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88" r:id="rId2"/>
  </p:sldMasterIdLst>
  <p:notesMasterIdLst>
    <p:notesMasterId r:id="rId17"/>
  </p:notesMasterIdLst>
  <p:sldIdLst>
    <p:sldId id="264" r:id="rId3"/>
    <p:sldId id="271" r:id="rId4"/>
    <p:sldId id="265" r:id="rId5"/>
    <p:sldId id="267" r:id="rId6"/>
    <p:sldId id="275" r:id="rId7"/>
    <p:sldId id="274" r:id="rId8"/>
    <p:sldId id="273" r:id="rId9"/>
    <p:sldId id="266" r:id="rId10"/>
    <p:sldId id="276" r:id="rId11"/>
    <p:sldId id="277" r:id="rId12"/>
    <p:sldId id="280" r:id="rId13"/>
    <p:sldId id="281" r:id="rId14"/>
    <p:sldId id="261" r:id="rId15"/>
    <p:sldId id="27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6" autoAdjust="0"/>
    <p:restoredTop sz="94660"/>
  </p:normalViewPr>
  <p:slideViewPr>
    <p:cSldViewPr>
      <p:cViewPr varScale="1">
        <p:scale>
          <a:sx n="107" d="100"/>
          <a:sy n="107" d="100"/>
        </p:scale>
        <p:origin x="-9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568B8-861E-4754-927F-80114CC97797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C2D08-211D-46DC-98A9-E387FF235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8141-F8E0-4987-B674-A73B5F6DFE0E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1E65-D081-45E6-A802-F991B5420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7EC59-3EDF-4764-AB76-A0DA908AB1A2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63A5-FC96-4AF9-A100-83477AE05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8A9A-FC67-4A2F-B0B0-A28BA029691C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5FD9B-18CA-44B6-B5E1-386CBFBC2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508141-F8E0-4987-B674-A73B5F6DFE0E}" type="datetimeFigureOut">
              <a:rPr lang="ru-RU" smtClean="0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61E65-D081-45E6-A802-F991B54203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05702-6EFA-4215-A5F6-9C00B9723879}" type="datetimeFigureOut">
              <a:rPr lang="ru-RU" smtClean="0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2723A-34BB-407B-AD85-87C7F73AD2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47978E-FA80-493C-9AED-8585E414E0ED}" type="datetimeFigureOut">
              <a:rPr lang="ru-RU" smtClean="0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DAD57729-ED9A-4284-8F00-F44E3862A2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1765D9-871F-495F-ABCE-9BE29A43D983}" type="datetimeFigureOut">
              <a:rPr lang="ru-RU" smtClean="0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79994-E2B9-479B-B359-85881BB841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306BAC-02FC-45EB-B54A-DAE0AAD179DF}" type="datetimeFigureOut">
              <a:rPr lang="ru-RU" smtClean="0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AB454-2F96-4F13-AD10-758954D64D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81BE67-4B1E-4544-8DC6-13EA433B0785}" type="datetimeFigureOut">
              <a:rPr lang="ru-RU" smtClean="0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C7D7-78DF-49F7-B2C6-928E94E7D1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2113B4-CBB0-49F7-B201-83759F707670}" type="datetimeFigureOut">
              <a:rPr lang="ru-RU" smtClean="0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751C1-D99E-4967-87A0-C2E0D934F7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FB1ED0-97A2-4484-A50A-53A501369964}" type="datetimeFigureOut">
              <a:rPr lang="ru-RU" smtClean="0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E3967-E262-42E4-9394-58BD6996A4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5702-6EFA-4215-A5F6-9C00B9723879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2723A-34BB-407B-AD85-87C7F73AD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4F312-A46A-4B83-8035-FFF055AC80C6}" type="datetimeFigureOut">
              <a:rPr lang="ru-RU" smtClean="0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D8223-77DA-4EA6-A0D8-D4AFBB518E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7EC59-3EDF-4764-AB76-A0DA908AB1A2}" type="datetimeFigureOut">
              <a:rPr lang="ru-RU" smtClean="0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763A5-FC96-4AF9-A100-83477AE057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28A9A-FC67-4A2F-B0B0-A28BA029691C}" type="datetimeFigureOut">
              <a:rPr lang="ru-RU" smtClean="0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5FD9B-18CA-44B6-B5E1-386CBFBC2B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978E-FA80-493C-9AED-8585E414E0ED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7729-ED9A-4284-8F00-F44E3862A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65D9-871F-495F-ABCE-9BE29A43D983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9994-E2B9-479B-B359-85881BB84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6BAC-02FC-45EB-B54A-DAE0AAD179DF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B454-2F96-4F13-AD10-758954D64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BE67-4B1E-4544-8DC6-13EA433B0785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C7D7-78DF-49F7-B2C6-928E94E7D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13B4-CBB0-49F7-B201-83759F707670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51C1-D99E-4967-87A0-C2E0D934F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1ED0-97A2-4484-A50A-53A501369964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E3967-E262-42E4-9394-58BD6996A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F312-A46A-4B83-8035-FFF055AC80C6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8223-77DA-4EA6-A0D8-D4AFBB518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F17AAA-66E0-40DF-BCCE-41A56A342634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EE1E5D-F80B-47C4-BCFE-EAA2410F5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85" r:id="rId3"/>
    <p:sldLayoutId id="2147483784" r:id="rId4"/>
    <p:sldLayoutId id="2147483783" r:id="rId5"/>
    <p:sldLayoutId id="2147483782" r:id="rId6"/>
    <p:sldLayoutId id="2147483781" r:id="rId7"/>
    <p:sldLayoutId id="2147483780" r:id="rId8"/>
    <p:sldLayoutId id="2147483779" r:id="rId9"/>
    <p:sldLayoutId id="2147483778" r:id="rId10"/>
    <p:sldLayoutId id="2147483777" r:id="rId11"/>
  </p:sldLayoutIdLst>
  <p:transition advTm="20000">
    <p:diamond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DF17AAA-66E0-40DF-BCCE-41A56A342634}" type="datetimeFigureOut">
              <a:rPr lang="ru-RU" smtClean="0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5EE1E5D-F80B-47C4-BCFE-EAA2410F59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304382"/>
          </a:xfrm>
        </p:spPr>
        <p:txBody>
          <a:bodyPr>
            <a:noAutofit/>
          </a:bodyPr>
          <a:lstStyle/>
          <a:p>
            <a:pPr marL="484632" indent="0" algn="r" fontAlgn="auto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Социальный </a:t>
            </a:r>
            <a:b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педагог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79512" y="476672"/>
            <a:ext cx="8229599" cy="5004048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marL="448056" indent="-384048"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marL="448056" indent="-384048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Работу выполнила Соколова</a:t>
            </a:r>
          </a:p>
          <a:p>
            <a:pPr marL="448056" indent="-384048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Наталья  Игоревна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1200" dirty="0" smtClean="0"/>
              <a:t>         </a:t>
            </a:r>
            <a:r>
              <a:rPr lang="ru-RU" sz="1200" b="1" dirty="0" smtClean="0"/>
              <a:t>Разрабатывает: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-нормативные документы для структур, участвующих в проектов и программах школы по социальной адаптации учащихся.</a:t>
            </a:r>
            <a:br>
              <a:rPr lang="ru-RU" sz="1200" dirty="0" smtClean="0"/>
            </a:br>
            <a:r>
              <a:rPr lang="ru-RU" sz="1200" dirty="0" smtClean="0"/>
              <a:t>-отдельные фрагменты программ развития школы, других стратегических документов.</a:t>
            </a:r>
            <a:br>
              <a:rPr lang="ru-RU" sz="1200" dirty="0" smtClean="0"/>
            </a:br>
            <a:r>
              <a:rPr lang="ru-RU" sz="1200" dirty="0" smtClean="0"/>
              <a:t>Консультирует:</a:t>
            </a:r>
            <a:br>
              <a:rPr lang="ru-RU" sz="1200" dirty="0" smtClean="0"/>
            </a:br>
            <a:r>
              <a:rPr lang="ru-RU" sz="1200" dirty="0" smtClean="0"/>
              <a:t>-воспитателей и классных руководителей по социальной адаптации учащихся;</a:t>
            </a:r>
            <a:br>
              <a:rPr lang="ru-RU" sz="1200" dirty="0" smtClean="0"/>
            </a:br>
            <a:r>
              <a:rPr lang="ru-RU" sz="1200" dirty="0" smtClean="0"/>
              <a:t>-лиц, привлекаемых к сотрудничеству с детьми по вопросам социальной адаптации.</a:t>
            </a:r>
            <a:br>
              <a:rPr lang="ru-RU" sz="1200" dirty="0" smtClean="0"/>
            </a:br>
            <a:r>
              <a:rPr lang="ru-RU" sz="1200" b="1" dirty="0" smtClean="0"/>
              <a:t>Содействует созданию</a:t>
            </a:r>
            <a:r>
              <a:rPr lang="ru-RU" sz="1200" dirty="0" smtClean="0"/>
              <a:t>:</a:t>
            </a:r>
            <a:br>
              <a:rPr lang="ru-RU" sz="1200" dirty="0" smtClean="0"/>
            </a:br>
            <a:r>
              <a:rPr lang="ru-RU" sz="1200" dirty="0" smtClean="0"/>
              <a:t>-обстановки психологического комфорта и безопасности личности обучающегося;</a:t>
            </a:r>
            <a:br>
              <a:rPr lang="ru-RU" sz="1200" dirty="0" smtClean="0"/>
            </a:br>
            <a:r>
              <a:rPr lang="ru-RU" sz="1200" dirty="0" smtClean="0"/>
              <a:t>-гуманных, нравственно здоровых отношений в социальной среде.</a:t>
            </a:r>
            <a:endParaRPr lang="ru-RU" sz="1200" dirty="0"/>
          </a:p>
        </p:txBody>
      </p:sp>
      <p:pic>
        <p:nvPicPr>
          <p:cNvPr id="4098" name="Picture 2" descr="http://detdom39.ru/images/PhotoGallery/lightsOfMoscow/IMG_67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844824"/>
            <a:ext cx="4176464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Социальный педагог имеет право в пределах своей компетенции: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1" dirty="0" smtClean="0"/>
              <a:t>4.1.Принимать участие: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-в разработке социальной политики и стратегии развития школы, в создании соответствующих стратегических документов;</a:t>
            </a:r>
            <a:br>
              <a:rPr lang="ru-RU" sz="1200" dirty="0" smtClean="0"/>
            </a:br>
            <a:r>
              <a:rPr lang="ru-RU" sz="1200" dirty="0" smtClean="0"/>
              <a:t>-в разработке любых управленческих решений, касающихся вопросов социальной адаптации учащихся;</a:t>
            </a:r>
            <a:br>
              <a:rPr lang="ru-RU" sz="1200" dirty="0" smtClean="0"/>
            </a:br>
            <a:r>
              <a:rPr lang="ru-RU" sz="1200" dirty="0" smtClean="0"/>
              <a:t>-в разработке положений о подразделениях, занимающихся работой по социальной адаптации учащихся, их компетенции, обязанностях, полномочиях, ответственности;</a:t>
            </a:r>
            <a:br>
              <a:rPr lang="ru-RU" sz="1200" dirty="0" smtClean="0"/>
            </a:br>
            <a:r>
              <a:rPr lang="ru-RU" sz="1200" dirty="0" smtClean="0"/>
              <a:t>-в ведении переговоров с партнерами школы по проектам и программам социальной адаптации учащихся.</a:t>
            </a:r>
            <a:br>
              <a:rPr lang="ru-RU" sz="1200" dirty="0" smtClean="0"/>
            </a:br>
            <a:r>
              <a:rPr lang="ru-RU" sz="1200" b="1" dirty="0" smtClean="0"/>
              <a:t>4.2.Вносить предложения</a:t>
            </a:r>
            <a:r>
              <a:rPr lang="ru-RU" sz="1200" dirty="0" smtClean="0"/>
              <a:t>:</a:t>
            </a:r>
            <a:br>
              <a:rPr lang="ru-RU" sz="1200" dirty="0" smtClean="0"/>
            </a:br>
            <a:r>
              <a:rPr lang="ru-RU" sz="1200" dirty="0" smtClean="0"/>
              <a:t>-о создании и ликвидации временных коллективов, групп и объединений, занимающихся проектами и программами социальной адаптации учащихся;</a:t>
            </a:r>
            <a:br>
              <a:rPr lang="ru-RU" sz="1200" dirty="0" smtClean="0"/>
            </a:br>
            <a:r>
              <a:rPr lang="ru-RU" sz="1200" dirty="0" smtClean="0"/>
              <a:t>-о начале, прекращении или приостановлении конкретных проектов и программ социальной адаптации.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200" dirty="0" smtClean="0"/>
              <a:t>   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       </a:t>
            </a:r>
            <a:r>
              <a:rPr lang="ru-RU" sz="1200" b="1" dirty="0" smtClean="0"/>
              <a:t>4.3.Устанавливать от имени школы деловые </a:t>
            </a:r>
            <a:r>
              <a:rPr lang="ru-RU" sz="1200" dirty="0" smtClean="0"/>
              <a:t>контакты с лицами и организациями, могущими способствовать социальной адаптации учащихся.</a:t>
            </a:r>
            <a:br>
              <a:rPr lang="ru-RU" sz="1200" dirty="0" smtClean="0"/>
            </a:br>
            <a:r>
              <a:rPr lang="ru-RU" sz="1200" dirty="0" smtClean="0"/>
              <a:t>4.4.Запрашивать для контроля и внесения коррективов рабочую документацию классных руководителей и воспитателей  по вопросам социальной адаптации.</a:t>
            </a:r>
            <a:br>
              <a:rPr lang="ru-RU" sz="1200" dirty="0" smtClean="0"/>
            </a:br>
            <a:r>
              <a:rPr lang="ru-RU" sz="1200" dirty="0" smtClean="0"/>
              <a:t>4.5.Контролировать и оценивать ход и результаты проектов и программ социальной адаптации учащихся, налагать вето на те из них, которые чреваты ухудшением здоровья учащихся, нарушением техники безопасности, не предусматривающие профилактики, компенсации и преодоления возможных негативных последствий.</a:t>
            </a:r>
            <a:br>
              <a:rPr lang="ru-RU" sz="1200" dirty="0" smtClean="0"/>
            </a:br>
            <a:r>
              <a:rPr lang="ru-RU" sz="1200" b="1" dirty="0" smtClean="0"/>
              <a:t>4.6.Требовать </a:t>
            </a:r>
            <a:r>
              <a:rPr lang="ru-RU" sz="1200" dirty="0" smtClean="0"/>
              <a:t>от участников учебно-воспитательного процесса соблюдения норм и требований профессиональной этики, выполнения принятых школьным сообществом планов и программ (носящих обязательный характер), социальной адаптации учащихся.</a:t>
            </a:r>
            <a:br>
              <a:rPr lang="ru-RU" sz="1200" dirty="0" smtClean="0"/>
            </a:br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69371"/>
          </a:xfrm>
        </p:spPr>
        <p:txBody>
          <a:bodyPr/>
          <a:lstStyle/>
          <a:p>
            <a:pPr>
              <a:buNone/>
            </a:pPr>
            <a:r>
              <a:rPr lang="ru-RU" sz="1200" dirty="0" smtClean="0"/>
              <a:t>        </a:t>
            </a:r>
            <a:r>
              <a:rPr lang="ru-RU" sz="1200" b="1" dirty="0" smtClean="0"/>
              <a:t>4.7.Давать обязательные распоряжения </a:t>
            </a:r>
            <a:r>
              <a:rPr lang="ru-RU" sz="1200" dirty="0" smtClean="0"/>
              <a:t>классным руководителям, воспитателям , психологу, классным воспитателям, младшему обслуживающему персоналу.</a:t>
            </a:r>
            <a:br>
              <a:rPr lang="ru-RU" sz="1200" dirty="0" smtClean="0"/>
            </a:br>
            <a:r>
              <a:rPr lang="ru-RU" sz="1200" dirty="0" smtClean="0"/>
              <a:t>4.8.Привлекать к дисциплинарной ответственности обучающихся за проступки, </a:t>
            </a:r>
            <a:r>
              <a:rPr lang="ru-RU" sz="1200" dirty="0" err="1" smtClean="0"/>
              <a:t>дезорганизующие</a:t>
            </a:r>
            <a:r>
              <a:rPr lang="ru-RU" sz="1200" dirty="0" smtClean="0"/>
              <a:t> учебно-воспитательный процесс, в порядке, установленном правилами о поощрениях и взысканиях.</a:t>
            </a:r>
            <a:br>
              <a:rPr lang="ru-RU" sz="1200" dirty="0" smtClean="0"/>
            </a:br>
            <a:r>
              <a:rPr lang="ru-RU" sz="1200" b="1" dirty="0" smtClean="0"/>
              <a:t>4.9.Повышать свою квалификацию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098" name="Picture 2" descr="http://detdom39.ru/images/PhotoGallery/photo/1%2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3968" y="1556792"/>
            <a:ext cx="4320480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Особенности профессии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198938" cy="54864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/>
              <a:t>Требу</a:t>
            </a:r>
            <a:r>
              <a:rPr lang="ru-RU" dirty="0" smtClean="0">
                <a:latin typeface="Arial" charset="0"/>
              </a:rPr>
              <a:t>е</a:t>
            </a:r>
            <a:r>
              <a:rPr lang="ru-RU" dirty="0" smtClean="0"/>
              <a:t>т качественного и разностороннего образования</a:t>
            </a:r>
            <a:r>
              <a:rPr lang="ru-RU" dirty="0" smtClean="0">
                <a:latin typeface="Arial" charset="0"/>
              </a:rPr>
              <a:t>.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/>
              <a:t>Знани</a:t>
            </a:r>
            <a:r>
              <a:rPr lang="ru-RU" dirty="0" smtClean="0">
                <a:latin typeface="Arial" charset="0"/>
              </a:rPr>
              <a:t>я</a:t>
            </a:r>
            <a:r>
              <a:rPr lang="ru-RU" dirty="0" smtClean="0"/>
              <a:t> психологии и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/>
              <a:t> педагогики</a:t>
            </a:r>
            <a:r>
              <a:rPr lang="ru-RU" dirty="0" smtClean="0">
                <a:latin typeface="Arial" charset="0"/>
              </a:rPr>
              <a:t>, ф</a:t>
            </a:r>
            <a:r>
              <a:rPr lang="ru-RU" dirty="0" smtClean="0"/>
              <a:t>изиологии</a:t>
            </a:r>
            <a:r>
              <a:rPr lang="ru-RU" dirty="0" smtClean="0">
                <a:latin typeface="Arial" charset="0"/>
              </a:rPr>
              <a:t>, с</a:t>
            </a:r>
            <a:r>
              <a:rPr lang="ru-RU" dirty="0" smtClean="0"/>
              <a:t>оциологии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smtClean="0"/>
              <a:t>юриспруденции и других учебных дисциплин, необходимых для данной профессии</a:t>
            </a:r>
            <a:r>
              <a:rPr lang="ru-RU" sz="2200" dirty="0" smtClean="0"/>
              <a:t>.</a:t>
            </a:r>
          </a:p>
        </p:txBody>
      </p:sp>
      <p:pic>
        <p:nvPicPr>
          <p:cNvPr id="1026" name="Picture 2" descr="C:\Users\User\Pictures\Дети выезд\100_13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4248472" cy="3888432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мы только не </a:t>
            </a:r>
            <a:r>
              <a:rPr lang="ru-RU" dirty="0" err="1" smtClean="0"/>
              <a:t>учавствовали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0962" name="Picture 2" descr="F:\все мое\мое\Соколова Н.И. история архи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412776"/>
            <a:ext cx="3642874" cy="518457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6096" y="1844824"/>
            <a:ext cx="29626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" dirty="0" smtClean="0"/>
              <a:t>         Наши дети участвовали  в  концертах  посвященных </a:t>
            </a:r>
          </a:p>
          <a:p>
            <a:pPr>
              <a:buNone/>
            </a:pPr>
            <a:r>
              <a:rPr lang="ru-RU" sz="1500" dirty="0" smtClean="0"/>
              <a:t>        5 – ой и 10 – ой годовщинам вывода  войск из Афганистана, в другие годы были приглашенными гостями,  держим постоянную связь с Московским Домом </a:t>
            </a:r>
            <a:r>
              <a:rPr lang="ru-RU" sz="1500" dirty="0" err="1" smtClean="0"/>
              <a:t>Чешира</a:t>
            </a:r>
            <a:r>
              <a:rPr lang="ru-RU" sz="1500" dirty="0" smtClean="0"/>
              <a:t> и поддерживаем  дружеские отношения </a:t>
            </a:r>
            <a:r>
              <a:rPr lang="ru-RU" sz="1500" dirty="0" err="1" smtClean="0"/>
              <a:t>отношения</a:t>
            </a:r>
            <a:r>
              <a:rPr lang="ru-RU" sz="1500" dirty="0" smtClean="0"/>
              <a:t> с ансамблем ВДВ «</a:t>
            </a:r>
            <a:r>
              <a:rPr lang="ru-RU" sz="1500" dirty="0" err="1" smtClean="0"/>
              <a:t>Голубые</a:t>
            </a:r>
            <a:r>
              <a:rPr lang="ru-RU" sz="1500" dirty="0" smtClean="0"/>
              <a:t>  береты».</a:t>
            </a:r>
          </a:p>
          <a:p>
            <a:pPr>
              <a:buNone/>
            </a:pPr>
            <a:r>
              <a:rPr lang="ru-RU" sz="1500" dirty="0" smtClean="0"/>
              <a:t>        Нашими друзьями стал и РСВА.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Социальный педагог</a:t>
            </a:r>
            <a:endParaRPr lang="ru-RU" sz="4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Социальный педагог - это специалист, осуществляющий следующие виды профессиональной деятельности</a:t>
            </a:r>
            <a:r>
              <a:rPr lang="ru-RU" dirty="0" smtClean="0"/>
              <a:t>: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научно-методическая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социально-педагогическая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воспитательная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культурно-просветительская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профориентационная</a:t>
            </a:r>
            <a:endParaRPr lang="ru-RU" dirty="0" smtClean="0"/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управленческая.</a:t>
            </a:r>
            <a:endParaRPr lang="ru-RU" dirty="0"/>
          </a:p>
        </p:txBody>
      </p:sp>
    </p:spTree>
  </p:cSld>
  <p:clrMapOvr>
    <a:masterClrMapping/>
  </p:clrMapOvr>
  <p:transition advTm="1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14313"/>
            <a:ext cx="85725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Что такое социальная педагогика?</a:t>
            </a:r>
            <a:endParaRPr lang="ru-RU" sz="4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1714500"/>
            <a:ext cx="86439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Comic Sans MS" pitchFamily="66" charset="0"/>
              </a:rPr>
              <a:t> Социальная педагогика - это отрасль педагогики, рассматривающая социальное воспитание всех возрастных групп и социальных категорий людей</a:t>
            </a:r>
            <a:r>
              <a:rPr lang="ru-RU" sz="3200" dirty="0"/>
              <a:t> </a:t>
            </a:r>
            <a:r>
              <a:rPr lang="ru-RU" sz="3200" dirty="0">
                <a:latin typeface="Comic Sans MS" pitchFamily="66" charset="0"/>
              </a:rPr>
              <a:t>в организациях, специально для этого созданных. Эта профессия является востребованной, что является показателем возрастающей ответственности общества за судьбу людей</a:t>
            </a:r>
            <a:r>
              <a:rPr lang="ru-RU" sz="2800" dirty="0">
                <a:latin typeface="Comic Sans MS" pitchFamily="66" charset="0"/>
              </a:rPr>
              <a:t>.</a:t>
            </a:r>
            <a:endParaRPr lang="ru-RU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 advTm="1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58246" cy="1500198"/>
          </a:xfrm>
        </p:spPr>
        <p:txBody>
          <a:bodyPr>
            <a:noAutofit/>
          </a:bodyPr>
          <a:lstStyle/>
          <a:p>
            <a:pPr indent="0" algn="ctr" fontAlgn="auto">
              <a:spcAft>
                <a:spcPts val="0"/>
              </a:spcAft>
              <a:defRPr/>
            </a:pP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Функции социального педагога</a:t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428750"/>
            <a:ext cx="4281487" cy="5286375"/>
          </a:xfrm>
        </p:spPr>
        <p:txBody>
          <a:bodyPr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000" i="1" dirty="0" smtClean="0">
                <a:solidFill>
                  <a:srgbClr val="FFD7E8"/>
                </a:solidFill>
              </a:rPr>
              <a:t>Первостепенной функцией является изучение ребенка, его состояни</a:t>
            </a:r>
            <a:r>
              <a:rPr lang="ru-RU" sz="2000" i="1" dirty="0" smtClean="0">
                <a:solidFill>
                  <a:srgbClr val="FFD7E8"/>
                </a:solidFill>
                <a:latin typeface="Arial" charset="0"/>
              </a:rPr>
              <a:t>я</a:t>
            </a:r>
            <a:r>
              <a:rPr lang="ru-RU" sz="2000" i="1" dirty="0" smtClean="0">
                <a:solidFill>
                  <a:srgbClr val="FFD7E8"/>
                </a:solidFill>
              </a:rPr>
              <a:t>, отношений в семье, в школе, с группой во дворе, его состояни</a:t>
            </a:r>
            <a:r>
              <a:rPr lang="ru-RU" sz="2000" i="1" dirty="0" smtClean="0">
                <a:solidFill>
                  <a:srgbClr val="FFD7E8"/>
                </a:solidFill>
                <a:latin typeface="Arial" charset="0"/>
              </a:rPr>
              <a:t>я</a:t>
            </a:r>
            <a:r>
              <a:rPr lang="ru-RU" sz="2000" i="1" dirty="0" smtClean="0">
                <a:solidFill>
                  <a:srgbClr val="FFD7E8"/>
                </a:solidFill>
              </a:rPr>
              <a:t> в стадии конфликта</a:t>
            </a:r>
            <a:r>
              <a:rPr lang="ru-RU" sz="2000" i="1" dirty="0" smtClean="0">
                <a:solidFill>
                  <a:srgbClr val="FFD7E8"/>
                </a:solidFill>
                <a:latin typeface="Arial" charset="0"/>
              </a:rPr>
              <a:t>,</a:t>
            </a:r>
            <a:r>
              <a:rPr lang="ru-RU" sz="2000" i="1" dirty="0" smtClean="0">
                <a:solidFill>
                  <a:srgbClr val="FFD7E8"/>
                </a:solidFill>
              </a:rPr>
              <a:t> </a:t>
            </a:r>
            <a:r>
              <a:rPr lang="ru-RU" sz="2000" i="1" dirty="0" smtClean="0">
                <a:solidFill>
                  <a:srgbClr val="FFD7E8"/>
                </a:solidFill>
                <a:latin typeface="Arial" charset="0"/>
              </a:rPr>
              <a:t>о</a:t>
            </a:r>
            <a:r>
              <a:rPr lang="ru-RU" sz="2000" i="1" dirty="0" smtClean="0">
                <a:solidFill>
                  <a:srgbClr val="FFD7E8"/>
                </a:solidFill>
              </a:rPr>
              <a:t>казание помощи ребенку</a:t>
            </a:r>
            <a:r>
              <a:rPr lang="ru-RU" sz="2000" i="1" dirty="0" smtClean="0">
                <a:solidFill>
                  <a:srgbClr val="FFD7E8"/>
                </a:solidFill>
                <a:latin typeface="Arial" charset="0"/>
              </a:rPr>
              <a:t>,</a:t>
            </a:r>
            <a:r>
              <a:rPr lang="ru-RU" sz="2000" i="1" dirty="0" smtClean="0">
                <a:solidFill>
                  <a:srgbClr val="FFD7E8"/>
                </a:solidFill>
              </a:rPr>
              <a:t> попавшему в беду. Важно найти пути, варианты выхода из кризиса, поддержать в трудное время. Социальная педагогика приз</a:t>
            </a:r>
            <a:r>
              <a:rPr lang="ru-RU" sz="2000" i="1" dirty="0" smtClean="0">
                <a:solidFill>
                  <a:srgbClr val="FFD7E8"/>
                </a:solidFill>
                <a:latin typeface="Arial" charset="0"/>
              </a:rPr>
              <a:t>в</a:t>
            </a:r>
            <a:r>
              <a:rPr lang="ru-RU" sz="2000" i="1" dirty="0" smtClean="0">
                <a:solidFill>
                  <a:srgbClr val="FFD7E8"/>
                </a:solidFill>
              </a:rPr>
              <a:t>ана анализировать</a:t>
            </a:r>
            <a:r>
              <a:rPr lang="ru-RU" sz="2000" i="1" dirty="0" smtClean="0">
                <a:solidFill>
                  <a:srgbClr val="FFD7E8"/>
                </a:solidFill>
                <a:latin typeface="Arial" charset="0"/>
              </a:rPr>
              <a:t>,</a:t>
            </a:r>
            <a:r>
              <a:rPr lang="ru-RU" sz="2000" i="1" dirty="0" smtClean="0">
                <a:solidFill>
                  <a:srgbClr val="FFD7E8"/>
                </a:solidFill>
              </a:rPr>
              <a:t> обобщать</a:t>
            </a:r>
            <a:r>
              <a:rPr lang="ru-RU" sz="2000" i="1" dirty="0" smtClean="0">
                <a:solidFill>
                  <a:srgbClr val="FFD7E8"/>
                </a:solidFill>
                <a:latin typeface="Arial" charset="0"/>
              </a:rPr>
              <a:t>,</a:t>
            </a:r>
            <a:r>
              <a:rPr lang="ru-RU" sz="2000" i="1" dirty="0" smtClean="0">
                <a:solidFill>
                  <a:srgbClr val="FFD7E8"/>
                </a:solidFill>
              </a:rPr>
              <a:t> распространять</a:t>
            </a:r>
            <a:r>
              <a:rPr lang="ru-RU" sz="2000" i="1" dirty="0" smtClean="0">
                <a:solidFill>
                  <a:srgbClr val="FFD7E8"/>
                </a:solidFill>
                <a:latin typeface="Arial" charset="0"/>
              </a:rPr>
              <a:t> и</a:t>
            </a:r>
            <a:r>
              <a:rPr lang="ru-RU" sz="2000" i="1" dirty="0" smtClean="0">
                <a:solidFill>
                  <a:srgbClr val="FFD7E8"/>
                </a:solidFill>
              </a:rPr>
              <a:t> </a:t>
            </a:r>
            <a:r>
              <a:rPr lang="ru-RU" sz="2000" i="1" dirty="0" smtClean="0">
                <a:solidFill>
                  <a:srgbClr val="FFD7E8"/>
                </a:solidFill>
                <a:latin typeface="Arial" charset="0"/>
              </a:rPr>
              <a:t>п</a:t>
            </a:r>
            <a:r>
              <a:rPr lang="ru-RU" sz="2000" i="1" dirty="0" smtClean="0">
                <a:solidFill>
                  <a:srgbClr val="FFD7E8"/>
                </a:solidFill>
              </a:rPr>
              <a:t>ропагандировать позитивный опыт.</a:t>
            </a:r>
          </a:p>
          <a:p>
            <a:endParaRPr lang="ru-RU" sz="1800" dirty="0" smtClean="0"/>
          </a:p>
        </p:txBody>
      </p:sp>
      <p:pic>
        <p:nvPicPr>
          <p:cNvPr id="9218" name="Picture 2" descr="http://detdom39.ru/images/PhotoGallery/experiment/IMG_68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4038600" cy="5678091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        </a:t>
            </a:r>
          </a:p>
          <a:p>
            <a:pPr>
              <a:buNone/>
            </a:pPr>
            <a:r>
              <a:rPr lang="ru-RU" sz="1400" dirty="0" smtClean="0"/>
              <a:t>        Основными направлениями деятельности социального педагога являются:</a:t>
            </a:r>
            <a:br>
              <a:rPr lang="ru-RU" sz="1400" dirty="0" smtClean="0"/>
            </a:br>
            <a:r>
              <a:rPr lang="ru-RU" sz="1400" dirty="0" smtClean="0"/>
              <a:t>-осуществление комплекса мероприятий по воспитанию, образованию, развитию и социальной защите личности в школе и по месту жительства обучающегося;</a:t>
            </a:r>
            <a:br>
              <a:rPr lang="ru-RU" sz="1400" dirty="0" smtClean="0"/>
            </a:br>
            <a:r>
              <a:rPr lang="ru-RU" sz="1400" dirty="0" smtClean="0"/>
              <a:t>-изучение </a:t>
            </a:r>
            <a:r>
              <a:rPr lang="ru-RU" sz="1400" dirty="0" err="1" smtClean="0"/>
              <a:t>психолого-медико-педагогических</a:t>
            </a:r>
            <a:r>
              <a:rPr lang="ru-RU" sz="1400" dirty="0" smtClean="0"/>
              <a:t> особенностей личности обучающихся и его микросреды, условий жизни;</a:t>
            </a:r>
            <a:br>
              <a:rPr lang="ru-RU" sz="1400" dirty="0" smtClean="0"/>
            </a:br>
            <a:r>
              <a:rPr lang="ru-RU" sz="1400" dirty="0" smtClean="0"/>
              <a:t>-выявление интересов и потребностей, трудностей и проблем, конфликтных ситуаций, отклонения в поведении обучающихся и своевременное оказание им социальной помощи;</a:t>
            </a:r>
            <a:br>
              <a:rPr lang="ru-RU" sz="1400" dirty="0" smtClean="0"/>
            </a:br>
            <a:r>
              <a:rPr lang="ru-RU" sz="1400" dirty="0" smtClean="0"/>
              <a:t>-установление сотрудничества с органами социальной защиты.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8194" name="Picture 2" descr="http://detdom39.ru/images/PhotoGallery/photo/1%2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514352"/>
            <a:ext cx="4038600" cy="269765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СОХРАННОСТЬ ЖИЛЬЯ</a:t>
            </a:r>
            <a:endParaRPr lang="ru-RU" dirty="0"/>
          </a:p>
        </p:txBody>
      </p:sp>
      <p:pic>
        <p:nvPicPr>
          <p:cNvPr id="1026" name="Picture 2" descr="C:\Users\User\Pictures\Дети выезд\100_15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8800"/>
            <a:ext cx="4038600" cy="453650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/>
              <a:t>  « Опекун и попечитель обязаны заботиться о переданном им имуществе подопечных как о своем собственном, не допускать уменьшение стоимости имущества подопечного и способствовать извлечению из него доходов…» </a:t>
            </a:r>
          </a:p>
          <a:p>
            <a:endParaRPr lang="ru-RU" sz="1900" dirty="0" smtClean="0"/>
          </a:p>
          <a:p>
            <a:endParaRPr lang="ru-RU" sz="1900" dirty="0" smtClean="0"/>
          </a:p>
          <a:p>
            <a:pPr>
              <a:buNone/>
            </a:pPr>
            <a:r>
              <a:rPr lang="ru-RU" sz="1300" smtClean="0"/>
              <a:t>         Ст</a:t>
            </a:r>
            <a:r>
              <a:rPr lang="ru-RU" sz="1300" dirty="0" smtClean="0"/>
              <a:t> 18 п.5Федеральный закон от 24 апреля 2008 года № 48-ФЗ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/>
              <a:t>        Социальный педагог взаимодействует с учителями, родителями (законными представителями) обучающихся, специалистами социальных служб, семейных и молодежных служб занятости, с благотворительными и иными организациями в оказании помощи обучающимся, нуждающимся в опеке и попечительстве, обучающимся с ограниченными физическими возможностями, отклоняющимся поведением, а также попавшим в экстремальные ситуации.</a:t>
            </a:r>
          </a:p>
          <a:p>
            <a:endParaRPr lang="ru-RU" dirty="0"/>
          </a:p>
        </p:txBody>
      </p:sp>
      <p:pic>
        <p:nvPicPr>
          <p:cNvPr id="5" name="Содержимое 4" descr="http://googai.ucoz.ru/_nw/3/9299700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9604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Задача социального педагога.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57338"/>
            <a:ext cx="4786313" cy="530066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800" dirty="0" smtClean="0"/>
              <a:t> </a:t>
            </a:r>
            <a:r>
              <a:rPr lang="ru-RU" sz="2800" dirty="0" smtClean="0">
                <a:latin typeface="Arial" charset="0"/>
              </a:rPr>
              <a:t>О</a:t>
            </a:r>
            <a:r>
              <a:rPr lang="ru-RU" sz="2800" dirty="0" smtClean="0"/>
              <a:t>существление социальной защиты детей, оказавшихся в сложной ситуации, поэтому в сферу внимания социального педагога  попадают дети, живущие  в детских домах, приютах, интернатах.</a:t>
            </a:r>
            <a:endParaRPr lang="ru-RU" dirty="0" smtClean="0"/>
          </a:p>
        </p:txBody>
      </p:sp>
      <p:pic>
        <p:nvPicPr>
          <p:cNvPr id="1026" name="Picture 2" descr="C:\Users\User\Pictures\Дети выезд\100_12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8165" y="2107118"/>
            <a:ext cx="3898669" cy="3512127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Социальный педагог выполняет следующие должностные обязанности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Анализирует:</a:t>
            </a:r>
            <a:br>
              <a:rPr lang="ru-RU" sz="1100" dirty="0" smtClean="0"/>
            </a:br>
            <a:r>
              <a:rPr lang="ru-RU" sz="1100" dirty="0" smtClean="0"/>
              <a:t>-личностные проблемы учащихся для оказания им своевременной социальной помощи и поддержки;</a:t>
            </a:r>
            <a:br>
              <a:rPr lang="ru-RU" sz="1100" dirty="0" smtClean="0"/>
            </a:br>
            <a:r>
              <a:rPr lang="ru-RU" sz="1100" dirty="0" smtClean="0"/>
              <a:t>-перспективные возможности школы в области осуществления проектов адаптации учащихся в современной социальной среде;</a:t>
            </a:r>
            <a:br>
              <a:rPr lang="ru-RU" sz="1100" dirty="0" smtClean="0"/>
            </a:br>
            <a:r>
              <a:rPr lang="ru-RU" sz="1100" dirty="0" smtClean="0"/>
              <a:t>-ход и развитие проектов и программ по адаптации учащихся.</a:t>
            </a:r>
            <a:br>
              <a:rPr lang="ru-RU" sz="1100" dirty="0" smtClean="0"/>
            </a:br>
            <a:r>
              <a:rPr lang="ru-RU" sz="1100" dirty="0" smtClean="0"/>
              <a:t>Прогнозирует:</a:t>
            </a:r>
            <a:br>
              <a:rPr lang="ru-RU" sz="1100" dirty="0" smtClean="0"/>
            </a:br>
            <a:r>
              <a:rPr lang="ru-RU" sz="1100" dirty="0" smtClean="0"/>
              <a:t>-последствия запланированных проектов и программ по адаптации учащихся;</a:t>
            </a:r>
            <a:br>
              <a:rPr lang="ru-RU" sz="1100" dirty="0" smtClean="0"/>
            </a:br>
            <a:r>
              <a:rPr lang="ru-RU" sz="1100" dirty="0" smtClean="0"/>
              <a:t>-тенденции изменения ситуации в обществе и в образовании для внесения предложений по корректировке стратегии развития школы.</a:t>
            </a:r>
            <a:br>
              <a:rPr lang="ru-RU" sz="1100" dirty="0" smtClean="0"/>
            </a:br>
            <a:r>
              <a:rPr lang="ru-RU" sz="1100" dirty="0" smtClean="0"/>
              <a:t>Планирует и организует:</a:t>
            </a:r>
            <a:br>
              <a:rPr lang="ru-RU" sz="1100" dirty="0" smtClean="0"/>
            </a:br>
            <a:r>
              <a:rPr lang="ru-RU" sz="1100" dirty="0" smtClean="0"/>
              <a:t>-процесс разработки и реализации проектов и программ адаптации учащихся к современным социальным условиям;</a:t>
            </a:r>
            <a:br>
              <a:rPr lang="ru-RU" sz="1100" dirty="0" smtClean="0"/>
            </a:br>
            <a:r>
              <a:rPr lang="ru-RU" sz="1100" dirty="0" smtClean="0"/>
              <a:t>-мероприятия по повышению профессиональной компетентности классных руководителей по вопросам социальной адаптации;</a:t>
            </a:r>
            <a:br>
              <a:rPr lang="ru-RU" sz="1100" dirty="0" smtClean="0"/>
            </a:br>
            <a:r>
              <a:rPr lang="ru-RU" sz="1100" dirty="0" smtClean="0"/>
              <a:t>-сбор и накопление информации о детях, испытывающих проблемы по социальной адаптации;</a:t>
            </a:r>
            <a:endParaRPr lang="ru-RU" sz="11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100" dirty="0" smtClean="0"/>
              <a:t>         -систему внешних связей школы, необходимых для успешного осуществления проектов и программ по адаптации учащихся;</a:t>
            </a:r>
            <a:br>
              <a:rPr lang="ru-RU" sz="1100" dirty="0" smtClean="0"/>
            </a:br>
            <a:r>
              <a:rPr lang="ru-RU" sz="1100" dirty="0" smtClean="0"/>
              <a:t>-систему контроля за ходом проектов и программ адаптации учащихся к современным социальным условиям.</a:t>
            </a:r>
            <a:br>
              <a:rPr lang="ru-RU" sz="1100" dirty="0" smtClean="0"/>
            </a:br>
            <a:r>
              <a:rPr lang="ru-RU" sz="1100" dirty="0" smtClean="0"/>
              <a:t>Координирует:</a:t>
            </a:r>
            <a:br>
              <a:rPr lang="ru-RU" sz="1100" dirty="0" smtClean="0"/>
            </a:br>
            <a:r>
              <a:rPr lang="ru-RU" sz="1100" dirty="0" smtClean="0"/>
              <a:t>-совместную деятельность отдельных участников проектов и программ по социальной адаптации учащихся;</a:t>
            </a:r>
            <a:br>
              <a:rPr lang="ru-RU" sz="1100" dirty="0" smtClean="0"/>
            </a:br>
            <a:r>
              <a:rPr lang="ru-RU" sz="1100" dirty="0" smtClean="0"/>
              <a:t>-взаимодействие деятельности работников школы и привлекаемых представителей сторонних организаций по вопросам социальной адаптации .</a:t>
            </a:r>
            <a:br>
              <a:rPr lang="ru-RU" sz="1100" dirty="0" smtClean="0"/>
            </a:br>
            <a:r>
              <a:rPr lang="ru-RU" sz="1100" dirty="0" smtClean="0"/>
              <a:t>Руководит деятельностью классных руководителей по социальной адаптации учащихся.</a:t>
            </a:r>
            <a:br>
              <a:rPr lang="ru-RU" sz="1100" dirty="0" smtClean="0"/>
            </a:br>
            <a:r>
              <a:rPr lang="ru-RU" sz="1100" dirty="0" smtClean="0"/>
              <a:t>Контролирует:</a:t>
            </a:r>
            <a:br>
              <a:rPr lang="ru-RU" sz="1100" dirty="0" smtClean="0"/>
            </a:br>
            <a:r>
              <a:rPr lang="ru-RU" sz="1100" dirty="0" smtClean="0"/>
              <a:t>-реализацию проектов и программ социальной адаптации;</a:t>
            </a:r>
            <a:br>
              <a:rPr lang="ru-RU" sz="1100" dirty="0" smtClean="0"/>
            </a:br>
            <a:r>
              <a:rPr lang="ru-RU" sz="1100" dirty="0" smtClean="0"/>
              <a:t>-ресурсное обеспечение проектов и программ социальной адаптации в школе;</a:t>
            </a:r>
            <a:br>
              <a:rPr lang="ru-RU" sz="1100" dirty="0" smtClean="0"/>
            </a:br>
            <a:r>
              <a:rPr lang="ru-RU" sz="1100" dirty="0" smtClean="0"/>
              <a:t>-выполнение принятых решений в области социальной адаптации;</a:t>
            </a:r>
            <a:br>
              <a:rPr lang="ru-RU" sz="1100" dirty="0" smtClean="0"/>
            </a:br>
            <a:r>
              <a:rPr lang="ru-RU" sz="1100" dirty="0" smtClean="0"/>
              <a:t>-дальнейшую социальную адаптацию выпускников школы.</a:t>
            </a:r>
            <a:br>
              <a:rPr lang="ru-RU" sz="1100" dirty="0" smtClean="0"/>
            </a:br>
            <a:r>
              <a:rPr lang="ru-RU" sz="1100" dirty="0" smtClean="0"/>
              <a:t>Корректирует ход реализации проектов и программ социальной адаптации учащихся.</a:t>
            </a:r>
            <a:br>
              <a:rPr lang="ru-RU" sz="1100" dirty="0" smtClean="0"/>
            </a:br>
            <a:endParaRPr lang="ru-RU" sz="1100" dirty="0"/>
          </a:p>
        </p:txBody>
      </p:sp>
    </p:spTree>
  </p:cSld>
  <p:clrMapOvr>
    <a:masterClrMapping/>
  </p:clrMapOvr>
  <p:transition>
    <p:diamond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446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Специальное оформление</vt:lpstr>
      <vt:lpstr>Апекс</vt:lpstr>
      <vt:lpstr>Социальный  педагог</vt:lpstr>
      <vt:lpstr>Социальный педагог</vt:lpstr>
      <vt:lpstr>Слайд 3</vt:lpstr>
      <vt:lpstr>Функции социального педагога </vt:lpstr>
      <vt:lpstr>Слайд 5</vt:lpstr>
      <vt:lpstr>        СОХРАННОСТЬ ЖИЛЬЯ</vt:lpstr>
      <vt:lpstr>Слайд 7</vt:lpstr>
      <vt:lpstr>Задача социального педагога.</vt:lpstr>
      <vt:lpstr>Социальный педагог выполняет следующие должностные обязанности</vt:lpstr>
      <vt:lpstr>Слайд 10</vt:lpstr>
      <vt:lpstr>Социальный педагог имеет право в пределах своей компетенции:</vt:lpstr>
      <vt:lpstr>Слайд 12</vt:lpstr>
      <vt:lpstr>Особенности профессии</vt:lpstr>
      <vt:lpstr>Где мы только не учавствовали…</vt:lpstr>
    </vt:vector>
  </TitlesOfParts>
  <Company>Cергей&amp;Co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User</cp:lastModifiedBy>
  <cp:revision>91</cp:revision>
  <dcterms:created xsi:type="dcterms:W3CDTF">2009-11-24T12:55:31Z</dcterms:created>
  <dcterms:modified xsi:type="dcterms:W3CDTF">2015-01-22T07:00:28Z</dcterms:modified>
</cp:coreProperties>
</file>