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76" r:id="rId6"/>
    <p:sldId id="260" r:id="rId7"/>
    <p:sldId id="261" r:id="rId8"/>
    <p:sldId id="262" r:id="rId9"/>
    <p:sldId id="263" r:id="rId10"/>
    <p:sldId id="264" r:id="rId11"/>
    <p:sldId id="275"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32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07.01.2005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07.01.2005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07.01.2005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07.01.2005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p:txBody>
          <a:bodyPr>
            <a:normAutofit/>
          </a:bodyPr>
          <a:lstStyle/>
          <a:p>
            <a:r>
              <a:rPr lang="ru-RU" sz="4800" dirty="0" smtClean="0">
                <a:solidFill>
                  <a:schemeClr val="accent2">
                    <a:lumMod val="50000"/>
                  </a:schemeClr>
                </a:solidFill>
              </a:rPr>
              <a:t>Уход за кожей лица  </a:t>
            </a:r>
            <a:endParaRPr lang="ru-RU" sz="4800" dirty="0">
              <a:solidFill>
                <a:schemeClr val="accent2">
                  <a:lumMod val="50000"/>
                </a:schemeClr>
              </a:solidFill>
            </a:endParaRPr>
          </a:p>
        </p:txBody>
      </p:sp>
      <p:sp>
        <p:nvSpPr>
          <p:cNvPr id="7" name="Заголовок 6"/>
          <p:cNvSpPr>
            <a:spLocks noGrp="1"/>
          </p:cNvSpPr>
          <p:nvPr>
            <p:ph type="ctrTitle"/>
          </p:nvPr>
        </p:nvSpPr>
        <p:spPr/>
        <p:txBody>
          <a:bodyPr/>
          <a:lstStyle/>
          <a:p>
            <a:r>
              <a:rPr lang="ru-RU" dirty="0" smtClean="0">
                <a:solidFill>
                  <a:srgbClr val="C00000"/>
                </a:solidFill>
              </a:rPr>
              <a:t>Гигиена девушки. Косметика</a:t>
            </a:r>
            <a:endParaRPr lang="ru-RU"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fontScale="92500" lnSpcReduction="10000"/>
          </a:bodyPr>
          <a:lstStyle/>
          <a:p>
            <a:r>
              <a:rPr lang="ru-RU" dirty="0" smtClean="0">
                <a:solidFill>
                  <a:schemeClr val="accent2">
                    <a:lumMod val="50000"/>
                  </a:schemeClr>
                </a:solidFill>
              </a:rPr>
              <a:t>Три эффективных способа ухода за кожей:</a:t>
            </a:r>
            <a:endParaRPr lang="ru-RU" dirty="0">
              <a:solidFill>
                <a:schemeClr val="accent2">
                  <a:lumMod val="50000"/>
                </a:schemeClr>
              </a:solidFill>
            </a:endParaRPr>
          </a:p>
        </p:txBody>
      </p:sp>
      <p:sp>
        <p:nvSpPr>
          <p:cNvPr id="5" name="Содержимое 4"/>
          <p:cNvSpPr>
            <a:spLocks noGrp="1"/>
          </p:cNvSpPr>
          <p:nvPr>
            <p:ph sz="half" idx="2"/>
          </p:nvPr>
        </p:nvSpPr>
        <p:spPr/>
        <p:txBody>
          <a:bodyPr>
            <a:normAutofit lnSpcReduction="10000"/>
          </a:bodyPr>
          <a:lstStyle/>
          <a:p>
            <a:r>
              <a:rPr lang="ru-RU" sz="2800" u="sng" dirty="0" smtClean="0">
                <a:solidFill>
                  <a:schemeClr val="accent2">
                    <a:lumMod val="50000"/>
                  </a:schemeClr>
                </a:solidFill>
              </a:rPr>
              <a:t>-очищени</a:t>
            </a:r>
            <a:r>
              <a:rPr lang="ru-RU" sz="2800" dirty="0" smtClean="0">
                <a:solidFill>
                  <a:schemeClr val="accent2">
                    <a:lumMod val="50000"/>
                  </a:schemeClr>
                </a:solidFill>
              </a:rPr>
              <a:t>е(утром и вечером умывание </a:t>
            </a:r>
            <a:r>
              <a:rPr lang="ru-RU" sz="2800" dirty="0" smtClean="0">
                <a:solidFill>
                  <a:schemeClr val="accent2">
                    <a:lumMod val="50000"/>
                  </a:schemeClr>
                </a:solidFill>
              </a:rPr>
              <a:t>с мылом или гелем)</a:t>
            </a:r>
          </a:p>
          <a:p>
            <a:r>
              <a:rPr lang="ru-RU" sz="2800" u="sng" dirty="0" smtClean="0">
                <a:solidFill>
                  <a:schemeClr val="accent2">
                    <a:lumMod val="50000"/>
                  </a:schemeClr>
                </a:solidFill>
              </a:rPr>
              <a:t>тонизирование</a:t>
            </a:r>
            <a:r>
              <a:rPr lang="ru-RU" sz="2800" dirty="0" smtClean="0">
                <a:solidFill>
                  <a:schemeClr val="accent2">
                    <a:lumMod val="50000"/>
                  </a:schemeClr>
                </a:solidFill>
              </a:rPr>
              <a:t>(лосьон, тоник)</a:t>
            </a:r>
          </a:p>
          <a:p>
            <a:r>
              <a:rPr lang="ru-RU" sz="2800" u="sng" dirty="0" smtClean="0">
                <a:solidFill>
                  <a:schemeClr val="accent2">
                    <a:lumMod val="50000"/>
                  </a:schemeClr>
                </a:solidFill>
              </a:rPr>
              <a:t>-питание </a:t>
            </a:r>
            <a:r>
              <a:rPr lang="ru-RU" sz="2800" dirty="0" smtClean="0">
                <a:solidFill>
                  <a:schemeClr val="accent2">
                    <a:lumMod val="50000"/>
                  </a:schemeClr>
                </a:solidFill>
              </a:rPr>
              <a:t>(крема, </a:t>
            </a:r>
            <a:r>
              <a:rPr lang="ru-RU" sz="2800" dirty="0" smtClean="0">
                <a:solidFill>
                  <a:schemeClr val="accent2">
                    <a:lumMod val="50000"/>
                  </a:schemeClr>
                </a:solidFill>
              </a:rPr>
              <a:t> маски, маски </a:t>
            </a:r>
            <a:r>
              <a:rPr lang="ru-RU" sz="2800" dirty="0" smtClean="0">
                <a:solidFill>
                  <a:schemeClr val="accent2">
                    <a:lumMod val="50000"/>
                  </a:schemeClr>
                </a:solidFill>
              </a:rPr>
              <a:t>с использованием </a:t>
            </a:r>
            <a:r>
              <a:rPr lang="ru-RU" sz="2800" dirty="0" smtClean="0">
                <a:solidFill>
                  <a:schemeClr val="accent2">
                    <a:lumMod val="50000"/>
                  </a:schemeClr>
                </a:solidFill>
              </a:rPr>
              <a:t> </a:t>
            </a:r>
            <a:r>
              <a:rPr lang="ru-RU" sz="2800" dirty="0" err="1" smtClean="0">
                <a:solidFill>
                  <a:schemeClr val="accent2">
                    <a:lumMod val="50000"/>
                  </a:schemeClr>
                </a:solidFill>
              </a:rPr>
              <a:t>овожей</a:t>
            </a:r>
            <a:r>
              <a:rPr lang="ru-RU" sz="2800" dirty="0" smtClean="0">
                <a:solidFill>
                  <a:schemeClr val="accent2">
                    <a:lumMod val="50000"/>
                  </a:schemeClr>
                </a:solidFill>
              </a:rPr>
              <a:t>, фруктов</a:t>
            </a:r>
            <a:r>
              <a:rPr lang="ru-RU" sz="2800" dirty="0" smtClean="0">
                <a:solidFill>
                  <a:schemeClr val="accent2">
                    <a:lumMod val="50000"/>
                  </a:schemeClr>
                </a:solidFill>
              </a:rPr>
              <a:t>)</a:t>
            </a:r>
          </a:p>
          <a:p>
            <a:pPr>
              <a:buNone/>
            </a:pPr>
            <a:endParaRPr lang="ru-RU" sz="2000" b="1" dirty="0" smtClean="0">
              <a:solidFill>
                <a:schemeClr val="accent2">
                  <a:lumMod val="50000"/>
                </a:schemeClr>
              </a:solidFill>
            </a:endParaRPr>
          </a:p>
        </p:txBody>
      </p:sp>
      <p:sp>
        <p:nvSpPr>
          <p:cNvPr id="2" name="Заголовок 1"/>
          <p:cNvSpPr>
            <a:spLocks noGrp="1"/>
          </p:cNvSpPr>
          <p:nvPr>
            <p:ph type="title"/>
          </p:nvPr>
        </p:nvSpPr>
        <p:spPr/>
        <p:txBody>
          <a:bodyPr>
            <a:normAutofit/>
          </a:bodyPr>
          <a:lstStyle/>
          <a:p>
            <a:r>
              <a:rPr lang="ru-RU" sz="4000" dirty="0" smtClean="0">
                <a:solidFill>
                  <a:schemeClr val="accent2"/>
                </a:solidFill>
              </a:rPr>
              <a:t>      </a:t>
            </a:r>
            <a:r>
              <a:rPr lang="ru-RU" sz="4000" dirty="0" smtClean="0">
                <a:solidFill>
                  <a:schemeClr val="accent2"/>
                </a:solidFill>
              </a:rPr>
              <a:t>         </a:t>
            </a:r>
            <a:r>
              <a:rPr lang="ru-RU" sz="4000" dirty="0" smtClean="0">
                <a:solidFill>
                  <a:srgbClr val="C00000"/>
                </a:solidFill>
              </a:rPr>
              <a:t>Рецепты красоты</a:t>
            </a:r>
            <a:endParaRPr lang="ru-RU" sz="4000" dirty="0">
              <a:solidFill>
                <a:srgbClr val="C00000"/>
              </a:solidFill>
            </a:endParaRPr>
          </a:p>
        </p:txBody>
      </p:sp>
      <p:sp>
        <p:nvSpPr>
          <p:cNvPr id="12" name="Текст 11"/>
          <p:cNvSpPr>
            <a:spLocks noGrp="1"/>
          </p:cNvSpPr>
          <p:nvPr>
            <p:ph type="body" idx="3"/>
          </p:nvPr>
        </p:nvSpPr>
        <p:spPr/>
        <p:txBody>
          <a:bodyPr/>
          <a:lstStyle/>
          <a:p>
            <a:r>
              <a:rPr lang="ru-RU" sz="2400" dirty="0" smtClean="0">
                <a:solidFill>
                  <a:schemeClr val="accent2">
                    <a:lumMod val="50000"/>
                  </a:schemeClr>
                </a:solidFill>
              </a:rPr>
              <a:t>Травяные лекарственные средства:</a:t>
            </a:r>
            <a:endParaRPr lang="ru-RU" sz="2400" dirty="0">
              <a:solidFill>
                <a:schemeClr val="accent2">
                  <a:lumMod val="50000"/>
                </a:schemeClr>
              </a:solidFill>
            </a:endParaRPr>
          </a:p>
        </p:txBody>
      </p:sp>
      <p:sp>
        <p:nvSpPr>
          <p:cNvPr id="17" name="Содержимое 16"/>
          <p:cNvSpPr>
            <a:spLocks noGrp="1"/>
          </p:cNvSpPr>
          <p:nvPr>
            <p:ph sz="quarter" idx="4"/>
          </p:nvPr>
        </p:nvSpPr>
        <p:spPr/>
        <p:txBody>
          <a:bodyPr/>
          <a:lstStyle/>
          <a:p>
            <a:r>
              <a:rPr lang="ru-RU" sz="3600" dirty="0" smtClean="0">
                <a:solidFill>
                  <a:schemeClr val="accent2">
                    <a:lumMod val="50000"/>
                  </a:schemeClr>
                </a:solidFill>
              </a:rPr>
              <a:t>Ромашка</a:t>
            </a:r>
          </a:p>
          <a:p>
            <a:r>
              <a:rPr lang="ru-RU" sz="3600" dirty="0" smtClean="0">
                <a:solidFill>
                  <a:schemeClr val="accent2">
                    <a:lumMod val="50000"/>
                  </a:schemeClr>
                </a:solidFill>
              </a:rPr>
              <a:t>Ноготки</a:t>
            </a:r>
          </a:p>
          <a:p>
            <a:r>
              <a:rPr lang="ru-RU" sz="3600" dirty="0" smtClean="0">
                <a:solidFill>
                  <a:schemeClr val="accent2">
                    <a:lumMod val="50000"/>
                  </a:schemeClr>
                </a:solidFill>
              </a:rPr>
              <a:t>Подорожник</a:t>
            </a:r>
          </a:p>
          <a:p>
            <a:r>
              <a:rPr lang="ru-RU" sz="3600" dirty="0" smtClean="0">
                <a:solidFill>
                  <a:schemeClr val="accent2">
                    <a:lumMod val="50000"/>
                  </a:schemeClr>
                </a:solidFill>
              </a:rPr>
              <a:t>Мята</a:t>
            </a:r>
          </a:p>
          <a:p>
            <a:endParaRPr lang="ru-RU"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dirty="0" smtClean="0">
                <a:solidFill>
                  <a:srgbClr val="C00000"/>
                </a:solidFill>
              </a:rPr>
              <a:t>Массажные линии </a:t>
            </a:r>
            <a:r>
              <a:rPr lang="ru-RU" sz="3100" dirty="0" smtClean="0">
                <a:solidFill>
                  <a:srgbClr val="C00000"/>
                </a:solidFill>
              </a:rPr>
              <a:t>лица </a:t>
            </a:r>
            <a:r>
              <a:rPr lang="ru-RU" sz="3100" dirty="0" smtClean="0">
                <a:solidFill>
                  <a:schemeClr val="accent2"/>
                </a:solidFill>
              </a:rPr>
              <a:t>- линии </a:t>
            </a:r>
            <a:r>
              <a:rPr lang="ru-RU" sz="3300" dirty="0" smtClean="0">
                <a:solidFill>
                  <a:schemeClr val="accent2"/>
                </a:solidFill>
              </a:rPr>
              <a:t>наименьшего растяжения </a:t>
            </a:r>
            <a:r>
              <a:rPr lang="ru-RU" sz="3300" dirty="0" smtClean="0">
                <a:solidFill>
                  <a:schemeClr val="accent2"/>
                </a:solidFill>
              </a:rPr>
              <a:t> кожи</a:t>
            </a:r>
            <a:r>
              <a:rPr lang="ru-RU" sz="3300" dirty="0" smtClean="0">
                <a:solidFill>
                  <a:schemeClr val="accent2"/>
                </a:solidFill>
              </a:rPr>
              <a:t>.</a:t>
            </a:r>
            <a:endParaRPr lang="ru-RU" sz="3300" dirty="0">
              <a:solidFill>
                <a:schemeClr val="accent2"/>
              </a:solidFill>
            </a:endParaRPr>
          </a:p>
        </p:txBody>
      </p:sp>
      <p:pic>
        <p:nvPicPr>
          <p:cNvPr id="4099" name="Picture 3" descr="C:\Documents and Settings\Admin\Рабочий стол\Новая папка (3)\thD3XU4QIW.jpg"/>
          <p:cNvPicPr>
            <a:picLocks noGrp="1" noChangeAspect="1" noChangeArrowheads="1"/>
          </p:cNvPicPr>
          <p:nvPr>
            <p:ph idx="1"/>
          </p:nvPr>
        </p:nvPicPr>
        <p:blipFill>
          <a:blip r:embed="rId2"/>
          <a:srcRect/>
          <a:stretch>
            <a:fillRect/>
          </a:stretch>
        </p:blipFill>
        <p:spPr bwMode="auto">
          <a:xfrm>
            <a:off x="2119298" y="1357298"/>
            <a:ext cx="5214974" cy="5214974"/>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solidFill>
                  <a:schemeClr val="accent2"/>
                </a:solidFill>
              </a:rPr>
              <a:t>-</a:t>
            </a:r>
            <a:r>
              <a:rPr lang="ru-RU" dirty="0" smtClean="0">
                <a:solidFill>
                  <a:schemeClr val="accent2">
                    <a:lumMod val="50000"/>
                  </a:schemeClr>
                </a:solidFill>
              </a:rPr>
              <a:t>умывайтесь теплой негорячей водой</a:t>
            </a:r>
          </a:p>
          <a:p>
            <a:r>
              <a:rPr lang="ru-RU" dirty="0" smtClean="0">
                <a:solidFill>
                  <a:schemeClr val="accent2">
                    <a:lumMod val="50000"/>
                  </a:schemeClr>
                </a:solidFill>
              </a:rPr>
              <a:t>-тщательно очищайте кожу</a:t>
            </a:r>
          </a:p>
          <a:p>
            <a:r>
              <a:rPr lang="ru-RU" dirty="0" smtClean="0">
                <a:solidFill>
                  <a:schemeClr val="accent2">
                    <a:lumMod val="50000"/>
                  </a:schemeClr>
                </a:solidFill>
              </a:rPr>
              <a:t>-пользуйтесь мылом или спец.гелем</a:t>
            </a:r>
          </a:p>
          <a:p>
            <a:r>
              <a:rPr lang="ru-RU" dirty="0" smtClean="0">
                <a:solidFill>
                  <a:schemeClr val="accent2">
                    <a:lumMod val="50000"/>
                  </a:schemeClr>
                </a:solidFill>
              </a:rPr>
              <a:t>-не выдавливайте угри сами</a:t>
            </a:r>
          </a:p>
          <a:p>
            <a:r>
              <a:rPr lang="ru-RU" dirty="0" smtClean="0">
                <a:solidFill>
                  <a:schemeClr val="accent2">
                    <a:lumMod val="50000"/>
                  </a:schemeClr>
                </a:solidFill>
              </a:rPr>
              <a:t>-пейте больше воды</a:t>
            </a:r>
          </a:p>
          <a:p>
            <a:r>
              <a:rPr lang="ru-RU" dirty="0" smtClean="0">
                <a:solidFill>
                  <a:schemeClr val="accent2">
                    <a:lumMod val="50000"/>
                  </a:schemeClr>
                </a:solidFill>
              </a:rPr>
              <a:t>-придерживайтесь сбалансированной диеты</a:t>
            </a:r>
          </a:p>
          <a:p>
            <a:r>
              <a:rPr lang="ru-RU" dirty="0" smtClean="0">
                <a:solidFill>
                  <a:schemeClr val="accent2">
                    <a:lumMod val="50000"/>
                  </a:schemeClr>
                </a:solidFill>
              </a:rPr>
              <a:t>-хорошенько высыпайтесь</a:t>
            </a:r>
          </a:p>
        </p:txBody>
      </p:sp>
      <p:sp>
        <p:nvSpPr>
          <p:cNvPr id="2" name="Заголовок 1"/>
          <p:cNvSpPr>
            <a:spLocks noGrp="1"/>
          </p:cNvSpPr>
          <p:nvPr>
            <p:ph type="title"/>
          </p:nvPr>
        </p:nvSpPr>
        <p:spPr/>
        <p:txBody>
          <a:bodyPr/>
          <a:lstStyle/>
          <a:p>
            <a:r>
              <a:rPr lang="ru-RU" dirty="0" smtClean="0">
                <a:solidFill>
                  <a:srgbClr val="C00000"/>
                </a:solidFill>
              </a:rPr>
              <a:t>Советы врачей дерматологов</a:t>
            </a:r>
            <a:endParaRPr lang="ru-RU"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endParaRPr lang="ru-RU" dirty="0" smtClean="0"/>
          </a:p>
          <a:p>
            <a:endParaRPr lang="ru-RU" dirty="0"/>
          </a:p>
        </p:txBody>
      </p:sp>
      <p:sp>
        <p:nvSpPr>
          <p:cNvPr id="2" name="Заголовок 1"/>
          <p:cNvSpPr>
            <a:spLocks noGrp="1"/>
          </p:cNvSpPr>
          <p:nvPr>
            <p:ph type="title"/>
          </p:nvPr>
        </p:nvSpPr>
        <p:spPr>
          <a:xfrm>
            <a:off x="500034" y="142852"/>
            <a:ext cx="8229600" cy="1219200"/>
          </a:xfrm>
        </p:spPr>
        <p:txBody>
          <a:bodyPr>
            <a:normAutofit/>
          </a:bodyPr>
          <a:lstStyle/>
          <a:p>
            <a:r>
              <a:rPr lang="ru-RU" sz="2000" dirty="0" smtClean="0">
                <a:solidFill>
                  <a:srgbClr val="C00000"/>
                </a:solidFill>
              </a:rPr>
              <a:t>Практическая работа №2</a:t>
            </a:r>
            <a:br>
              <a:rPr lang="ru-RU" sz="2000" dirty="0" smtClean="0">
                <a:solidFill>
                  <a:srgbClr val="C00000"/>
                </a:solidFill>
              </a:rPr>
            </a:br>
            <a:r>
              <a:rPr lang="ru-RU" sz="2000" dirty="0" smtClean="0">
                <a:solidFill>
                  <a:srgbClr val="C00000"/>
                </a:solidFill>
              </a:rPr>
              <a:t>Заполнить таблицу «Виды кожи»</a:t>
            </a:r>
            <a:endParaRPr lang="ru-RU" sz="2000" dirty="0">
              <a:solidFill>
                <a:srgbClr val="C00000"/>
              </a:solidFill>
            </a:endParaRPr>
          </a:p>
        </p:txBody>
      </p:sp>
      <p:graphicFrame>
        <p:nvGraphicFramePr>
          <p:cNvPr id="4" name="Таблица 3"/>
          <p:cNvGraphicFramePr>
            <a:graphicFrameLocks noGrp="1"/>
          </p:cNvGraphicFramePr>
          <p:nvPr/>
        </p:nvGraphicFramePr>
        <p:xfrm>
          <a:off x="500034" y="1397000"/>
          <a:ext cx="8215371" cy="3817950"/>
        </p:xfrm>
        <a:graphic>
          <a:graphicData uri="http://schemas.openxmlformats.org/drawingml/2006/table">
            <a:tbl>
              <a:tblPr firstRow="1" bandRow="1">
                <a:tableStyleId>{5C22544A-7EE6-4342-B048-85BDC9FD1C3A}</a:tableStyleId>
              </a:tblPr>
              <a:tblGrid>
                <a:gridCol w="2738457"/>
                <a:gridCol w="2738457"/>
                <a:gridCol w="2738457"/>
              </a:tblGrid>
              <a:tr h="1455998">
                <a:tc>
                  <a:txBody>
                    <a:bodyPr/>
                    <a:lstStyle/>
                    <a:p>
                      <a:pPr>
                        <a:lnSpc>
                          <a:spcPct val="115000"/>
                        </a:lnSpc>
                        <a:spcAft>
                          <a:spcPts val="0"/>
                        </a:spcAft>
                      </a:pPr>
                      <a:r>
                        <a:rPr lang="ru-RU" sz="2500" baseline="0" dirty="0">
                          <a:latin typeface="Calibri"/>
                          <a:ea typeface="Times New Roman"/>
                          <a:cs typeface="Times New Roman"/>
                        </a:rPr>
                        <a:t>Состояние кожи</a:t>
                      </a:r>
                    </a:p>
                  </a:txBody>
                  <a:tcPr marL="68580" marR="68580" marT="0" marB="0"/>
                </a:tc>
                <a:tc>
                  <a:txBody>
                    <a:bodyPr/>
                    <a:lstStyle/>
                    <a:p>
                      <a:r>
                        <a:rPr kumimoji="0" lang="ru-RU" sz="2000" b="1" kern="1200" baseline="0" dirty="0" smtClean="0">
                          <a:solidFill>
                            <a:schemeClr val="lt1"/>
                          </a:solidFill>
                          <a:latin typeface="+mn-lt"/>
                          <a:ea typeface="+mn-ea"/>
                          <a:cs typeface="+mn-cs"/>
                        </a:rPr>
                        <a:t>Характеристика</a:t>
                      </a:r>
                      <a:endParaRPr lang="ru-RU" sz="2000" baseline="0" dirty="0"/>
                    </a:p>
                  </a:txBody>
                  <a:tcPr/>
                </a:tc>
                <a:tc>
                  <a:txBody>
                    <a:bodyPr/>
                    <a:lstStyle/>
                    <a:p>
                      <a:r>
                        <a:rPr kumimoji="0" lang="ru-RU" sz="1800" b="1" kern="1200" dirty="0" smtClean="0">
                          <a:solidFill>
                            <a:schemeClr val="lt1"/>
                          </a:solidFill>
                          <a:latin typeface="+mn-lt"/>
                          <a:ea typeface="+mn-ea"/>
                          <a:cs typeface="+mn-cs"/>
                        </a:rPr>
                        <a:t>Предлагаемый уход за кожей</a:t>
                      </a:r>
                      <a:endParaRPr lang="ru-RU" dirty="0"/>
                    </a:p>
                  </a:txBody>
                  <a:tcPr/>
                </a:tc>
              </a:tr>
              <a:tr h="590488">
                <a:tc>
                  <a:txBody>
                    <a:bodyPr/>
                    <a:lstStyle/>
                    <a:p>
                      <a:pPr>
                        <a:lnSpc>
                          <a:spcPct val="115000"/>
                        </a:lnSpc>
                        <a:spcAft>
                          <a:spcPts val="0"/>
                        </a:spcAft>
                      </a:pPr>
                      <a:r>
                        <a:rPr lang="ru-RU" sz="1100">
                          <a:latin typeface="Calibri"/>
                          <a:ea typeface="Times New Roman"/>
                          <a:cs typeface="Times New Roman"/>
                        </a:rPr>
                        <a:t>Нормальная</a:t>
                      </a:r>
                    </a:p>
                  </a:txBody>
                  <a:tcPr marL="68580" marR="68580" marT="0" marB="0"/>
                </a:tc>
                <a:tc>
                  <a:txBody>
                    <a:bodyPr/>
                    <a:lstStyle/>
                    <a:p>
                      <a:endParaRPr lang="ru-RU" dirty="0"/>
                    </a:p>
                  </a:txBody>
                  <a:tcPr/>
                </a:tc>
                <a:tc>
                  <a:txBody>
                    <a:bodyPr/>
                    <a:lstStyle/>
                    <a:p>
                      <a:endParaRPr lang="ru-RU"/>
                    </a:p>
                  </a:txBody>
                  <a:tcPr/>
                </a:tc>
              </a:tr>
              <a:tr h="590488">
                <a:tc>
                  <a:txBody>
                    <a:bodyPr/>
                    <a:lstStyle/>
                    <a:p>
                      <a:pPr>
                        <a:lnSpc>
                          <a:spcPct val="115000"/>
                        </a:lnSpc>
                        <a:spcAft>
                          <a:spcPts val="0"/>
                        </a:spcAft>
                      </a:pPr>
                      <a:r>
                        <a:rPr lang="ru-RU" sz="1100">
                          <a:latin typeface="Calibri"/>
                          <a:ea typeface="Times New Roman"/>
                          <a:cs typeface="Times New Roman"/>
                        </a:rPr>
                        <a:t>Сухая</a:t>
                      </a:r>
                    </a:p>
                  </a:txBody>
                  <a:tcPr marL="68580" marR="68580" marT="0" marB="0"/>
                </a:tc>
                <a:tc>
                  <a:txBody>
                    <a:bodyPr/>
                    <a:lstStyle/>
                    <a:p>
                      <a:endParaRPr lang="ru-RU"/>
                    </a:p>
                  </a:txBody>
                  <a:tcPr/>
                </a:tc>
                <a:tc>
                  <a:txBody>
                    <a:bodyPr/>
                    <a:lstStyle/>
                    <a:p>
                      <a:endParaRPr lang="ru-RU"/>
                    </a:p>
                  </a:txBody>
                  <a:tcPr/>
                </a:tc>
              </a:tr>
              <a:tr h="590488">
                <a:tc>
                  <a:txBody>
                    <a:bodyPr/>
                    <a:lstStyle/>
                    <a:p>
                      <a:pPr>
                        <a:lnSpc>
                          <a:spcPct val="115000"/>
                        </a:lnSpc>
                        <a:spcAft>
                          <a:spcPts val="0"/>
                        </a:spcAft>
                      </a:pPr>
                      <a:r>
                        <a:rPr lang="ru-RU" sz="1100">
                          <a:latin typeface="Calibri"/>
                          <a:ea typeface="Times New Roman"/>
                          <a:cs typeface="Times New Roman"/>
                        </a:rPr>
                        <a:t>Жирная</a:t>
                      </a:r>
                    </a:p>
                  </a:txBody>
                  <a:tcPr marL="68580" marR="68580" marT="0" marB="0"/>
                </a:tc>
                <a:tc>
                  <a:txBody>
                    <a:bodyPr/>
                    <a:lstStyle/>
                    <a:p>
                      <a:endParaRPr lang="ru-RU"/>
                    </a:p>
                  </a:txBody>
                  <a:tcPr/>
                </a:tc>
                <a:tc>
                  <a:txBody>
                    <a:bodyPr/>
                    <a:lstStyle/>
                    <a:p>
                      <a:endParaRPr lang="ru-RU"/>
                    </a:p>
                  </a:txBody>
                  <a:tcPr/>
                </a:tc>
              </a:tr>
              <a:tr h="590488">
                <a:tc>
                  <a:txBody>
                    <a:bodyPr/>
                    <a:lstStyle/>
                    <a:p>
                      <a:pPr>
                        <a:lnSpc>
                          <a:spcPct val="115000"/>
                        </a:lnSpc>
                        <a:spcAft>
                          <a:spcPts val="0"/>
                        </a:spcAft>
                      </a:pPr>
                      <a:r>
                        <a:rPr lang="ru-RU" sz="1100" dirty="0">
                          <a:latin typeface="Calibri"/>
                          <a:ea typeface="Times New Roman"/>
                          <a:cs typeface="Times New Roman"/>
                        </a:rPr>
                        <a:t>Комбинированная</a:t>
                      </a:r>
                    </a:p>
                  </a:txBody>
                  <a:tcPr marL="68580" marR="68580" marT="0" marB="0"/>
                </a:tc>
                <a:tc>
                  <a:txBody>
                    <a:bodyPr/>
                    <a:lstStyle/>
                    <a:p>
                      <a:endParaRPr lang="ru-RU"/>
                    </a:p>
                  </a:txBody>
                  <a:tcPr/>
                </a:tc>
                <a:tc>
                  <a:txBody>
                    <a:bodyPr/>
                    <a:lstStyle/>
                    <a:p>
                      <a:endParaRPr lang="ru-RU"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1400" u="sng" dirty="0" smtClean="0">
                <a:solidFill>
                  <a:schemeClr val="accent2">
                    <a:lumMod val="50000"/>
                  </a:schemeClr>
                </a:solidFill>
              </a:rPr>
              <a:t>Ожог. </a:t>
            </a:r>
            <a:r>
              <a:rPr lang="ru-RU" sz="1400" dirty="0" smtClean="0">
                <a:solidFill>
                  <a:schemeClr val="accent2">
                    <a:lumMod val="50000"/>
                  </a:schemeClr>
                </a:solidFill>
              </a:rPr>
              <a:t/>
            </a:r>
            <a:br>
              <a:rPr lang="ru-RU" sz="1400" dirty="0" smtClean="0">
                <a:solidFill>
                  <a:schemeClr val="accent2">
                    <a:lumMod val="50000"/>
                  </a:schemeClr>
                </a:solidFill>
              </a:rPr>
            </a:br>
            <a:r>
              <a:rPr lang="ru-RU" sz="1400" dirty="0" smtClean="0">
                <a:solidFill>
                  <a:schemeClr val="accent2">
                    <a:lumMod val="50000"/>
                  </a:schemeClr>
                </a:solidFill>
              </a:rPr>
              <a:t>Сразу же полей обожженное место холодной водой или смазать специальными мазями от ожогов. Нельзя смазывать обожженное место йодом, зелёнкой – эти вещества могут причинить ещё больше боли. </a:t>
            </a:r>
            <a:endParaRPr lang="ru-RU" dirty="0" smtClean="0">
              <a:solidFill>
                <a:schemeClr val="accent2">
                  <a:lumMod val="50000"/>
                </a:schemeClr>
              </a:solidFill>
            </a:endParaRPr>
          </a:p>
          <a:p>
            <a:r>
              <a:rPr lang="ru-RU" sz="1400" u="sng" dirty="0" smtClean="0">
                <a:solidFill>
                  <a:schemeClr val="accent2">
                    <a:lumMod val="50000"/>
                  </a:schemeClr>
                </a:solidFill>
              </a:rPr>
              <a:t>Порез.</a:t>
            </a:r>
            <a:r>
              <a:rPr lang="ru-RU" sz="1400" dirty="0" smtClean="0">
                <a:solidFill>
                  <a:schemeClr val="accent2">
                    <a:lumMod val="50000"/>
                  </a:schemeClr>
                </a:solidFill>
              </a:rPr>
              <a:t> </a:t>
            </a:r>
            <a:br>
              <a:rPr lang="ru-RU" sz="1400" dirty="0" smtClean="0">
                <a:solidFill>
                  <a:schemeClr val="accent2">
                    <a:lumMod val="50000"/>
                  </a:schemeClr>
                </a:solidFill>
              </a:rPr>
            </a:br>
            <a:r>
              <a:rPr lang="ru-RU" sz="1400" dirty="0" smtClean="0">
                <a:solidFill>
                  <a:schemeClr val="accent2">
                    <a:lumMod val="50000"/>
                  </a:schemeClr>
                </a:solidFill>
              </a:rPr>
              <a:t>Промой ранку теплой водой. Смажь кожу вокруг ранки йодом или зелёнкой. Эти жидкости убивают бактерий, которые могут проникнуть в организм. Затем перевяжи ранку чистым бинтом или приклей бактерицидный пластырь.</a:t>
            </a:r>
          </a:p>
          <a:p>
            <a:r>
              <a:rPr lang="ru-RU" sz="1400" u="sng" dirty="0" smtClean="0">
                <a:solidFill>
                  <a:schemeClr val="accent2">
                    <a:lumMod val="50000"/>
                  </a:schemeClr>
                </a:solidFill>
              </a:rPr>
              <a:t>Ушиб. </a:t>
            </a:r>
            <a:r>
              <a:rPr lang="ru-RU" sz="1400" dirty="0" smtClean="0">
                <a:solidFill>
                  <a:schemeClr val="accent2">
                    <a:lumMod val="50000"/>
                  </a:schemeClr>
                </a:solidFill>
              </a:rPr>
              <a:t/>
            </a:r>
            <a:br>
              <a:rPr lang="ru-RU" sz="1400" dirty="0" smtClean="0">
                <a:solidFill>
                  <a:schemeClr val="accent2">
                    <a:lumMod val="50000"/>
                  </a:schemeClr>
                </a:solidFill>
              </a:rPr>
            </a:br>
            <a:r>
              <a:rPr lang="ru-RU" sz="1400" dirty="0" smtClean="0">
                <a:solidFill>
                  <a:schemeClr val="accent2">
                    <a:lumMod val="50000"/>
                  </a:schemeClr>
                </a:solidFill>
              </a:rPr>
              <a:t>Приложи к ушибленному месту что-нибудь холодное, например тряпочку, смоченную холодной водой. </a:t>
            </a:r>
            <a:br>
              <a:rPr lang="ru-RU" sz="1400" dirty="0" smtClean="0">
                <a:solidFill>
                  <a:schemeClr val="accent2">
                    <a:lumMod val="50000"/>
                  </a:schemeClr>
                </a:solidFill>
              </a:rPr>
            </a:br>
            <a:r>
              <a:rPr lang="ru-RU" sz="1400" u="sng" dirty="0" smtClean="0">
                <a:solidFill>
                  <a:schemeClr val="accent2">
                    <a:lumMod val="50000"/>
                  </a:schemeClr>
                </a:solidFill>
              </a:rPr>
              <a:t>Обмораживание. </a:t>
            </a:r>
            <a:r>
              <a:rPr lang="ru-RU" sz="1400" dirty="0" smtClean="0">
                <a:solidFill>
                  <a:schemeClr val="accent2">
                    <a:lumMod val="50000"/>
                  </a:schemeClr>
                </a:solidFill>
              </a:rPr>
              <a:t/>
            </a:r>
            <a:br>
              <a:rPr lang="ru-RU" sz="1400" dirty="0" smtClean="0">
                <a:solidFill>
                  <a:schemeClr val="accent2">
                    <a:lumMod val="50000"/>
                  </a:schemeClr>
                </a:solidFill>
              </a:rPr>
            </a:br>
            <a:r>
              <a:rPr lang="ru-RU" sz="1400" dirty="0" smtClean="0">
                <a:solidFill>
                  <a:schemeClr val="accent2">
                    <a:lumMod val="50000"/>
                  </a:schemeClr>
                </a:solidFill>
              </a:rPr>
              <a:t>Обмораживание легко заметить. Кожа в обмороженных местах резко бледнеет. Эти места легкими движениями растирают сухой мягкой варежкой, платком или просто рукой до тех пор, пока кожа не покраснеет. Нельзя растирать кожу снегом. Если не удалось отогреть на улице нужно быстро идти домой. </a:t>
            </a:r>
          </a:p>
          <a:p>
            <a:endParaRPr lang="ru-RU" sz="1400" dirty="0" smtClean="0">
              <a:solidFill>
                <a:schemeClr val="accent2"/>
              </a:solidFill>
            </a:endParaRPr>
          </a:p>
        </p:txBody>
      </p:sp>
      <p:sp>
        <p:nvSpPr>
          <p:cNvPr id="2" name="Заголовок 1"/>
          <p:cNvSpPr>
            <a:spLocks noGrp="1"/>
          </p:cNvSpPr>
          <p:nvPr>
            <p:ph type="title"/>
          </p:nvPr>
        </p:nvSpPr>
        <p:spPr/>
        <p:txBody>
          <a:bodyPr>
            <a:normAutofit/>
          </a:bodyPr>
          <a:lstStyle/>
          <a:p>
            <a:r>
              <a:rPr lang="ru-RU" sz="3000" dirty="0" smtClean="0">
                <a:solidFill>
                  <a:srgbClr val="C00000"/>
                </a:solidFill>
              </a:rPr>
              <a:t>Первая помощь при повреждениях кожи. </a:t>
            </a:r>
            <a:r>
              <a:rPr lang="ru-RU" sz="3200" dirty="0" smtClean="0">
                <a:solidFill>
                  <a:srgbClr val="C00000"/>
                </a:solidFill>
              </a:rPr>
              <a:t>01. </a:t>
            </a:r>
            <a:endParaRPr lang="ru-RU" sz="3000"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lstStyle/>
          <a:p>
            <a:pPr>
              <a:buNone/>
            </a:pPr>
            <a:r>
              <a:rPr lang="ru-RU" sz="4800" dirty="0" smtClean="0">
                <a:solidFill>
                  <a:schemeClr val="accent2">
                    <a:lumMod val="50000"/>
                  </a:schemeClr>
                </a:solidFill>
              </a:rPr>
              <a:t>             </a:t>
            </a:r>
            <a:r>
              <a:rPr lang="ru-RU" sz="4800" dirty="0" smtClean="0">
                <a:solidFill>
                  <a:srgbClr val="C00000"/>
                </a:solidFill>
              </a:rPr>
              <a:t>1.Кожа </a:t>
            </a:r>
            <a:r>
              <a:rPr lang="ru-RU" sz="4800" dirty="0" smtClean="0">
                <a:solidFill>
                  <a:srgbClr val="C00000"/>
                </a:solidFill>
              </a:rPr>
              <a:t>– это</a:t>
            </a:r>
            <a:r>
              <a:rPr lang="ru-RU" sz="4800" dirty="0" smtClean="0">
                <a:solidFill>
                  <a:srgbClr val="C00000"/>
                </a:solidFill>
              </a:rPr>
              <a:t>?</a:t>
            </a:r>
            <a:endParaRPr lang="ru-RU" sz="4800" dirty="0" smtClean="0">
              <a:solidFill>
                <a:srgbClr val="C00000"/>
              </a:solidFill>
            </a:endParaRPr>
          </a:p>
          <a:p>
            <a:pPr>
              <a:buFont typeface="Arial" pitchFamily="34" charset="0"/>
              <a:buChar char="•"/>
            </a:pPr>
            <a:r>
              <a:rPr lang="ru-RU" sz="4000" dirty="0" smtClean="0">
                <a:solidFill>
                  <a:schemeClr val="accent2">
                    <a:lumMod val="50000"/>
                  </a:schemeClr>
                </a:solidFill>
              </a:rPr>
              <a:t>наружный </a:t>
            </a:r>
            <a:r>
              <a:rPr lang="ru-RU" sz="4000" dirty="0" smtClean="0">
                <a:solidFill>
                  <a:schemeClr val="accent2">
                    <a:lumMod val="50000"/>
                  </a:schemeClr>
                </a:solidFill>
              </a:rPr>
              <a:t>покров </a:t>
            </a:r>
            <a:r>
              <a:rPr lang="ru-RU" sz="4000" dirty="0" smtClean="0">
                <a:solidFill>
                  <a:schemeClr val="accent2">
                    <a:lumMod val="50000"/>
                  </a:schemeClr>
                </a:solidFill>
              </a:rPr>
              <a:t>человека</a:t>
            </a:r>
          </a:p>
          <a:p>
            <a:pPr>
              <a:buFont typeface="Arial" pitchFamily="34" charset="0"/>
              <a:buChar char="•"/>
            </a:pPr>
            <a:endParaRPr lang="ru-RU" sz="4000" dirty="0" smtClean="0">
              <a:solidFill>
                <a:schemeClr val="accent2">
                  <a:lumMod val="50000"/>
                </a:schemeClr>
              </a:solidFill>
            </a:endParaRPr>
          </a:p>
          <a:p>
            <a:pPr>
              <a:buFont typeface="Arial" pitchFamily="34" charset="0"/>
              <a:buChar char="•"/>
              <a:defRPr/>
            </a:pPr>
            <a:r>
              <a:rPr lang="ru-RU" sz="4000" dirty="0" smtClean="0">
                <a:solidFill>
                  <a:schemeClr val="accent2">
                    <a:lumMod val="50000"/>
                  </a:schemeClr>
                </a:solidFill>
              </a:rPr>
              <a:t>внутренний орган</a:t>
            </a:r>
          </a:p>
          <a:p>
            <a:pPr>
              <a:buFont typeface="Arial" pitchFamily="34" charset="0"/>
              <a:buChar char="•"/>
              <a:defRPr/>
            </a:pPr>
            <a:endParaRPr lang="ru-RU" sz="4000" dirty="0" smtClean="0">
              <a:solidFill>
                <a:schemeClr val="accent2">
                  <a:lumMod val="50000"/>
                </a:schemeClr>
              </a:solidFill>
            </a:endParaRPr>
          </a:p>
          <a:p>
            <a:pPr>
              <a:buFont typeface="Arial" pitchFamily="34" charset="0"/>
              <a:buChar char="•"/>
              <a:defRPr/>
            </a:pPr>
            <a:r>
              <a:rPr lang="ru-RU" sz="4000" dirty="0" smtClean="0">
                <a:solidFill>
                  <a:schemeClr val="accent2">
                    <a:lumMod val="50000"/>
                  </a:schemeClr>
                </a:solidFill>
              </a:rPr>
              <a:t>это </a:t>
            </a:r>
            <a:r>
              <a:rPr lang="ru-RU" sz="4000" dirty="0" smtClean="0">
                <a:solidFill>
                  <a:schemeClr val="accent2">
                    <a:lumMod val="50000"/>
                  </a:schemeClr>
                </a:solidFill>
              </a:rPr>
              <a:t>обёртка человека</a:t>
            </a:r>
          </a:p>
          <a:p>
            <a:endParaRPr lang="ru-RU" sz="4800" dirty="0" smtClean="0">
              <a:solidFill>
                <a:schemeClr val="accent2"/>
              </a:solidFill>
            </a:endParaRPr>
          </a:p>
          <a:p>
            <a:endParaRPr lang="ru-RU" dirty="0"/>
          </a:p>
        </p:txBody>
      </p:sp>
      <p:sp>
        <p:nvSpPr>
          <p:cNvPr id="2" name="Заголовок 1"/>
          <p:cNvSpPr>
            <a:spLocks noGrp="1"/>
          </p:cNvSpPr>
          <p:nvPr>
            <p:ph type="title"/>
          </p:nvPr>
        </p:nvSpPr>
        <p:spPr/>
        <p:txBody>
          <a:bodyPr/>
          <a:lstStyle/>
          <a:p>
            <a:r>
              <a:rPr lang="ru-RU" dirty="0" smtClean="0"/>
              <a:t>        </a:t>
            </a:r>
            <a:r>
              <a:rPr lang="ru-RU" dirty="0" smtClean="0">
                <a:solidFill>
                  <a:srgbClr val="C00000"/>
                </a:solidFill>
              </a:rPr>
              <a:t>Что мы узнали?</a:t>
            </a:r>
            <a:endParaRPr lang="ru-RU"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500174"/>
            <a:ext cx="8229600" cy="4572000"/>
          </a:xfrm>
        </p:spPr>
        <p:txBody>
          <a:bodyPr>
            <a:normAutofit/>
          </a:bodyPr>
          <a:lstStyle/>
          <a:p>
            <a:endParaRPr lang="ru-RU" sz="3800" dirty="0" smtClean="0">
              <a:solidFill>
                <a:schemeClr val="accent2"/>
              </a:solidFill>
            </a:endParaRPr>
          </a:p>
          <a:p>
            <a:pPr>
              <a:buFont typeface="Arial" pitchFamily="34" charset="0"/>
              <a:buChar char="•"/>
            </a:pPr>
            <a:r>
              <a:rPr lang="ru-RU" sz="4000" dirty="0" smtClean="0">
                <a:solidFill>
                  <a:schemeClr val="accent2">
                    <a:lumMod val="50000"/>
                  </a:schemeClr>
                </a:solidFill>
              </a:rPr>
              <a:t>нет   </a:t>
            </a:r>
            <a:endParaRPr lang="ru-RU" sz="4000" dirty="0" smtClean="0">
              <a:solidFill>
                <a:schemeClr val="accent2">
                  <a:lumMod val="50000"/>
                </a:schemeClr>
              </a:solidFill>
            </a:endParaRPr>
          </a:p>
          <a:p>
            <a:pPr>
              <a:buFont typeface="Arial" pitchFamily="34" charset="0"/>
              <a:buChar char="•"/>
            </a:pPr>
            <a:endParaRPr lang="ru-RU" sz="4000" dirty="0" smtClean="0">
              <a:solidFill>
                <a:schemeClr val="accent2">
                  <a:lumMod val="50000"/>
                </a:schemeClr>
              </a:solidFill>
            </a:endParaRPr>
          </a:p>
          <a:p>
            <a:pPr>
              <a:buFont typeface="Arial" pitchFamily="34" charset="0"/>
              <a:buChar char="•"/>
            </a:pPr>
            <a:r>
              <a:rPr lang="ru-RU" sz="4000" dirty="0" smtClean="0">
                <a:solidFill>
                  <a:schemeClr val="accent2">
                    <a:lumMod val="50000"/>
                  </a:schemeClr>
                </a:solidFill>
              </a:rPr>
              <a:t> да    </a:t>
            </a:r>
            <a:endParaRPr lang="ru-RU" sz="4000" dirty="0" smtClean="0">
              <a:solidFill>
                <a:schemeClr val="accent2">
                  <a:lumMod val="50000"/>
                </a:schemeClr>
              </a:solidFill>
            </a:endParaRPr>
          </a:p>
          <a:p>
            <a:pPr>
              <a:buFont typeface="Arial" pitchFamily="34" charset="0"/>
              <a:buChar char="•"/>
            </a:pPr>
            <a:endParaRPr lang="ru-RU" sz="4000" dirty="0" smtClean="0">
              <a:solidFill>
                <a:schemeClr val="accent2">
                  <a:lumMod val="50000"/>
                </a:schemeClr>
              </a:solidFill>
            </a:endParaRPr>
          </a:p>
          <a:p>
            <a:pPr>
              <a:buFont typeface="Arial" pitchFamily="34" charset="0"/>
              <a:buChar char="•"/>
            </a:pPr>
            <a:r>
              <a:rPr lang="ru-RU" sz="4000" dirty="0" smtClean="0">
                <a:solidFill>
                  <a:schemeClr val="accent2">
                    <a:lumMod val="50000"/>
                  </a:schemeClr>
                </a:solidFill>
              </a:rPr>
              <a:t> не знаю</a:t>
            </a:r>
          </a:p>
          <a:p>
            <a:endParaRPr lang="ru-RU" sz="3800" dirty="0">
              <a:solidFill>
                <a:schemeClr val="accent2"/>
              </a:solidFill>
            </a:endParaRPr>
          </a:p>
        </p:txBody>
      </p:sp>
      <p:sp>
        <p:nvSpPr>
          <p:cNvPr id="2" name="Заголовок 1"/>
          <p:cNvSpPr>
            <a:spLocks noGrp="1"/>
          </p:cNvSpPr>
          <p:nvPr>
            <p:ph type="title"/>
          </p:nvPr>
        </p:nvSpPr>
        <p:spPr>
          <a:xfrm>
            <a:off x="500034" y="152400"/>
            <a:ext cx="8186766" cy="1562088"/>
          </a:xfrm>
        </p:spPr>
        <p:txBody>
          <a:bodyPr>
            <a:normAutofit fontScale="90000"/>
          </a:bodyPr>
          <a:lstStyle/>
          <a:p>
            <a:r>
              <a:rPr lang="ru-RU" sz="4400" dirty="0" smtClean="0">
                <a:solidFill>
                  <a:schemeClr val="accent2"/>
                </a:solidFill>
              </a:rPr>
              <a:t/>
            </a:r>
            <a:br>
              <a:rPr lang="ru-RU" sz="4400" dirty="0" smtClean="0">
                <a:solidFill>
                  <a:schemeClr val="accent2"/>
                </a:solidFill>
              </a:rPr>
            </a:br>
            <a:r>
              <a:rPr lang="ru-RU" sz="4400" dirty="0" smtClean="0">
                <a:solidFill>
                  <a:schemeClr val="accent2"/>
                </a:solidFill>
              </a:rPr>
              <a:t/>
            </a:r>
            <a:br>
              <a:rPr lang="ru-RU" sz="4400" dirty="0" smtClean="0">
                <a:solidFill>
                  <a:schemeClr val="accent2"/>
                </a:solidFill>
              </a:rPr>
            </a:br>
            <a:r>
              <a:rPr lang="ru-RU" sz="4400" dirty="0" smtClean="0">
                <a:solidFill>
                  <a:schemeClr val="accent2"/>
                </a:solidFill>
              </a:rPr>
              <a:t/>
            </a:r>
            <a:br>
              <a:rPr lang="ru-RU" sz="4400" dirty="0" smtClean="0">
                <a:solidFill>
                  <a:schemeClr val="accent2"/>
                </a:solidFill>
              </a:rPr>
            </a:br>
            <a:r>
              <a:rPr lang="ru-RU" sz="4400" dirty="0" smtClean="0">
                <a:solidFill>
                  <a:schemeClr val="accent2"/>
                </a:solidFill>
              </a:rPr>
              <a:t/>
            </a:r>
            <a:br>
              <a:rPr lang="ru-RU" sz="4400" dirty="0" smtClean="0">
                <a:solidFill>
                  <a:schemeClr val="accent2"/>
                </a:solidFill>
              </a:rPr>
            </a:br>
            <a:r>
              <a:rPr lang="ru-RU" sz="4400" dirty="0" smtClean="0">
                <a:solidFill>
                  <a:schemeClr val="accent2"/>
                </a:solidFill>
              </a:rPr>
              <a:t/>
            </a:r>
            <a:br>
              <a:rPr lang="ru-RU" sz="4400" dirty="0" smtClean="0">
                <a:solidFill>
                  <a:schemeClr val="accent2"/>
                </a:solidFill>
              </a:rPr>
            </a:br>
            <a:r>
              <a:rPr lang="ru-RU" sz="4400" dirty="0" smtClean="0">
                <a:solidFill>
                  <a:srgbClr val="C00000"/>
                </a:solidFill>
              </a:rPr>
              <a:t>2.Можно </a:t>
            </a:r>
            <a:r>
              <a:rPr lang="ru-RU" sz="4400" dirty="0" smtClean="0">
                <a:solidFill>
                  <a:srgbClr val="C00000"/>
                </a:solidFill>
              </a:rPr>
              <a:t>ли кожу назвать органом дыхания?</a:t>
            </a:r>
            <a:endParaRPr lang="ru-RU" sz="4400"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Arial" pitchFamily="34" charset="0"/>
              <a:buChar char="•"/>
              <a:defRPr/>
            </a:pPr>
            <a:r>
              <a:rPr lang="ru-RU" sz="3800" dirty="0" smtClean="0">
                <a:solidFill>
                  <a:schemeClr val="accent2"/>
                </a:solidFill>
              </a:rPr>
              <a:t> </a:t>
            </a:r>
            <a:r>
              <a:rPr lang="ru-RU" sz="3800" dirty="0" smtClean="0">
                <a:solidFill>
                  <a:schemeClr val="accent2">
                    <a:lumMod val="50000"/>
                  </a:schemeClr>
                </a:solidFill>
              </a:rPr>
              <a:t>потовым </a:t>
            </a:r>
            <a:r>
              <a:rPr lang="ru-RU" sz="3800" dirty="0" smtClean="0">
                <a:solidFill>
                  <a:schemeClr val="accent2">
                    <a:lumMod val="50000"/>
                  </a:schemeClr>
                </a:solidFill>
              </a:rPr>
              <a:t>железам    </a:t>
            </a:r>
            <a:endParaRPr lang="ru-RU" sz="3800" dirty="0" smtClean="0">
              <a:solidFill>
                <a:schemeClr val="accent2">
                  <a:lumMod val="50000"/>
                </a:schemeClr>
              </a:solidFill>
            </a:endParaRPr>
          </a:p>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   порам     </a:t>
            </a:r>
            <a:endParaRPr lang="ru-RU" sz="3800" dirty="0" smtClean="0">
              <a:solidFill>
                <a:schemeClr val="accent2">
                  <a:lumMod val="50000"/>
                </a:schemeClr>
              </a:solidFill>
            </a:endParaRPr>
          </a:p>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сальным железам</a:t>
            </a:r>
          </a:p>
          <a:p>
            <a:endParaRPr lang="ru-RU" dirty="0"/>
          </a:p>
        </p:txBody>
      </p:sp>
      <p:sp>
        <p:nvSpPr>
          <p:cNvPr id="2" name="Заголовок 1"/>
          <p:cNvSpPr>
            <a:spLocks noGrp="1"/>
          </p:cNvSpPr>
          <p:nvPr>
            <p:ph type="title"/>
          </p:nvPr>
        </p:nvSpPr>
        <p:spPr>
          <a:xfrm>
            <a:off x="428596" y="0"/>
            <a:ext cx="8229600" cy="1219200"/>
          </a:xfrm>
        </p:spPr>
        <p:txBody>
          <a:bodyPr>
            <a:normAutofit fontScale="90000"/>
          </a:bodyPr>
          <a:lstStyle/>
          <a:p>
            <a:r>
              <a:rPr lang="ru-RU" sz="4400" dirty="0" smtClean="0">
                <a:solidFill>
                  <a:schemeClr val="accent2"/>
                </a:solidFill>
              </a:rPr>
              <a:t> </a:t>
            </a:r>
            <a:r>
              <a:rPr lang="ru-RU" sz="4400" dirty="0" smtClean="0">
                <a:solidFill>
                  <a:schemeClr val="accent2"/>
                </a:solidFill>
              </a:rPr>
              <a:t/>
            </a:r>
            <a:br>
              <a:rPr lang="ru-RU" sz="4400" dirty="0" smtClean="0">
                <a:solidFill>
                  <a:schemeClr val="accent2"/>
                </a:solidFill>
              </a:rPr>
            </a:br>
            <a:r>
              <a:rPr lang="ru-RU" sz="4400" dirty="0" smtClean="0">
                <a:solidFill>
                  <a:schemeClr val="accent2"/>
                </a:solidFill>
              </a:rPr>
              <a:t/>
            </a:r>
            <a:br>
              <a:rPr lang="ru-RU" sz="4400" dirty="0" smtClean="0">
                <a:solidFill>
                  <a:schemeClr val="accent2"/>
                </a:solidFill>
              </a:rPr>
            </a:br>
            <a:r>
              <a:rPr lang="ru-RU" sz="4000" dirty="0" smtClean="0">
                <a:solidFill>
                  <a:srgbClr val="C00000"/>
                </a:solidFill>
              </a:rPr>
              <a:t>3</a:t>
            </a:r>
            <a:r>
              <a:rPr lang="ru-RU" sz="4400" dirty="0" smtClean="0">
                <a:solidFill>
                  <a:srgbClr val="C00000"/>
                </a:solidFill>
              </a:rPr>
              <a:t> Благодаря </a:t>
            </a:r>
            <a:r>
              <a:rPr lang="ru-RU" sz="4400" dirty="0" smtClean="0">
                <a:solidFill>
                  <a:srgbClr val="C00000"/>
                </a:solidFill>
              </a:rPr>
              <a:t>чему кожа всегда </a:t>
            </a:r>
            <a:r>
              <a:rPr lang="ru-RU" sz="4400" dirty="0" smtClean="0">
                <a:solidFill>
                  <a:srgbClr val="C00000"/>
                </a:solidFill>
              </a:rPr>
              <a:t>мягкая</a:t>
            </a:r>
            <a:r>
              <a:rPr lang="ru-RU" sz="4400" dirty="0" smtClean="0">
                <a:solidFill>
                  <a:srgbClr val="C00000"/>
                </a:solidFill>
              </a:rPr>
              <a:t/>
            </a:r>
            <a:br>
              <a:rPr lang="ru-RU" sz="4400" dirty="0" smtClean="0">
                <a:solidFill>
                  <a:srgbClr val="C00000"/>
                </a:solidFill>
              </a:rPr>
            </a:br>
            <a:endParaRPr lang="ru-RU" sz="4400"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х</a:t>
            </a:r>
            <a:r>
              <a:rPr lang="ru-RU" sz="3800" dirty="0" smtClean="0">
                <a:solidFill>
                  <a:schemeClr val="accent2">
                    <a:lumMod val="50000"/>
                  </a:schemeClr>
                </a:solidFill>
              </a:rPr>
              <a:t>олодно</a:t>
            </a:r>
          </a:p>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просто </a:t>
            </a:r>
            <a:r>
              <a:rPr lang="ru-RU" sz="3800" dirty="0" smtClean="0">
                <a:solidFill>
                  <a:schemeClr val="accent2">
                    <a:lumMod val="50000"/>
                  </a:schemeClr>
                </a:solidFill>
              </a:rPr>
              <a:t>так</a:t>
            </a:r>
          </a:p>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 жарко</a:t>
            </a:r>
          </a:p>
          <a:p>
            <a:endParaRPr lang="ru-RU" sz="3800" dirty="0">
              <a:solidFill>
                <a:schemeClr val="accent2"/>
              </a:solidFill>
            </a:endParaRPr>
          </a:p>
        </p:txBody>
      </p:sp>
      <p:sp>
        <p:nvSpPr>
          <p:cNvPr id="2" name="Заголовок 1"/>
          <p:cNvSpPr>
            <a:spLocks noGrp="1"/>
          </p:cNvSpPr>
          <p:nvPr>
            <p:ph type="title"/>
          </p:nvPr>
        </p:nvSpPr>
        <p:spPr/>
        <p:txBody>
          <a:bodyPr>
            <a:normAutofit fontScale="90000"/>
          </a:bodyPr>
          <a:lstStyle/>
          <a:p>
            <a:r>
              <a:rPr lang="ru-RU" sz="4400" dirty="0" smtClean="0">
                <a:solidFill>
                  <a:schemeClr val="accent2"/>
                </a:solidFill>
              </a:rPr>
              <a:t> </a:t>
            </a:r>
            <a:r>
              <a:rPr lang="ru-RU" sz="4400" dirty="0" smtClean="0">
                <a:solidFill>
                  <a:srgbClr val="C00000"/>
                </a:solidFill>
              </a:rPr>
              <a:t>4. Пот </a:t>
            </a:r>
            <a:r>
              <a:rPr lang="ru-RU" sz="4400" dirty="0" smtClean="0">
                <a:solidFill>
                  <a:srgbClr val="C00000"/>
                </a:solidFill>
              </a:rPr>
              <a:t>выделяется, когда </a:t>
            </a:r>
            <a:r>
              <a:rPr lang="ru-RU" sz="4400" dirty="0" smtClean="0">
                <a:solidFill>
                  <a:srgbClr val="C00000"/>
                </a:solidFill>
              </a:rPr>
              <a:t>человеку:</a:t>
            </a:r>
            <a:r>
              <a:rPr lang="ru-RU" sz="4400" dirty="0" smtClean="0">
                <a:solidFill>
                  <a:srgbClr val="C00000"/>
                </a:solidFill>
              </a:rPr>
              <a:t/>
            </a:r>
            <a:br>
              <a:rPr lang="ru-RU" sz="4400" dirty="0" smtClean="0">
                <a:solidFill>
                  <a:srgbClr val="C00000"/>
                </a:solidFill>
              </a:rPr>
            </a:br>
            <a:endParaRPr lang="ru-RU"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4000" dirty="0" smtClean="0">
                <a:solidFill>
                  <a:schemeClr val="accent2">
                    <a:lumMod val="50000"/>
                  </a:schemeClr>
                </a:solidFill>
              </a:rPr>
              <a:t>по мере необходимости  </a:t>
            </a:r>
            <a:endParaRPr lang="ru-RU" sz="4000" dirty="0" smtClean="0">
              <a:solidFill>
                <a:schemeClr val="accent2">
                  <a:lumMod val="50000"/>
                </a:schemeClr>
              </a:solidFill>
            </a:endParaRPr>
          </a:p>
          <a:p>
            <a:pPr>
              <a:buFont typeface="Arial" pitchFamily="34" charset="0"/>
              <a:buChar char="•"/>
              <a:defRPr/>
            </a:pPr>
            <a:endParaRPr lang="ru-RU" sz="4000" dirty="0" smtClean="0">
              <a:solidFill>
                <a:schemeClr val="accent2">
                  <a:lumMod val="50000"/>
                </a:schemeClr>
              </a:solidFill>
            </a:endParaRPr>
          </a:p>
          <a:p>
            <a:pPr>
              <a:buFont typeface="Arial" pitchFamily="34" charset="0"/>
              <a:buChar char="•"/>
              <a:defRPr/>
            </a:pPr>
            <a:r>
              <a:rPr lang="ru-RU" sz="4000" dirty="0" smtClean="0">
                <a:solidFill>
                  <a:schemeClr val="accent2">
                    <a:lumMod val="50000"/>
                  </a:schemeClr>
                </a:solidFill>
              </a:rPr>
              <a:t>  </a:t>
            </a:r>
            <a:r>
              <a:rPr lang="ru-RU" sz="4000" dirty="0" smtClean="0">
                <a:solidFill>
                  <a:schemeClr val="accent2">
                    <a:lumMod val="50000"/>
                  </a:schemeClr>
                </a:solidFill>
              </a:rPr>
              <a:t>утром и вечером  </a:t>
            </a:r>
            <a:endParaRPr lang="ru-RU" sz="4000" dirty="0" smtClean="0">
              <a:solidFill>
                <a:schemeClr val="accent2">
                  <a:lumMod val="50000"/>
                </a:schemeClr>
              </a:solidFill>
            </a:endParaRPr>
          </a:p>
          <a:p>
            <a:pPr>
              <a:buFont typeface="Arial" pitchFamily="34" charset="0"/>
              <a:buChar char="•"/>
              <a:defRPr/>
            </a:pPr>
            <a:endParaRPr lang="ru-RU" sz="4000" dirty="0" smtClean="0">
              <a:solidFill>
                <a:schemeClr val="accent2">
                  <a:lumMod val="50000"/>
                </a:schemeClr>
              </a:solidFill>
            </a:endParaRPr>
          </a:p>
          <a:p>
            <a:pPr>
              <a:buFont typeface="Arial" pitchFamily="34" charset="0"/>
              <a:buChar char="•"/>
              <a:defRPr/>
            </a:pPr>
            <a:r>
              <a:rPr lang="ru-RU" sz="4000" dirty="0" smtClean="0">
                <a:solidFill>
                  <a:schemeClr val="accent2">
                    <a:lumMod val="50000"/>
                  </a:schemeClr>
                </a:solidFill>
              </a:rPr>
              <a:t> можно и не мыть</a:t>
            </a:r>
          </a:p>
          <a:p>
            <a:endParaRPr lang="ru-RU" sz="3800" dirty="0">
              <a:solidFill>
                <a:schemeClr val="accent2"/>
              </a:solidFill>
            </a:endParaRPr>
          </a:p>
        </p:txBody>
      </p:sp>
      <p:sp>
        <p:nvSpPr>
          <p:cNvPr id="2" name="Заголовок 1"/>
          <p:cNvSpPr>
            <a:spLocks noGrp="1"/>
          </p:cNvSpPr>
          <p:nvPr>
            <p:ph type="title"/>
          </p:nvPr>
        </p:nvSpPr>
        <p:spPr>
          <a:xfrm>
            <a:off x="428596" y="142852"/>
            <a:ext cx="8229600" cy="1219200"/>
          </a:xfrm>
        </p:spPr>
        <p:txBody>
          <a:bodyPr>
            <a:normAutofit fontScale="90000"/>
          </a:bodyPr>
          <a:lstStyle/>
          <a:p>
            <a:r>
              <a:rPr lang="ru-RU" sz="4400" dirty="0" smtClean="0">
                <a:solidFill>
                  <a:srgbClr val="C00000"/>
                </a:solidFill>
              </a:rPr>
              <a:t>  5.Кожу </a:t>
            </a:r>
            <a:r>
              <a:rPr lang="ru-RU" sz="4400" dirty="0" smtClean="0">
                <a:solidFill>
                  <a:srgbClr val="C00000"/>
                </a:solidFill>
              </a:rPr>
              <a:t>надо мыть</a:t>
            </a:r>
            <a:r>
              <a:rPr lang="ru-RU" sz="4400" dirty="0" smtClean="0">
                <a:solidFill>
                  <a:srgbClr val="C00000"/>
                </a:solidFill>
              </a:rPr>
              <a:t>…?</a:t>
            </a:r>
            <a:r>
              <a:rPr lang="ru-RU" sz="4400" dirty="0" smtClean="0">
                <a:solidFill>
                  <a:srgbClr val="C00000"/>
                </a:solidFill>
              </a:rPr>
              <a:t/>
            </a:r>
            <a:br>
              <a:rPr lang="ru-RU" sz="4400" dirty="0" smtClean="0">
                <a:solidFill>
                  <a:srgbClr val="C00000"/>
                </a:solidFill>
              </a:rPr>
            </a:br>
            <a:endParaRPr lang="ru-RU"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lstStyle/>
          <a:p>
            <a:r>
              <a:rPr lang="ru-RU" dirty="0" smtClean="0">
                <a:solidFill>
                  <a:schemeClr val="accent2">
                    <a:lumMod val="50000"/>
                  </a:schemeClr>
                </a:solidFill>
              </a:rPr>
              <a:t>Цели: формировать знания, умения, навыки по уходу за кожей лица;</a:t>
            </a:r>
          </a:p>
          <a:p>
            <a:r>
              <a:rPr lang="ru-RU" dirty="0" smtClean="0">
                <a:solidFill>
                  <a:schemeClr val="accent2">
                    <a:lumMod val="50000"/>
                  </a:schemeClr>
                </a:solidFill>
              </a:rPr>
              <a:t>прививать  навыки исследовательской работы;</a:t>
            </a:r>
          </a:p>
          <a:p>
            <a:r>
              <a:rPr lang="ru-RU" dirty="0" smtClean="0">
                <a:solidFill>
                  <a:schemeClr val="accent2">
                    <a:lumMod val="50000"/>
                  </a:schemeClr>
                </a:solidFill>
              </a:rPr>
              <a:t>воспитывать эстетический вкус, потребность в здоровом образе жизни, вызывать положительные эмоции от познания нового.</a:t>
            </a:r>
            <a:endParaRPr lang="ru-RU" dirty="0">
              <a:solidFill>
                <a:schemeClr val="accent2">
                  <a:lumMod val="50000"/>
                </a:schemeClr>
              </a:solidFill>
            </a:endParaRPr>
          </a:p>
        </p:txBody>
      </p:sp>
      <p:sp>
        <p:nvSpPr>
          <p:cNvPr id="4" name="Заголовок 3"/>
          <p:cNvSpPr>
            <a:spLocks noGrp="1"/>
          </p:cNvSpPr>
          <p:nvPr>
            <p:ph type="title"/>
          </p:nvPr>
        </p:nvSpPr>
        <p:spPr/>
        <p:txBody>
          <a:bodyPr>
            <a:normAutofit/>
          </a:bodyPr>
          <a:lstStyle/>
          <a:p>
            <a:r>
              <a:rPr lang="ru-RU" sz="1800" b="0" dirty="0" smtClean="0">
                <a:solidFill>
                  <a:srgbClr val="C00000"/>
                </a:solidFill>
              </a:rPr>
              <a:t>Задачи</a:t>
            </a:r>
            <a:br>
              <a:rPr lang="ru-RU" sz="1800" b="0" dirty="0" smtClean="0">
                <a:solidFill>
                  <a:srgbClr val="C00000"/>
                </a:solidFill>
              </a:rPr>
            </a:br>
            <a:r>
              <a:rPr lang="ru-RU" sz="1800" b="0" dirty="0" smtClean="0">
                <a:solidFill>
                  <a:srgbClr val="C00000"/>
                </a:solidFill>
              </a:rPr>
              <a:t>-актуализировать знания о гигиене;</a:t>
            </a:r>
            <a:br>
              <a:rPr lang="ru-RU" sz="1800" b="0" dirty="0" smtClean="0">
                <a:solidFill>
                  <a:srgbClr val="C00000"/>
                </a:solidFill>
              </a:rPr>
            </a:br>
            <a:r>
              <a:rPr lang="ru-RU" sz="1800" b="0" dirty="0" smtClean="0">
                <a:solidFill>
                  <a:srgbClr val="C00000"/>
                </a:solidFill>
              </a:rPr>
              <a:t>-научить подбирать средства по уходу за кожей лица;</a:t>
            </a:r>
            <a:br>
              <a:rPr lang="ru-RU" sz="1800" b="0" dirty="0" smtClean="0">
                <a:solidFill>
                  <a:srgbClr val="C00000"/>
                </a:solidFill>
              </a:rPr>
            </a:br>
            <a:r>
              <a:rPr lang="ru-RU" sz="1800" b="0" dirty="0" smtClean="0">
                <a:solidFill>
                  <a:srgbClr val="C00000"/>
                </a:solidFill>
              </a:rPr>
              <a:t>-воспитывать потребность в ответственности за своё здоровье.</a:t>
            </a:r>
            <a:endParaRPr lang="ru-RU" sz="1800"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pPr>
              <a:buFont typeface="Arial" pitchFamily="34" charset="0"/>
              <a:buChar char="•"/>
              <a:defRPr/>
            </a:pPr>
            <a:r>
              <a:rPr lang="ru-RU" sz="3800" dirty="0" smtClean="0">
                <a:solidFill>
                  <a:schemeClr val="accent2">
                    <a:lumMod val="50000"/>
                  </a:schemeClr>
                </a:solidFill>
              </a:rPr>
              <a:t>к</a:t>
            </a:r>
            <a:r>
              <a:rPr lang="ru-RU" sz="3800" dirty="0" smtClean="0">
                <a:solidFill>
                  <a:schemeClr val="accent2">
                    <a:lumMod val="50000"/>
                  </a:schemeClr>
                </a:solidFill>
              </a:rPr>
              <a:t>онечно</a:t>
            </a:r>
          </a:p>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нет     </a:t>
            </a:r>
            <a:endParaRPr lang="ru-RU" sz="3800" dirty="0" smtClean="0">
              <a:solidFill>
                <a:schemeClr val="accent2">
                  <a:lumMod val="50000"/>
                </a:schemeClr>
              </a:solidFill>
            </a:endParaRPr>
          </a:p>
          <a:p>
            <a:pPr>
              <a:buFont typeface="Arial" pitchFamily="34" charset="0"/>
              <a:buChar char="•"/>
              <a:defRPr/>
            </a:pPr>
            <a:endParaRPr lang="ru-RU" sz="3800" dirty="0" smtClean="0">
              <a:solidFill>
                <a:schemeClr val="accent2">
                  <a:lumMod val="50000"/>
                </a:schemeClr>
              </a:solidFill>
            </a:endParaRPr>
          </a:p>
          <a:p>
            <a:pPr>
              <a:buFont typeface="Arial" pitchFamily="34" charset="0"/>
              <a:buChar char="•"/>
              <a:defRPr/>
            </a:pPr>
            <a:r>
              <a:rPr lang="ru-RU" sz="3800" dirty="0" smtClean="0">
                <a:solidFill>
                  <a:schemeClr val="accent2">
                    <a:lumMod val="50000"/>
                  </a:schemeClr>
                </a:solidFill>
              </a:rPr>
              <a:t> может быть</a:t>
            </a:r>
            <a:endParaRPr lang="ru-RU" sz="3800" dirty="0">
              <a:solidFill>
                <a:schemeClr val="accent2">
                  <a:lumMod val="50000"/>
                </a:schemeClr>
              </a:solidFill>
            </a:endParaRPr>
          </a:p>
        </p:txBody>
      </p:sp>
      <p:sp>
        <p:nvSpPr>
          <p:cNvPr id="2" name="Заголовок 1"/>
          <p:cNvSpPr>
            <a:spLocks noGrp="1"/>
          </p:cNvSpPr>
          <p:nvPr>
            <p:ph type="title"/>
          </p:nvPr>
        </p:nvSpPr>
        <p:spPr/>
        <p:txBody>
          <a:bodyPr>
            <a:normAutofit fontScale="90000"/>
          </a:bodyPr>
          <a:lstStyle/>
          <a:p>
            <a:r>
              <a:rPr lang="ru-RU" sz="4400" dirty="0" smtClean="0">
                <a:solidFill>
                  <a:schemeClr val="accent2"/>
                </a:solidFill>
              </a:rPr>
              <a:t>   </a:t>
            </a:r>
            <a:r>
              <a:rPr lang="ru-RU" sz="4400" dirty="0" smtClean="0">
                <a:solidFill>
                  <a:srgbClr val="C00000"/>
                </a:solidFill>
              </a:rPr>
              <a:t>6. Может </a:t>
            </a:r>
            <a:r>
              <a:rPr lang="ru-RU" sz="4400" dirty="0" smtClean="0">
                <a:solidFill>
                  <a:srgbClr val="C00000"/>
                </a:solidFill>
              </a:rPr>
              <a:t>ли человек </a:t>
            </a:r>
            <a:r>
              <a:rPr lang="ru-RU" sz="4400" dirty="0" smtClean="0">
                <a:solidFill>
                  <a:srgbClr val="C00000"/>
                </a:solidFill>
              </a:rPr>
              <a:t> обойтись  без </a:t>
            </a:r>
            <a:r>
              <a:rPr lang="ru-RU" sz="4400" dirty="0" smtClean="0">
                <a:solidFill>
                  <a:srgbClr val="C00000"/>
                </a:solidFill>
              </a:rPr>
              <a:t>кожи</a:t>
            </a:r>
            <a:r>
              <a:rPr lang="ru-RU" sz="4400" dirty="0" smtClean="0">
                <a:solidFill>
                  <a:srgbClr val="C00000"/>
                </a:solidFill>
              </a:rPr>
              <a:t>?</a:t>
            </a:r>
            <a:endParaRPr lang="ru-RU"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7000" dirty="0" smtClean="0">
                <a:solidFill>
                  <a:srgbClr val="FF0000"/>
                </a:solidFill>
              </a:rPr>
              <a:t>    </a:t>
            </a:r>
          </a:p>
          <a:p>
            <a:endParaRPr lang="ru-RU" sz="7000" dirty="0"/>
          </a:p>
        </p:txBody>
      </p:sp>
      <p:sp>
        <p:nvSpPr>
          <p:cNvPr id="2" name="Заголовок 1"/>
          <p:cNvSpPr>
            <a:spLocks noGrp="1"/>
          </p:cNvSpPr>
          <p:nvPr>
            <p:ph type="title"/>
          </p:nvPr>
        </p:nvSpPr>
        <p:spPr/>
        <p:txBody>
          <a:bodyPr/>
          <a:lstStyle/>
          <a:p>
            <a:r>
              <a:rPr lang="ru-RU" sz="4400" dirty="0" smtClean="0">
                <a:solidFill>
                  <a:srgbClr val="FF0000"/>
                </a:solidFill>
              </a:rPr>
              <a:t>                      Молодцы</a:t>
            </a:r>
            <a:r>
              <a:rPr lang="ru-RU" sz="4400" dirty="0" smtClean="0">
                <a:solidFill>
                  <a:srgbClr val="FF0000"/>
                </a:solidFill>
              </a:rPr>
              <a:t>!</a:t>
            </a:r>
            <a:endParaRPr lang="ru-RU" dirty="0"/>
          </a:p>
        </p:txBody>
      </p:sp>
      <p:pic>
        <p:nvPicPr>
          <p:cNvPr id="8194" name="Picture 2" descr="C:\Documents and Settings\Admin\Рабочий стол\кожа\1867802.jpg"/>
          <p:cNvPicPr>
            <a:picLocks noChangeAspect="1" noChangeArrowheads="1"/>
          </p:cNvPicPr>
          <p:nvPr/>
        </p:nvPicPr>
        <p:blipFill>
          <a:blip r:embed="rId2"/>
          <a:srcRect/>
          <a:stretch>
            <a:fillRect/>
          </a:stretch>
        </p:blipFill>
        <p:spPr bwMode="auto">
          <a:xfrm>
            <a:off x="2857488" y="1571612"/>
            <a:ext cx="4024323" cy="433822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p:txBody>
          <a:bodyPr>
            <a:normAutofit/>
          </a:bodyPr>
          <a:lstStyle/>
          <a:p>
            <a:pPr>
              <a:buNone/>
            </a:pPr>
            <a:r>
              <a:rPr lang="ru-RU" sz="4000" dirty="0" smtClean="0">
                <a:solidFill>
                  <a:srgbClr val="C00000"/>
                </a:solidFill>
              </a:rPr>
              <a:t>Некрасивых женщин нет, а есть женщины с плохой кожей.</a:t>
            </a:r>
            <a:endParaRPr lang="ru-RU" sz="4000" dirty="0">
              <a:solidFill>
                <a:srgbClr val="C00000"/>
              </a:solidFill>
            </a:endParaRPr>
          </a:p>
        </p:txBody>
      </p:sp>
      <p:sp>
        <p:nvSpPr>
          <p:cNvPr id="3" name="Текст 2"/>
          <p:cNvSpPr>
            <a:spLocks noGrp="1"/>
          </p:cNvSpPr>
          <p:nvPr>
            <p:ph type="body" idx="2"/>
          </p:nvPr>
        </p:nvSpPr>
        <p:spPr/>
        <p:txBody>
          <a:bodyPr/>
          <a:lstStyle/>
          <a:p>
            <a:endParaRPr lang="ru-RU" dirty="0"/>
          </a:p>
        </p:txBody>
      </p:sp>
      <p:sp>
        <p:nvSpPr>
          <p:cNvPr id="2" name="Заголовок 1"/>
          <p:cNvSpPr>
            <a:spLocks noGrp="1"/>
          </p:cNvSpPr>
          <p:nvPr>
            <p:ph type="title"/>
          </p:nvPr>
        </p:nvSpPr>
        <p:spPr/>
        <p:txBody>
          <a:bodyPr/>
          <a:lstStyle/>
          <a:p>
            <a:endParaRPr lang="ru-RU" dirty="0">
              <a:solidFill>
                <a:schemeClr val="accent2">
                  <a:lumMod val="50000"/>
                </a:schemeClr>
              </a:solidFill>
            </a:endParaRPr>
          </a:p>
        </p:txBody>
      </p:sp>
      <p:pic>
        <p:nvPicPr>
          <p:cNvPr id="1027" name="Picture 3" descr="C:\Documents and Settings\Admin\Рабочий стол\Новая папка (3)\mindaln-1[1].jpg"/>
          <p:cNvPicPr>
            <a:picLocks noChangeAspect="1" noChangeArrowheads="1"/>
          </p:cNvPicPr>
          <p:nvPr/>
        </p:nvPicPr>
        <p:blipFill>
          <a:blip r:embed="rId2"/>
          <a:srcRect/>
          <a:stretch>
            <a:fillRect/>
          </a:stretch>
        </p:blipFill>
        <p:spPr bwMode="auto">
          <a:xfrm>
            <a:off x="571472" y="3071810"/>
            <a:ext cx="4936900" cy="2806706"/>
          </a:xfrm>
          <a:prstGeom prst="rect">
            <a:avLst/>
          </a:prstGeom>
          <a:noFill/>
        </p:spPr>
      </p:pic>
      <p:pic>
        <p:nvPicPr>
          <p:cNvPr id="1028" name="Picture 4" descr="C:\Documents and Settings\Admin\Рабочий стол\Новая папка (3)\31[1].jpg"/>
          <p:cNvPicPr>
            <a:picLocks noChangeAspect="1" noChangeArrowheads="1"/>
          </p:cNvPicPr>
          <p:nvPr/>
        </p:nvPicPr>
        <p:blipFill>
          <a:blip r:embed="rId3"/>
          <a:srcRect/>
          <a:stretch>
            <a:fillRect/>
          </a:stretch>
        </p:blipFill>
        <p:spPr bwMode="auto">
          <a:xfrm>
            <a:off x="5574098" y="1785926"/>
            <a:ext cx="2708596" cy="4119538"/>
          </a:xfrm>
          <a:prstGeom prst="rect">
            <a:avLst/>
          </a:prstGeom>
          <a:noFill/>
        </p:spPr>
      </p:pic>
      <p:pic>
        <p:nvPicPr>
          <p:cNvPr id="1026" name="Picture 2" descr="C:\Documents and Settings\Admin\Рабочий стол\Новая папка (3)\Human_skin_structure[1].jpg"/>
          <p:cNvPicPr>
            <a:picLocks noChangeAspect="1" noChangeArrowheads="1"/>
          </p:cNvPicPr>
          <p:nvPr/>
        </p:nvPicPr>
        <p:blipFill>
          <a:blip r:embed="rId4" cstate="print"/>
          <a:srcRect/>
          <a:stretch>
            <a:fillRect/>
          </a:stretch>
        </p:blipFill>
        <p:spPr bwMode="auto">
          <a:xfrm rot="1794295">
            <a:off x="3872242" y="2306063"/>
            <a:ext cx="1502727" cy="1033125"/>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 (3)\stroenie-kozhi-cheloveka[1].jpg"/>
          <p:cNvPicPr>
            <a:picLocks noGrp="1" noChangeAspect="1" noChangeArrowheads="1"/>
          </p:cNvPicPr>
          <p:nvPr>
            <p:ph idx="1"/>
          </p:nvPr>
        </p:nvPicPr>
        <p:blipFill>
          <a:blip r:embed="rId2"/>
          <a:stretch>
            <a:fillRect/>
          </a:stretch>
        </p:blipFill>
        <p:spPr bwMode="auto">
          <a:xfrm>
            <a:off x="1524000" y="1538287"/>
            <a:ext cx="6096000" cy="4543425"/>
          </a:xfrm>
          <a:prstGeom prst="rect">
            <a:avLst/>
          </a:prstGeom>
          <a:noFill/>
        </p:spPr>
      </p:pic>
      <p:sp>
        <p:nvSpPr>
          <p:cNvPr id="2" name="Заголовок 1"/>
          <p:cNvSpPr>
            <a:spLocks noGrp="1"/>
          </p:cNvSpPr>
          <p:nvPr>
            <p:ph type="title"/>
          </p:nvPr>
        </p:nvSpPr>
        <p:spPr/>
        <p:txBody>
          <a:bodyPr>
            <a:noAutofit/>
          </a:bodyPr>
          <a:lstStyle/>
          <a:p>
            <a:r>
              <a:rPr lang="ru-RU" sz="2000" b="0" dirty="0" smtClean="0">
                <a:solidFill>
                  <a:srgbClr val="C00000"/>
                </a:solidFill>
              </a:rPr>
              <a:t>Быть красивой - врождённое стремление каждой девочки, девушки, </a:t>
            </a:r>
            <a:br>
              <a:rPr lang="ru-RU" sz="2000" b="0" dirty="0" smtClean="0">
                <a:solidFill>
                  <a:srgbClr val="C00000"/>
                </a:solidFill>
              </a:rPr>
            </a:br>
            <a:r>
              <a:rPr lang="ru-RU" sz="2000" b="0" dirty="0" smtClean="0">
                <a:solidFill>
                  <a:srgbClr val="C00000"/>
                </a:solidFill>
              </a:rPr>
              <a:t>женщины. В этом помогает отрасль медицины- </a:t>
            </a:r>
            <a:r>
              <a:rPr lang="ru-RU" sz="2000" b="0" u="sng" dirty="0" smtClean="0">
                <a:solidFill>
                  <a:srgbClr val="C00000"/>
                </a:solidFill>
              </a:rPr>
              <a:t>косметология</a:t>
            </a:r>
            <a:r>
              <a:rPr lang="ru-RU" sz="2000" b="0" dirty="0" smtClean="0">
                <a:solidFill>
                  <a:srgbClr val="C00000"/>
                </a:solidFill>
              </a:rPr>
              <a:t>, основным элементом которой является  гигиена  кожи. </a:t>
            </a:r>
            <a:r>
              <a:rPr lang="ru-RU" sz="2000" dirty="0" smtClean="0">
                <a:solidFill>
                  <a:srgbClr val="C00000"/>
                </a:solidFill>
              </a:rPr>
              <a:t>Откуда пошло это слово?</a:t>
            </a:r>
            <a:r>
              <a:rPr lang="ru-RU" sz="3000" b="0" dirty="0" smtClean="0">
                <a:solidFill>
                  <a:srgbClr val="C00000"/>
                </a:solidFill>
              </a:rPr>
              <a:t/>
            </a:r>
            <a:br>
              <a:rPr lang="ru-RU" sz="3000" b="0" dirty="0" smtClean="0">
                <a:solidFill>
                  <a:srgbClr val="C00000"/>
                </a:solidFill>
              </a:rPr>
            </a:br>
            <a:endParaRPr lang="ru-RU" sz="3000" b="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FF4A11"/>
                </a:solidFill>
              </a:rPr>
              <a:t>               </a:t>
            </a:r>
            <a:r>
              <a:rPr lang="ru-RU" dirty="0" smtClean="0">
                <a:solidFill>
                  <a:srgbClr val="C00000"/>
                </a:solidFill>
              </a:rPr>
              <a:t>Гигиена </a:t>
            </a:r>
            <a:r>
              <a:rPr lang="ru-RU" dirty="0" smtClean="0">
                <a:solidFill>
                  <a:srgbClr val="C00000"/>
                </a:solidFill>
              </a:rPr>
              <a:t>и Панацея </a:t>
            </a:r>
            <a:endParaRPr lang="ru-RU" dirty="0">
              <a:solidFill>
                <a:srgbClr val="C00000"/>
              </a:solidFill>
            </a:endParaRPr>
          </a:p>
        </p:txBody>
      </p:sp>
      <p:sp>
        <p:nvSpPr>
          <p:cNvPr id="2" name="Содержимое 1"/>
          <p:cNvSpPr>
            <a:spLocks noGrp="1"/>
          </p:cNvSpPr>
          <p:nvPr>
            <p:ph sz="half" idx="1"/>
          </p:nvPr>
        </p:nvSpPr>
        <p:spPr/>
        <p:txBody>
          <a:bodyPr>
            <a:normAutofit fontScale="92500" lnSpcReduction="20000"/>
          </a:bodyPr>
          <a:lstStyle/>
          <a:p>
            <a:r>
              <a:rPr lang="ru-RU" sz="2800" b="1" dirty="0" smtClean="0">
                <a:solidFill>
                  <a:srgbClr val="737000"/>
                </a:solidFill>
              </a:rPr>
              <a:t>У Асклепия было две дочери — </a:t>
            </a:r>
            <a:r>
              <a:rPr lang="ru-RU" sz="2800" b="1" dirty="0" err="1" smtClean="0">
                <a:solidFill>
                  <a:srgbClr val="737000"/>
                </a:solidFill>
              </a:rPr>
              <a:t>Гигиея</a:t>
            </a:r>
            <a:r>
              <a:rPr lang="ru-RU" sz="2800" b="1" dirty="0" smtClean="0">
                <a:solidFill>
                  <a:srgbClr val="737000"/>
                </a:solidFill>
              </a:rPr>
              <a:t> </a:t>
            </a:r>
            <a:r>
              <a:rPr lang="ru-RU" sz="2800" b="1" dirty="0" smtClean="0">
                <a:solidFill>
                  <a:srgbClr val="737000"/>
                </a:solidFill>
              </a:rPr>
              <a:t>и Панацея. Они помогали своему отцу лечить людей. Отсюда возникло слово «гигиена» и выражение «панацея от всех бед», то есть спасительное средство от хворей и прочих неприятностей.</a:t>
            </a:r>
          </a:p>
          <a:p>
            <a:endParaRPr lang="ru-RU" dirty="0"/>
          </a:p>
        </p:txBody>
      </p:sp>
      <p:pic>
        <p:nvPicPr>
          <p:cNvPr id="6" name="Picture 5" descr="gigieya"/>
          <p:cNvPicPr>
            <a:picLocks noGrp="1" noChangeAspect="1" noChangeArrowheads="1"/>
          </p:cNvPicPr>
          <p:nvPr>
            <p:ph sz="half" idx="2"/>
          </p:nvPr>
        </p:nvPicPr>
        <p:blipFill>
          <a:blip r:embed="rId2"/>
          <a:srcRect/>
          <a:stretch>
            <a:fillRect/>
          </a:stretch>
        </p:blipFill>
        <p:spPr bwMode="auto">
          <a:xfrm>
            <a:off x="5429256" y="1349308"/>
            <a:ext cx="1924838" cy="43275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a:bodyPr>
          <a:lstStyle/>
          <a:p>
            <a:r>
              <a:rPr lang="ru-RU" sz="2000" b="0" dirty="0" smtClean="0">
                <a:solidFill>
                  <a:schemeClr val="accent2">
                    <a:lumMod val="50000"/>
                  </a:schemeClr>
                </a:solidFill>
              </a:rPr>
              <a:t>По коже можно определить состояние нашего здоровья, возраст</a:t>
            </a:r>
            <a:r>
              <a:rPr lang="ru-RU" sz="2000" b="0" dirty="0" smtClean="0">
                <a:solidFill>
                  <a:schemeClr val="accent2">
                    <a:lumMod val="50000"/>
                  </a:schemeClr>
                </a:solidFill>
              </a:rPr>
              <a:t>. Поэтому</a:t>
            </a:r>
            <a:r>
              <a:rPr lang="ru-RU" sz="2000" b="0" dirty="0" smtClean="0">
                <a:solidFill>
                  <a:schemeClr val="accent2">
                    <a:lumMod val="50000"/>
                  </a:schemeClr>
                </a:solidFill>
              </a:rPr>
              <a:t>…?</a:t>
            </a:r>
            <a:endParaRPr lang="ru-RU" sz="2000" b="0" dirty="0">
              <a:solidFill>
                <a:schemeClr val="accent2">
                  <a:lumMod val="50000"/>
                </a:schemeClr>
              </a:solidFill>
            </a:endParaRPr>
          </a:p>
        </p:txBody>
      </p:sp>
      <p:sp>
        <p:nvSpPr>
          <p:cNvPr id="9" name="Содержимое 8"/>
          <p:cNvSpPr>
            <a:spLocks noGrp="1"/>
          </p:cNvSpPr>
          <p:nvPr>
            <p:ph sz="half" idx="1"/>
          </p:nvPr>
        </p:nvSpPr>
        <p:spPr/>
        <p:txBody>
          <a:bodyPr>
            <a:normAutofit/>
          </a:bodyPr>
          <a:lstStyle/>
          <a:p>
            <a:pPr>
              <a:buNone/>
            </a:pPr>
            <a:r>
              <a:rPr lang="ru-RU" sz="2000" u="sng" dirty="0" smtClean="0">
                <a:solidFill>
                  <a:srgbClr val="C00000"/>
                </a:solidFill>
              </a:rPr>
              <a:t>Кожа</a:t>
            </a:r>
            <a:r>
              <a:rPr lang="ru-RU" sz="2000" dirty="0" smtClean="0">
                <a:solidFill>
                  <a:srgbClr val="C00000"/>
                </a:solidFill>
              </a:rPr>
              <a:t>- наружный покров тела.</a:t>
            </a:r>
          </a:p>
          <a:p>
            <a:pPr>
              <a:buNone/>
            </a:pPr>
            <a:r>
              <a:rPr lang="ru-RU" sz="2000" u="sng" dirty="0" smtClean="0">
                <a:solidFill>
                  <a:srgbClr val="C00000"/>
                </a:solidFill>
              </a:rPr>
              <a:t>Общая площадь кожи</a:t>
            </a:r>
            <a:r>
              <a:rPr lang="ru-RU" sz="2000" dirty="0" smtClean="0">
                <a:solidFill>
                  <a:srgbClr val="C00000"/>
                </a:solidFill>
              </a:rPr>
              <a:t>- 1,5 м2</a:t>
            </a:r>
          </a:p>
          <a:p>
            <a:pPr>
              <a:buNone/>
            </a:pPr>
            <a:r>
              <a:rPr lang="ru-RU" sz="2000" u="sng" dirty="0" smtClean="0">
                <a:solidFill>
                  <a:srgbClr val="C00000"/>
                </a:solidFill>
              </a:rPr>
              <a:t>Масса</a:t>
            </a:r>
            <a:r>
              <a:rPr lang="ru-RU" sz="2000" dirty="0" smtClean="0">
                <a:solidFill>
                  <a:srgbClr val="C00000"/>
                </a:solidFill>
              </a:rPr>
              <a:t> составляет 5% от массы тела.</a:t>
            </a:r>
          </a:p>
          <a:p>
            <a:pPr>
              <a:buNone/>
            </a:pPr>
            <a:r>
              <a:rPr lang="ru-RU" sz="2000" u="sng" dirty="0" smtClean="0">
                <a:solidFill>
                  <a:srgbClr val="C00000"/>
                </a:solidFill>
              </a:rPr>
              <a:t>Толщина кожи</a:t>
            </a:r>
            <a:r>
              <a:rPr lang="ru-RU" sz="2000" dirty="0" smtClean="0">
                <a:solidFill>
                  <a:srgbClr val="C00000"/>
                </a:solidFill>
              </a:rPr>
              <a:t>: на веках глаз -0,5 </a:t>
            </a:r>
            <a:r>
              <a:rPr lang="ru-RU" sz="2000" dirty="0" err="1" smtClean="0">
                <a:solidFill>
                  <a:srgbClr val="C00000"/>
                </a:solidFill>
              </a:rPr>
              <a:t>м,на</a:t>
            </a:r>
            <a:r>
              <a:rPr lang="ru-RU" sz="2000" dirty="0" smtClean="0">
                <a:solidFill>
                  <a:srgbClr val="C00000"/>
                </a:solidFill>
              </a:rPr>
              <a:t> подошвах ног -5 мм.</a:t>
            </a:r>
          </a:p>
          <a:p>
            <a:pPr>
              <a:buNone/>
            </a:pPr>
            <a:r>
              <a:rPr lang="ru-RU" sz="2000" u="sng" dirty="0" smtClean="0">
                <a:solidFill>
                  <a:srgbClr val="C00000"/>
                </a:solidFill>
              </a:rPr>
              <a:t>Функции кожи:</a:t>
            </a:r>
          </a:p>
          <a:p>
            <a:pPr>
              <a:buNone/>
            </a:pPr>
            <a:r>
              <a:rPr lang="ru-RU" sz="2000" dirty="0" smtClean="0">
                <a:solidFill>
                  <a:srgbClr val="C00000"/>
                </a:solidFill>
              </a:rPr>
              <a:t>-защитная</a:t>
            </a:r>
          </a:p>
          <a:p>
            <a:pPr>
              <a:buNone/>
            </a:pPr>
            <a:r>
              <a:rPr lang="ru-RU" sz="2000" dirty="0" smtClean="0">
                <a:solidFill>
                  <a:srgbClr val="C00000"/>
                </a:solidFill>
              </a:rPr>
              <a:t>-дыхательная</a:t>
            </a:r>
          </a:p>
          <a:p>
            <a:pPr>
              <a:buNone/>
            </a:pPr>
            <a:r>
              <a:rPr lang="ru-RU" sz="2000" dirty="0" smtClean="0">
                <a:solidFill>
                  <a:srgbClr val="C00000"/>
                </a:solidFill>
              </a:rPr>
              <a:t>-</a:t>
            </a:r>
            <a:r>
              <a:rPr lang="ru-RU" sz="2000" dirty="0" err="1" smtClean="0">
                <a:solidFill>
                  <a:srgbClr val="C00000"/>
                </a:solidFill>
              </a:rPr>
              <a:t>терморегуляционная</a:t>
            </a:r>
            <a:endParaRPr lang="ru-RU" sz="2000" dirty="0" smtClean="0">
              <a:solidFill>
                <a:srgbClr val="C00000"/>
              </a:solidFill>
            </a:endParaRPr>
          </a:p>
          <a:p>
            <a:pPr>
              <a:buNone/>
            </a:pPr>
            <a:r>
              <a:rPr lang="ru-RU" sz="2000" dirty="0" smtClean="0">
                <a:solidFill>
                  <a:srgbClr val="C00000"/>
                </a:solidFill>
              </a:rPr>
              <a:t>-выделительная</a:t>
            </a:r>
          </a:p>
          <a:p>
            <a:pPr>
              <a:buNone/>
            </a:pPr>
            <a:r>
              <a:rPr lang="ru-RU" sz="2000" dirty="0" smtClean="0">
                <a:solidFill>
                  <a:srgbClr val="C00000"/>
                </a:solidFill>
              </a:rPr>
              <a:t>-метаболическая</a:t>
            </a:r>
          </a:p>
          <a:p>
            <a:pPr>
              <a:buNone/>
            </a:pPr>
            <a:endParaRPr lang="ru-RU" sz="1600" dirty="0"/>
          </a:p>
        </p:txBody>
      </p:sp>
      <p:pic>
        <p:nvPicPr>
          <p:cNvPr id="3074" name="Picture 2" descr="C:\Documents and Settings\Admin\Рабочий стол\Новая папка (3)\pigment_diagnostika[1].jpg"/>
          <p:cNvPicPr>
            <a:picLocks noGrp="1" noChangeAspect="1" noChangeArrowheads="1"/>
          </p:cNvPicPr>
          <p:nvPr>
            <p:ph sz="half" idx="2"/>
          </p:nvPr>
        </p:nvPicPr>
        <p:blipFill>
          <a:blip r:embed="rId2"/>
          <a:stretch>
            <a:fillRect/>
          </a:stretch>
        </p:blipFill>
        <p:spPr bwMode="auto">
          <a:xfrm>
            <a:off x="5010944" y="1757362"/>
            <a:ext cx="3333750" cy="4105275"/>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Admin\Рабочий стол\Новая папка (3)\231635_html_m36b52c5d[1].jpg"/>
          <p:cNvPicPr>
            <a:picLocks noGrp="1" noChangeAspect="1" noChangeArrowheads="1"/>
          </p:cNvPicPr>
          <p:nvPr>
            <p:ph idx="1"/>
          </p:nvPr>
        </p:nvPicPr>
        <p:blipFill>
          <a:blip r:embed="rId2" cstate="print"/>
          <a:stretch>
            <a:fillRect/>
          </a:stretch>
        </p:blipFill>
        <p:spPr bwMode="auto">
          <a:xfrm>
            <a:off x="2389008" y="1524000"/>
            <a:ext cx="4365983" cy="4572000"/>
          </a:xfrm>
          <a:prstGeom prst="rect">
            <a:avLst/>
          </a:prstGeom>
          <a:noFill/>
        </p:spPr>
      </p:pic>
      <p:sp>
        <p:nvSpPr>
          <p:cNvPr id="7" name="Заголовок 6"/>
          <p:cNvSpPr>
            <a:spLocks noGrp="1"/>
          </p:cNvSpPr>
          <p:nvPr>
            <p:ph type="title"/>
          </p:nvPr>
        </p:nvSpPr>
        <p:spPr/>
        <p:txBody>
          <a:bodyPr>
            <a:normAutofit/>
          </a:bodyPr>
          <a:lstStyle/>
          <a:p>
            <a:r>
              <a:rPr lang="ru-RU" sz="4000" dirty="0" smtClean="0">
                <a:solidFill>
                  <a:schemeClr val="accent2">
                    <a:lumMod val="50000"/>
                  </a:schemeClr>
                </a:solidFill>
              </a:rPr>
              <a:t>       </a:t>
            </a:r>
            <a:r>
              <a:rPr lang="ru-RU" sz="4000" dirty="0" smtClean="0">
                <a:solidFill>
                  <a:schemeClr val="accent2">
                    <a:lumMod val="50000"/>
                  </a:schemeClr>
                </a:solidFill>
              </a:rPr>
              <a:t>           </a:t>
            </a:r>
            <a:r>
              <a:rPr lang="ru-RU" sz="4000" dirty="0" smtClean="0">
                <a:solidFill>
                  <a:schemeClr val="accent2">
                    <a:lumMod val="50000"/>
                  </a:schemeClr>
                </a:solidFill>
              </a:rPr>
              <a:t>Строение кожи</a:t>
            </a:r>
            <a:endParaRPr lang="ru-RU" sz="4000" dirty="0">
              <a:solidFill>
                <a:schemeClr val="accent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p:txBody>
          <a:bodyPr>
            <a:normAutofit/>
          </a:bodyPr>
          <a:lstStyle/>
          <a:p>
            <a:r>
              <a:rPr lang="ru-RU" sz="2000" b="0" dirty="0" smtClean="0">
                <a:solidFill>
                  <a:srgbClr val="C00000"/>
                </a:solidFill>
              </a:rPr>
              <a:t>В гостях у косметолога</a:t>
            </a:r>
            <a:endParaRPr lang="ru-RU" sz="2000" b="0" dirty="0">
              <a:solidFill>
                <a:srgbClr val="C00000"/>
              </a:solidFill>
            </a:endParaRPr>
          </a:p>
        </p:txBody>
      </p:sp>
      <p:pic>
        <p:nvPicPr>
          <p:cNvPr id="5123" name="Picture 3" descr="C:\Documents and Settings\Admin\Рабочий стол\Новая папка (3)\Cosmet_face_logo_white[1].jpg"/>
          <p:cNvPicPr>
            <a:picLocks noGrp="1" noChangeAspect="1" noChangeArrowheads="1"/>
          </p:cNvPicPr>
          <p:nvPr>
            <p:ph sz="half" idx="2"/>
          </p:nvPr>
        </p:nvPicPr>
        <p:blipFill>
          <a:blip r:embed="rId2"/>
          <a:stretch>
            <a:fillRect/>
          </a:stretch>
        </p:blipFill>
        <p:spPr bwMode="auto">
          <a:xfrm>
            <a:off x="285720" y="2714620"/>
            <a:ext cx="1905000" cy="2857500"/>
          </a:xfrm>
          <a:prstGeom prst="rect">
            <a:avLst/>
          </a:prstGeom>
          <a:noFill/>
        </p:spPr>
      </p:pic>
      <p:pic>
        <p:nvPicPr>
          <p:cNvPr id="5122" name="Picture 2" descr="C:\Documents and Settings\Admin\Рабочий стол\Новая папка (3)\doc6hnk6rn1dpi16yavw1j0_800_480[1].jpg"/>
          <p:cNvPicPr>
            <a:picLocks noGrp="1" noChangeAspect="1" noChangeArrowheads="1"/>
          </p:cNvPicPr>
          <p:nvPr>
            <p:ph sz="quarter" idx="4"/>
          </p:nvPr>
        </p:nvPicPr>
        <p:blipFill>
          <a:blip r:embed="rId3"/>
          <a:stretch>
            <a:fillRect/>
          </a:stretch>
        </p:blipFill>
        <p:spPr bwMode="auto">
          <a:xfrm>
            <a:off x="4501979" y="2714620"/>
            <a:ext cx="4186409" cy="2789195"/>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chemeClr val="accent2"/>
                </a:solidFill>
              </a:rPr>
              <a:t>  </a:t>
            </a:r>
            <a:r>
              <a:rPr lang="ru-RU" dirty="0" smtClean="0">
                <a:solidFill>
                  <a:schemeClr val="accent2">
                    <a:lumMod val="50000"/>
                  </a:schemeClr>
                </a:solidFill>
              </a:rPr>
              <a:t>Типы кожи:</a:t>
            </a:r>
            <a:r>
              <a:rPr lang="ru-RU" sz="4400" dirty="0" smtClean="0">
                <a:solidFill>
                  <a:srgbClr val="C00000"/>
                </a:solidFill>
              </a:rPr>
              <a:t> </a:t>
            </a:r>
            <a:r>
              <a:rPr lang="ru-RU" sz="4400" dirty="0" smtClean="0">
                <a:solidFill>
                  <a:srgbClr val="C00000"/>
                </a:solidFill>
              </a:rPr>
              <a:t>нормальная</a:t>
            </a:r>
            <a:r>
              <a:rPr lang="ru-RU" sz="4400" dirty="0" smtClean="0">
                <a:solidFill>
                  <a:srgbClr val="C00000"/>
                </a:solidFill>
              </a:rPr>
              <a:t>, сухая, жирная, </a:t>
            </a:r>
            <a:r>
              <a:rPr lang="ru-RU" sz="4400" dirty="0" smtClean="0">
                <a:solidFill>
                  <a:srgbClr val="C00000"/>
                </a:solidFill>
              </a:rPr>
              <a:t>комбинированная.</a:t>
            </a:r>
            <a:endParaRPr lang="ru-RU" dirty="0">
              <a:solidFill>
                <a:schemeClr val="accent2">
                  <a:lumMod val="50000"/>
                </a:schemeClr>
              </a:solidFill>
            </a:endParaRPr>
          </a:p>
        </p:txBody>
      </p:sp>
      <p:sp>
        <p:nvSpPr>
          <p:cNvPr id="3" name="Текст 2"/>
          <p:cNvSpPr>
            <a:spLocks noGrp="1"/>
          </p:cNvSpPr>
          <p:nvPr>
            <p:ph type="body" idx="3"/>
          </p:nvPr>
        </p:nvSpPr>
        <p:spPr/>
        <p:txBody>
          <a:bodyPr>
            <a:normAutofit fontScale="85000" lnSpcReduction="20000"/>
          </a:bodyPr>
          <a:lstStyle/>
          <a:p>
            <a:r>
              <a:rPr lang="ru-RU" sz="2000" u="sng" dirty="0" smtClean="0">
                <a:solidFill>
                  <a:srgbClr val="C00000"/>
                </a:solidFill>
              </a:rPr>
              <a:t>Косметолог</a:t>
            </a:r>
            <a:r>
              <a:rPr lang="ru-RU" sz="2000" b="0" dirty="0" smtClean="0">
                <a:solidFill>
                  <a:srgbClr val="C00000"/>
                </a:solidFill>
              </a:rPr>
              <a:t>- это врач, занимающийся лечением и профилактикой кожных болезней.</a:t>
            </a:r>
            <a:endParaRPr lang="ru-RU" sz="2000" b="0" dirty="0">
              <a:solidFill>
                <a:srgbClr val="C00000"/>
              </a:solidFill>
            </a:endParaRPr>
          </a:p>
        </p:txBody>
      </p:sp>
      <p:pic>
        <p:nvPicPr>
          <p:cNvPr id="2050" name="Picture 2" descr="C:\Documents and Settings\Admin\Рабочий стол\Новая папка (3)\horoshij-kosmetolog[1].jpg"/>
          <p:cNvPicPr>
            <a:picLocks noChangeAspect="1" noChangeArrowheads="1"/>
          </p:cNvPicPr>
          <p:nvPr/>
        </p:nvPicPr>
        <p:blipFill>
          <a:blip r:embed="rId4"/>
          <a:srcRect/>
          <a:stretch>
            <a:fillRect/>
          </a:stretch>
        </p:blipFill>
        <p:spPr bwMode="auto">
          <a:xfrm>
            <a:off x="2285984" y="2714620"/>
            <a:ext cx="1916555" cy="2878148"/>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Новая папка (3)\th[9].jpg"/>
          <p:cNvPicPr>
            <a:picLocks noGrp="1" noChangeAspect="1" noChangeArrowheads="1"/>
          </p:cNvPicPr>
          <p:nvPr>
            <p:ph idx="1"/>
          </p:nvPr>
        </p:nvPicPr>
        <p:blipFill>
          <a:blip r:embed="rId2">
            <a:lum bright="-2000"/>
          </a:blip>
          <a:srcRect r="1198" b="7323"/>
          <a:stretch>
            <a:fillRect/>
          </a:stretch>
        </p:blipFill>
        <p:spPr bwMode="auto">
          <a:xfrm>
            <a:off x="1396982" y="1428736"/>
            <a:ext cx="5889662" cy="4143404"/>
          </a:xfrm>
          <a:prstGeom prst="rect">
            <a:avLst/>
          </a:prstGeom>
          <a:noFill/>
        </p:spPr>
      </p:pic>
      <p:sp>
        <p:nvSpPr>
          <p:cNvPr id="7" name="Заголовок 6"/>
          <p:cNvSpPr>
            <a:spLocks noGrp="1"/>
          </p:cNvSpPr>
          <p:nvPr>
            <p:ph type="title"/>
          </p:nvPr>
        </p:nvSpPr>
        <p:spPr/>
        <p:txBody>
          <a:bodyPr>
            <a:normAutofit fontScale="90000"/>
          </a:bodyPr>
          <a:lstStyle/>
          <a:p>
            <a:r>
              <a:rPr lang="ru-RU" sz="1800" dirty="0" smtClean="0">
                <a:solidFill>
                  <a:schemeClr val="accent2"/>
                </a:solidFill>
              </a:rPr>
              <a:t>Практическая работа </a:t>
            </a:r>
            <a:r>
              <a:rPr lang="ru-RU" sz="1800" dirty="0" smtClean="0">
                <a:solidFill>
                  <a:schemeClr val="accent2"/>
                </a:solidFill>
              </a:rPr>
              <a:t> № 1</a:t>
            </a:r>
            <a:r>
              <a:rPr lang="ru-RU" sz="1800" dirty="0" smtClean="0">
                <a:solidFill>
                  <a:schemeClr val="accent2"/>
                </a:solidFill>
              </a:rPr>
              <a:t/>
            </a:r>
            <a:br>
              <a:rPr lang="ru-RU" sz="1800" dirty="0" smtClean="0">
                <a:solidFill>
                  <a:schemeClr val="accent2"/>
                </a:solidFill>
              </a:rPr>
            </a:br>
            <a:r>
              <a:rPr lang="ru-RU" sz="1800" dirty="0" smtClean="0">
                <a:solidFill>
                  <a:schemeClr val="accent2"/>
                </a:solidFill>
              </a:rPr>
              <a:t>«Определение </a:t>
            </a:r>
            <a:r>
              <a:rPr lang="ru-RU" sz="1800" dirty="0" smtClean="0">
                <a:solidFill>
                  <a:schemeClr val="accent2"/>
                </a:solidFill>
              </a:rPr>
              <a:t> типа  </a:t>
            </a:r>
            <a:r>
              <a:rPr lang="ru-RU" sz="1800" dirty="0" smtClean="0">
                <a:solidFill>
                  <a:schemeClr val="accent2"/>
                </a:solidFill>
              </a:rPr>
              <a:t>кожи </a:t>
            </a:r>
            <a:r>
              <a:rPr lang="ru-RU" sz="1800" dirty="0" smtClean="0">
                <a:solidFill>
                  <a:schemeClr val="accent2"/>
                </a:solidFill>
              </a:rPr>
              <a:t> своего  лица</a:t>
            </a:r>
            <a:r>
              <a:rPr lang="ru-RU" sz="1800" dirty="0" smtClean="0">
                <a:solidFill>
                  <a:schemeClr val="accent2"/>
                </a:solidFill>
              </a:rPr>
              <a:t>»</a:t>
            </a:r>
            <a:br>
              <a:rPr lang="ru-RU" sz="1800" dirty="0" smtClean="0">
                <a:solidFill>
                  <a:schemeClr val="accent2"/>
                </a:solidFill>
              </a:rPr>
            </a:br>
            <a:r>
              <a:rPr lang="ru-RU" sz="1800" dirty="0" smtClean="0">
                <a:solidFill>
                  <a:schemeClr val="accent2"/>
                </a:solidFill>
              </a:rPr>
              <a:t>Выделить </a:t>
            </a:r>
            <a:r>
              <a:rPr lang="ru-RU" sz="1800" dirty="0" smtClean="0">
                <a:solidFill>
                  <a:schemeClr val="accent2"/>
                </a:solidFill>
              </a:rPr>
              <a:t> </a:t>
            </a:r>
            <a:r>
              <a:rPr lang="ru-RU" sz="1800" dirty="0" smtClean="0">
                <a:solidFill>
                  <a:srgbClr val="FF0000"/>
                </a:solidFill>
              </a:rPr>
              <a:t>красным </a:t>
            </a:r>
            <a:r>
              <a:rPr lang="ru-RU" sz="1800" dirty="0" smtClean="0">
                <a:solidFill>
                  <a:srgbClr val="FF0000"/>
                </a:solidFill>
              </a:rPr>
              <a:t>цветом </a:t>
            </a:r>
            <a:r>
              <a:rPr lang="ru-RU" sz="1800" dirty="0" smtClean="0">
                <a:solidFill>
                  <a:srgbClr val="FF0000"/>
                </a:solidFill>
              </a:rPr>
              <a:t> </a:t>
            </a:r>
            <a:r>
              <a:rPr lang="ru-RU" sz="1800" dirty="0" smtClean="0">
                <a:solidFill>
                  <a:schemeClr val="accent2"/>
                </a:solidFill>
              </a:rPr>
              <a:t>на  шаблоне – жирные  </a:t>
            </a:r>
            <a:r>
              <a:rPr lang="ru-RU" sz="1800" dirty="0" smtClean="0">
                <a:solidFill>
                  <a:schemeClr val="accent2"/>
                </a:solidFill>
              </a:rPr>
              <a:t>участки</a:t>
            </a:r>
            <a:r>
              <a:rPr lang="ru-RU" sz="1800" dirty="0" smtClean="0">
                <a:solidFill>
                  <a:srgbClr val="0070C0"/>
                </a:solidFill>
              </a:rPr>
              <a:t>, </a:t>
            </a:r>
            <a:r>
              <a:rPr lang="ru-RU" sz="1800" dirty="0" smtClean="0">
                <a:solidFill>
                  <a:srgbClr val="0070C0"/>
                </a:solidFill>
              </a:rPr>
              <a:t> синим  </a:t>
            </a:r>
            <a:r>
              <a:rPr lang="ru-RU" sz="1800" dirty="0" smtClean="0">
                <a:solidFill>
                  <a:srgbClr val="0070C0"/>
                </a:solidFill>
              </a:rPr>
              <a:t>цветом </a:t>
            </a:r>
            <a:r>
              <a:rPr lang="ru-RU" sz="1800" dirty="0" smtClean="0">
                <a:solidFill>
                  <a:srgbClr val="0070C0"/>
                </a:solidFill>
              </a:rPr>
              <a:t> </a:t>
            </a:r>
            <a:r>
              <a:rPr lang="ru-RU" sz="1800" dirty="0" smtClean="0">
                <a:solidFill>
                  <a:schemeClr val="accent2"/>
                </a:solidFill>
              </a:rPr>
              <a:t>сухие  участки</a:t>
            </a:r>
            <a:r>
              <a:rPr lang="ru-RU" sz="1800" dirty="0" smtClean="0">
                <a:solidFill>
                  <a:schemeClr val="accent2"/>
                </a:solidFill>
              </a:rPr>
              <a:t>, </a:t>
            </a:r>
            <a:r>
              <a:rPr lang="ru-RU" sz="1800" dirty="0" smtClean="0">
                <a:solidFill>
                  <a:srgbClr val="FFFF00"/>
                </a:solidFill>
              </a:rPr>
              <a:t>желтым</a:t>
            </a:r>
            <a:r>
              <a:rPr lang="ru-RU" sz="1800" dirty="0" smtClean="0">
                <a:solidFill>
                  <a:schemeClr val="accent2"/>
                </a:solidFill>
              </a:rPr>
              <a:t> –нормальные </a:t>
            </a:r>
            <a:r>
              <a:rPr lang="ru-RU" sz="1800" dirty="0" smtClean="0">
                <a:solidFill>
                  <a:schemeClr val="accent2"/>
                </a:solidFill>
              </a:rPr>
              <a:t>  участки  кожи</a:t>
            </a:r>
            <a:r>
              <a:rPr lang="ru-RU" sz="1800" dirty="0" smtClean="0">
                <a:solidFill>
                  <a:schemeClr val="accent2"/>
                </a:solidFill>
              </a:rPr>
              <a:t>. </a:t>
            </a:r>
            <a:r>
              <a:rPr lang="ru-RU" sz="1800" dirty="0" smtClean="0">
                <a:solidFill>
                  <a:schemeClr val="accent2"/>
                </a:solidFill>
              </a:rPr>
              <a:t> Сделать  вывод</a:t>
            </a:r>
            <a:r>
              <a:rPr lang="ru-RU" sz="1800" dirty="0" smtClean="0">
                <a:solidFill>
                  <a:schemeClr val="accent2"/>
                </a:solidFill>
              </a:rPr>
              <a:t>.</a:t>
            </a:r>
            <a:r>
              <a:rPr lang="ru-RU" sz="1400" dirty="0" smtClean="0">
                <a:solidFill>
                  <a:schemeClr val="accent2"/>
                </a:solidFill>
              </a:rPr>
              <a:t/>
            </a:r>
            <a:br>
              <a:rPr lang="ru-RU" sz="1400" dirty="0" smtClean="0">
                <a:solidFill>
                  <a:schemeClr val="accent2"/>
                </a:solidFill>
              </a:rPr>
            </a:br>
            <a:endParaRPr lang="ru-RU" sz="1400" dirty="0">
              <a:solidFill>
                <a:schemeClr val="accent2"/>
              </a:solidFill>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212</TotalTime>
  <Words>398</Words>
  <PresentationFormat>Экран (4:3)</PresentationFormat>
  <Paragraphs>99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Бумажная</vt:lpstr>
      <vt:lpstr>Гигиена девушки. Косметика</vt:lpstr>
      <vt:lpstr>Задачи -актуализировать знания о гигиене; -научить подбирать средства по уходу за кожей лица; -воспитывать потребность в ответственности за своё здоровье.</vt:lpstr>
      <vt:lpstr>Слайд 3</vt:lpstr>
      <vt:lpstr>Быть красивой - врождённое стремление каждой девочки, девушки,  женщины. В этом помогает отрасль медицины- косметология, основным элементом которой является  гигиена  кожи. Откуда пошло это слово? </vt:lpstr>
      <vt:lpstr>               Гигиена и Панацея </vt:lpstr>
      <vt:lpstr>По коже можно определить состояние нашего здоровья, возраст. Поэтому…?</vt:lpstr>
      <vt:lpstr>                  Строение кожи</vt:lpstr>
      <vt:lpstr>  Типы кожи: нормальная, сухая, жирная, комбинированная.</vt:lpstr>
      <vt:lpstr>Практическая работа  № 1 «Определение  типа  кожи  своего  лица» Выделить  красным цветом  на  шаблоне – жирные  участки,  синим  цветом  сухие  участки, желтым –нормальные   участки  кожи.  Сделать  вывод. </vt:lpstr>
      <vt:lpstr>               Рецепты красоты</vt:lpstr>
      <vt:lpstr>Массажные линии лица - линии наименьшего растяжения  кожи.</vt:lpstr>
      <vt:lpstr>Советы врачей дерматологов</vt:lpstr>
      <vt:lpstr>Практическая работа №2 Заполнить таблицу «Виды кожи»</vt:lpstr>
      <vt:lpstr>Первая помощь при повреждениях кожи. 01. </vt:lpstr>
      <vt:lpstr>        Что мы узнали?</vt:lpstr>
      <vt:lpstr>     2.Можно ли кожу назвать органом дыхания?</vt:lpstr>
      <vt:lpstr>   3 Благодаря чему кожа всегда мягкая </vt:lpstr>
      <vt:lpstr> 4. Пот выделяется, когда человеку: </vt:lpstr>
      <vt:lpstr>  5.Кожу надо мыть…? </vt:lpstr>
      <vt:lpstr>   6. Может ли человек  обойтись  без кожи?</vt:lpstr>
      <vt:lpstr>                      Молодцы!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Гигиена девушки. Косметика</dc:title>
  <cp:lastModifiedBy>Admin</cp:lastModifiedBy>
  <cp:revision>24</cp:revision>
  <dcterms:modified xsi:type="dcterms:W3CDTF">2005-01-06T23:42:58Z</dcterms:modified>
</cp:coreProperties>
</file>