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27E4-E23B-4C20-94E2-997D0593C39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9E7A-C05A-4763-97C5-010ABA6EB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28641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МОУ «Федоровская СОШ №2 с углублённым изучением отдельных предметов »</a:t>
            </a:r>
            <a:br>
              <a:rPr lang="ru-RU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</a:br>
            <a:r>
              <a:rPr lang="ru-RU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Учитель: Татаринцева Е.А.</a:t>
            </a:r>
            <a:br>
              <a:rPr lang="ru-RU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07209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Тема: Итоговый тест по математике за курс начальной школы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762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/>
              <a:t>Тест.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071547"/>
            <a:ext cx="4068792" cy="571504"/>
          </a:xfrm>
        </p:spPr>
        <p:txBody>
          <a:bodyPr/>
          <a:lstStyle/>
          <a:p>
            <a:r>
              <a:rPr lang="ru-RU" i="1" dirty="0"/>
              <a:t>Вариант 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928803"/>
            <a:ext cx="4283106" cy="419736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lvl="0"/>
            <a:r>
              <a:rPr lang="ru-RU" sz="4000" b="1" dirty="0"/>
              <a:t>В каждом классе содержится:</a:t>
            </a:r>
          </a:p>
          <a:p>
            <a:r>
              <a:rPr lang="ru-RU" sz="4000" b="1" dirty="0"/>
              <a:t>а) 1 разряд;  </a:t>
            </a:r>
            <a:endParaRPr lang="ru-RU" sz="4000" b="1" dirty="0" smtClean="0"/>
          </a:p>
          <a:p>
            <a:r>
              <a:rPr lang="ru-RU" sz="4000" b="1" dirty="0" smtClean="0"/>
              <a:t>б</a:t>
            </a:r>
            <a:r>
              <a:rPr lang="ru-RU" sz="4000" b="1" dirty="0"/>
              <a:t>) 5 разрядов;   в) 3 разряда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071547"/>
            <a:ext cx="4114800" cy="571504"/>
          </a:xfrm>
        </p:spPr>
        <p:txBody>
          <a:bodyPr/>
          <a:lstStyle/>
          <a:p>
            <a:r>
              <a:rPr lang="ru-RU" i="1" dirty="0"/>
              <a:t> Вариант 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928802"/>
            <a:ext cx="4357717" cy="4197361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lvl="0"/>
            <a:r>
              <a:rPr lang="ru-RU" sz="4000" b="1" dirty="0"/>
              <a:t>В каждом классе содержится:</a:t>
            </a:r>
          </a:p>
          <a:p>
            <a:r>
              <a:rPr lang="ru-RU" sz="4000" b="1" dirty="0"/>
              <a:t>а) 2 разряд;  </a:t>
            </a:r>
            <a:endParaRPr lang="ru-RU" sz="4000" b="1" dirty="0" smtClean="0"/>
          </a:p>
          <a:p>
            <a:r>
              <a:rPr lang="ru-RU" sz="4000" b="1" dirty="0" smtClean="0"/>
              <a:t>б</a:t>
            </a:r>
            <a:r>
              <a:rPr lang="ru-RU" sz="4000" b="1" dirty="0"/>
              <a:t>) 3 разрядов;   в) 4 разряда.</a:t>
            </a:r>
          </a:p>
          <a:p>
            <a:r>
              <a:rPr lang="ru-RU" sz="4000" b="1" dirty="0"/>
              <a:t> 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142984"/>
          </a:xfrm>
        </p:spPr>
        <p:txBody>
          <a:bodyPr/>
          <a:lstStyle/>
          <a:p>
            <a:pPr lvl="0"/>
            <a:r>
              <a:rPr lang="ru-RU" b="1" i="1" dirty="0"/>
              <a:t>Классы называются: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00108"/>
            <a:ext cx="4357718" cy="5572164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3600" b="1" dirty="0"/>
              <a:t>а)  класс единиц, класс десятков, класс сотен.</a:t>
            </a:r>
          </a:p>
          <a:p>
            <a:r>
              <a:rPr lang="ru-RU" sz="3600" b="1" dirty="0"/>
              <a:t>б) класс единиц, класс тысяч</a:t>
            </a:r>
            <a:r>
              <a:rPr lang="ru-RU" sz="3600" b="1" dirty="0" smtClean="0"/>
              <a:t>,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класс миллионов, класс миллиардов.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281518" cy="557216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3600" b="1" dirty="0"/>
              <a:t>а)  класс единиц, класс десятков, класс сотен.</a:t>
            </a:r>
          </a:p>
          <a:p>
            <a:r>
              <a:rPr lang="ru-RU" sz="3600" b="1" dirty="0"/>
              <a:t>б) класс единиц, класс тысяч, класс миллионов, класс миллиардов.</a:t>
            </a: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07157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/>
              <a:t>При делении на круглые числа 10, 100, 1 000: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000528" cy="5357850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а) </a:t>
            </a:r>
            <a:r>
              <a:rPr lang="ru-RU" sz="3200" b="1" dirty="0"/>
              <a:t>дописываем в частном столько нулей, сколько их в делителе;</a:t>
            </a:r>
          </a:p>
          <a:p>
            <a:r>
              <a:rPr lang="ru-RU" sz="3200" b="1" dirty="0"/>
              <a:t>б) в частном всегда получаем нуль;</a:t>
            </a:r>
          </a:p>
          <a:p>
            <a:r>
              <a:rPr lang="ru-RU" sz="3200" b="1" dirty="0"/>
              <a:t>в) </a:t>
            </a:r>
            <a:r>
              <a:rPr lang="ru-RU" sz="3200" b="1" dirty="0" err="1"/>
              <a:t>в</a:t>
            </a:r>
            <a:r>
              <a:rPr lang="ru-RU" sz="3200" b="1" dirty="0"/>
              <a:t> частном пишем ответ, проведя такие действия: 700:10</a:t>
            </a:r>
            <a:r>
              <a:rPr lang="ru-RU" dirty="0"/>
              <a:t>=</a:t>
            </a:r>
          </a:p>
          <a:p>
            <a:r>
              <a:rPr lang="ru-RU" dirty="0"/>
              <a:t>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285860"/>
            <a:ext cx="4572032" cy="5357850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ru-RU" sz="3200" b="1" dirty="0"/>
              <a:t>а) дописываем в частном столько нулей, сколько их в делителе;</a:t>
            </a:r>
          </a:p>
          <a:p>
            <a:r>
              <a:rPr lang="ru-RU" sz="3200" b="1" dirty="0"/>
              <a:t>б) в частном всегда получаем  единицу;</a:t>
            </a:r>
          </a:p>
          <a:p>
            <a:r>
              <a:rPr lang="ru-RU" sz="3200" b="1" dirty="0"/>
              <a:t>в) </a:t>
            </a:r>
            <a:r>
              <a:rPr lang="ru-RU" sz="3200" b="1" dirty="0" err="1"/>
              <a:t>в</a:t>
            </a:r>
            <a:r>
              <a:rPr lang="ru-RU" sz="3200" b="1" dirty="0"/>
              <a:t> частном пишем ответ, проведя такие действия: 400:10</a:t>
            </a: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/>
              <a:t>Обведи правильный ответ, получившийся в выражении: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972072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4000" b="1" dirty="0"/>
              <a:t>((900:100+1)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</a:t>
            </a:r>
            <a:r>
              <a:rPr lang="ru-RU" sz="4000" b="1" dirty="0"/>
              <a:t>100-800+4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</a:t>
            </a:r>
            <a:r>
              <a:rPr lang="ru-RU" sz="4000" b="1" dirty="0"/>
              <a:t>200):100=</a:t>
            </a:r>
          </a:p>
          <a:p>
            <a:r>
              <a:rPr lang="ru-RU" sz="4000" b="1" dirty="0"/>
              <a:t>а) 200; </a:t>
            </a:r>
            <a:endParaRPr lang="ru-RU" sz="4000" b="1" dirty="0" smtClean="0"/>
          </a:p>
          <a:p>
            <a:r>
              <a:rPr lang="ru-RU" sz="4000" b="1" dirty="0" smtClean="0"/>
              <a:t>  </a:t>
            </a:r>
            <a:r>
              <a:rPr lang="ru-RU" sz="4000" b="1" dirty="0"/>
              <a:t>б) 2;   </a:t>
            </a:r>
            <a:endParaRPr lang="ru-RU" sz="4000" b="1" dirty="0" smtClean="0"/>
          </a:p>
          <a:p>
            <a:r>
              <a:rPr lang="ru-RU" sz="4000" b="1" dirty="0" smtClean="0"/>
              <a:t>в</a:t>
            </a:r>
            <a:r>
              <a:rPr lang="ru-RU" sz="4000" b="1" dirty="0"/>
              <a:t>) 10.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63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4000" b="1" dirty="0"/>
              <a:t>((90:10+1)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</a:t>
            </a:r>
            <a:r>
              <a:rPr lang="ru-RU" sz="4000" b="1" dirty="0"/>
              <a:t>10-98+4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</a:t>
            </a:r>
            <a:r>
              <a:rPr lang="ru-RU" sz="4000" b="1" dirty="0"/>
              <a:t>2):10=</a:t>
            </a:r>
          </a:p>
          <a:p>
            <a:r>
              <a:rPr lang="ru-RU" sz="4000" b="1" dirty="0"/>
              <a:t>а) 10;  </a:t>
            </a:r>
            <a:endParaRPr lang="ru-RU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/>
              <a:t>б) 2;  </a:t>
            </a:r>
            <a:endParaRPr lang="ru-RU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/>
              <a:t>в) 1.</a:t>
            </a: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/>
              <a:t>В каком из этих чисел используется в записи 2 цифры: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  <a:solidFill>
            <a:srgbClr val="00B050"/>
          </a:solidFill>
        </p:spPr>
        <p:txBody>
          <a:bodyPr/>
          <a:lstStyle/>
          <a:p>
            <a:r>
              <a:rPr lang="ru-RU" sz="6600" b="1" dirty="0"/>
              <a:t> а) 11; </a:t>
            </a:r>
            <a:endParaRPr lang="ru-RU" sz="6600" b="1" dirty="0" smtClean="0"/>
          </a:p>
          <a:p>
            <a:r>
              <a:rPr lang="ru-RU" sz="6600" b="1" dirty="0" smtClean="0"/>
              <a:t>  </a:t>
            </a:r>
            <a:r>
              <a:rPr lang="ru-RU" sz="6600" b="1" dirty="0"/>
              <a:t>б) 9;    </a:t>
            </a:r>
            <a:endParaRPr lang="ru-RU" sz="6600" b="1" dirty="0" smtClean="0"/>
          </a:p>
          <a:p>
            <a:r>
              <a:rPr lang="ru-RU" sz="6600" b="1" dirty="0" smtClean="0"/>
              <a:t>в</a:t>
            </a:r>
            <a:r>
              <a:rPr lang="ru-RU" sz="6600" b="1" dirty="0"/>
              <a:t>) 10.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97207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6000" b="1" dirty="0"/>
              <a:t>а) 131; </a:t>
            </a:r>
            <a:endParaRPr lang="ru-RU" sz="6000" b="1" dirty="0" smtClean="0"/>
          </a:p>
          <a:p>
            <a:r>
              <a:rPr lang="ru-RU" sz="6000" b="1" dirty="0" smtClean="0"/>
              <a:t>  </a:t>
            </a:r>
            <a:r>
              <a:rPr lang="ru-RU" sz="6000" b="1" dirty="0"/>
              <a:t>б) 6;  </a:t>
            </a:r>
            <a:endParaRPr lang="ru-RU" sz="6000" b="1" dirty="0" smtClean="0"/>
          </a:p>
          <a:p>
            <a:r>
              <a:rPr lang="ru-RU" sz="6000" b="1" dirty="0" smtClean="0"/>
              <a:t>  </a:t>
            </a:r>
            <a:r>
              <a:rPr lang="ru-RU" sz="6000" b="1" dirty="0"/>
              <a:t>в) 1120.</a:t>
            </a:r>
          </a:p>
          <a:p>
            <a:r>
              <a:rPr lang="ru-RU" sz="6000" b="1" dirty="0"/>
              <a:t> </a:t>
            </a:r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/>
              <a:t>В каких сравнениях допущена ошибка: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281518" cy="5072098"/>
          </a:xfrm>
          <a:solidFill>
            <a:srgbClr val="00B050"/>
          </a:solidFill>
        </p:spPr>
        <p:txBody>
          <a:bodyPr/>
          <a:lstStyle/>
          <a:p>
            <a:r>
              <a:rPr lang="ru-RU" sz="4800" b="1" dirty="0"/>
              <a:t>а) 738+0 </a:t>
            </a:r>
            <a:r>
              <a:rPr lang="en-US" sz="4800" b="1" dirty="0"/>
              <a:t>&gt;</a:t>
            </a:r>
            <a:r>
              <a:rPr lang="ru-RU" sz="4800" b="1" dirty="0"/>
              <a:t> 738-0       </a:t>
            </a:r>
            <a:endParaRPr lang="ru-RU" sz="4800" b="1" dirty="0" smtClean="0"/>
          </a:p>
          <a:p>
            <a:r>
              <a:rPr lang="ru-RU" sz="4800" b="1" dirty="0" smtClean="0"/>
              <a:t> </a:t>
            </a:r>
            <a:r>
              <a:rPr lang="ru-RU" sz="4800" b="1" dirty="0"/>
              <a:t>б) 617  1=617      </a:t>
            </a:r>
            <a:endParaRPr lang="ru-RU" sz="4800" b="1" dirty="0" smtClean="0"/>
          </a:p>
          <a:p>
            <a:r>
              <a:rPr lang="ru-RU" sz="4800" b="1" dirty="0" smtClean="0"/>
              <a:t>в</a:t>
            </a:r>
            <a:r>
              <a:rPr lang="ru-RU" sz="4800" b="1" dirty="0"/>
              <a:t>) 1429 </a:t>
            </a:r>
            <a:r>
              <a:rPr lang="en-US" sz="4800" b="1" dirty="0"/>
              <a:t>&gt;</a:t>
            </a:r>
            <a:r>
              <a:rPr lang="ru-RU" sz="4800" b="1" dirty="0"/>
              <a:t>  1+429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286280" cy="5000660"/>
          </a:xfrm>
          <a:solidFill>
            <a:srgbClr val="FF0000"/>
          </a:solidFill>
        </p:spPr>
        <p:txBody>
          <a:bodyPr/>
          <a:lstStyle/>
          <a:p>
            <a:r>
              <a:rPr lang="ru-RU" sz="4800" b="1" dirty="0"/>
              <a:t>а) 900001 &gt;  901000       </a:t>
            </a:r>
            <a:endParaRPr lang="ru-RU" sz="4800" b="1" dirty="0" smtClean="0"/>
          </a:p>
          <a:p>
            <a:r>
              <a:rPr lang="ru-RU" sz="4800" b="1" dirty="0" smtClean="0"/>
              <a:t> </a:t>
            </a:r>
            <a:r>
              <a:rPr lang="ru-RU" sz="4800" b="1" dirty="0"/>
              <a:t>б) 5312000  &lt;  5320000     </a:t>
            </a:r>
            <a:endParaRPr lang="ru-RU" sz="4800" b="1" dirty="0" smtClean="0"/>
          </a:p>
          <a:p>
            <a:r>
              <a:rPr lang="ru-RU" sz="4800" b="1" dirty="0" smtClean="0"/>
              <a:t> </a:t>
            </a:r>
            <a:r>
              <a:rPr lang="ru-RU" sz="4800" b="1" dirty="0"/>
              <a:t>в) 925 +1 &lt;  925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МОУ «Федоровская СОШ №2 с углублённым изучением отдельных предметов » Учитель: Татаринцева Е.А. </vt:lpstr>
      <vt:lpstr>Тема: Итоговый тест по математике за курс начальной школы .</vt:lpstr>
      <vt:lpstr>Тест.</vt:lpstr>
      <vt:lpstr>Классы называются:</vt:lpstr>
      <vt:lpstr>При делении на круглые числа 10, 100, 1 000:</vt:lpstr>
      <vt:lpstr>Обведи правильный ответ, получившийся в выражении:</vt:lpstr>
      <vt:lpstr>В каком из этих чисел используется в записи 2 цифры:</vt:lpstr>
      <vt:lpstr>В каких сравнениях допущена ошибка: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Повторение.</dc:title>
  <dc:creator>Евдокия</dc:creator>
  <cp:lastModifiedBy>Евдокия</cp:lastModifiedBy>
  <cp:revision>8</cp:revision>
  <dcterms:created xsi:type="dcterms:W3CDTF">2010-05-16T12:31:28Z</dcterms:created>
  <dcterms:modified xsi:type="dcterms:W3CDTF">2010-05-30T04:58:46Z</dcterms:modified>
</cp:coreProperties>
</file>