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13"/>
  </p:notesMasterIdLst>
  <p:sldIdLst>
    <p:sldId id="256" r:id="rId3"/>
    <p:sldId id="257" r:id="rId4"/>
    <p:sldId id="260" r:id="rId5"/>
    <p:sldId id="258" r:id="rId6"/>
    <p:sldId id="272" r:id="rId7"/>
    <p:sldId id="274" r:id="rId8"/>
    <p:sldId id="259" r:id="rId9"/>
    <p:sldId id="273" r:id="rId10"/>
    <p:sldId id="275" r:id="rId11"/>
    <p:sldId id="276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E147E5"/>
    <a:srgbClr val="F6F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CE5964-D5B9-46A3-B150-5F8F351C513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813CD6-E6F5-4A97-85DA-D064B7712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86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Файл скачан с сайта http://psy.5igorsk.ru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Psy.5igorsk.ru - первый психологический портал г.Пятигорска.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8AB9B0-663D-4513-AAC6-2BEABB6F76C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0CF59F-4A90-497B-9272-BC63CDCD037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B144-729F-4950-96DE-EA15E839538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B7E7-9294-4289-B213-F5385DC5F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3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9651-DA29-4C5B-A1A7-42A0203E520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9E69-365C-45C7-ACA5-AFE5ABE8B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01D8-E362-4973-8571-BA8AAD4771E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E526D-99E9-4799-B916-BD2C8CEB6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1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3A647-47FC-4CC1-8445-B79DAEE80DE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AFC9-7E13-47F8-880D-EE44568D1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34005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2DA0-6D7B-4D24-A2F0-84C0C2667F64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2CEB2-8399-48F9-B66D-C4B08090E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36793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7EB9F-FCF6-4A2E-A3FA-C92BC4D12DF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40C46-3421-4AE9-AF28-3DAD87604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47663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5518-BE9A-4812-82C3-A116E47C1B3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9BE5-AD36-48B1-9810-2CDDBB1D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4052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86DFA-8CAF-439B-B99B-F28B95D03258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67B17-5888-4A1E-AE24-8ADFBEF5B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12011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3932-38C4-4FCD-ACE0-97C658B8038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7A2B3-1D86-4239-908A-763F54EAE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20939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B0D7-DB64-439F-B11A-34D75C908918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C5385-106E-4E2B-9D07-72BACAE9C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94135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86E2-4DFF-40A6-9725-34FF00FA801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ED26-5FE8-4586-AE88-0EF1FDC83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68491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2B81-2E65-4A26-97B1-28D24419EEF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5C83-1502-46D1-B53B-823ED8192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17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3AF5-7DBC-469A-83B9-BA1AC4D6B634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59AE-3C16-4BD7-99AA-93381448D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71905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337B-BD01-4562-8BB9-829541833918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B1054-5947-4444-89B2-DB37D72F1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49406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C09F-A989-40E8-B5DA-511D1BA071F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3CB0-B3D0-4751-8872-792D996D8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76295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88B7-48FC-42D2-B17C-9CB4EF0B97D3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BBAF-DC90-49AB-BFC9-11A96E188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BFA3-7F73-4AEB-B251-A0C9B2B316D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8CC3-096A-433A-AB9C-38C5C55F6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2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0EFB-75B2-4A10-83DE-A974FC17850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51FC-5E91-4F80-BBA9-23EAD809D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1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7347-7D02-42EE-9745-EF5315055BA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6B03-2DF1-4EA0-8108-21F2A454D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4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F255-DCE8-45EF-B0A1-09CC3B2BAF2B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7635-8BC7-4B3D-B6ED-084640BB3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4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D30AD-5143-42DD-B2BF-90A1E3846FC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F8F9-3B94-4797-A79F-8025D65DC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7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AC94-4948-429B-BBE6-23A4BEF8CFC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9180-FF1A-4498-8924-5E7A0C390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6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4480" y="887175"/>
                  <a:ext cx="384263" cy="439800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868" y="155232"/>
                  <a:ext cx="722477" cy="825619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738" y="3830825"/>
                  <a:ext cx="639908" cy="728767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147483647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65E019-ACC6-4945-9D0D-63270136746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6A0B39-01D9-4213-AAFE-55F9BAA23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800" r:id="rId9"/>
    <p:sldLayoutId id="2147483787" r:id="rId10"/>
    <p:sldLayoutId id="21474837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521B1D-7B46-4983-8D75-52BED631AF1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FDCD8-A0FA-46E2-8ED3-29A61ED56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mg.oboz.obozrevatel.com/files/NewsPhoto/2009/04/14/297841/155948_image_larg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student.calumet.purdue.edu/~mwenglar/MM%20Webtext_files/image002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000125" y="565150"/>
            <a:ext cx="7143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4400" b="1">
                <a:solidFill>
                  <a:srgbClr val="7030A0"/>
                </a:solidFill>
                <a:latin typeface="Monotype Corsiva" pitchFamily="66" charset="0"/>
              </a:rPr>
              <a:t>Родительская встреча</a:t>
            </a:r>
          </a:p>
        </p:txBody>
      </p:sp>
      <p:pic>
        <p:nvPicPr>
          <p:cNvPr id="4099" name="Рисунок 6" descr="C:\Documents and Settings\Администратор\Local Settings\Temporary Internet Files\Content.IE5\OPQRSTUV\MCj0232139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41433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872" y="1553016"/>
            <a:ext cx="804825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«Занятия без телевизора»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55" y="2505670"/>
            <a:ext cx="767549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C:\Documents and Settings\Администратор\Local Settings\Temporary Internet Files\Content.IE5\OPQRSTUV\MCj023215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24050"/>
            <a:ext cx="37290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716463" y="620713"/>
            <a:ext cx="4289425" cy="178752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 что должны смотреть дети?</a:t>
            </a:r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392113" y="285750"/>
            <a:ext cx="3819525" cy="1714500"/>
          </a:xfrm>
          <a:prstGeom prst="cloudCallout">
            <a:avLst/>
          </a:prstGeom>
          <a:solidFill>
            <a:schemeClr val="tx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900113" y="481013"/>
            <a:ext cx="2500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Телевидение в жизни ребенка – это хорошо или плохо?</a:t>
            </a:r>
            <a:r>
              <a:rPr lang="en-US" alt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flipH="1" flipV="1">
            <a:off x="900113" y="4724400"/>
            <a:ext cx="4176712" cy="1800225"/>
          </a:xfrm>
          <a:prstGeom prst="cloudCallout">
            <a:avLst/>
          </a:prstGeom>
          <a:solidFill>
            <a:srgbClr val="F6F6A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1778000" y="5029200"/>
            <a:ext cx="2714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Должны ли взрослые контролировать просмотр телепередач?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01" grpId="0"/>
      <p:bldP spid="10" grpId="0" animBg="1"/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67238"/>
            <a:ext cx="300672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9300"/>
            <a:ext cx="2676525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749300"/>
            <a:ext cx="856932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15 опрошенных семей:</a:t>
            </a:r>
            <a:endParaRPr lang="en-US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11- дети смотрят телевизор после прихода домой</a:t>
            </a:r>
            <a:endParaRPr lang="en-US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3 - играют и занимаются с братьями и сёстрами</a:t>
            </a:r>
            <a:endParaRPr lang="en-US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человек ответил, что играет с ребенком сам.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вопрос смотрит ли ваш ребенок телевизор каждый день: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13 - «Да»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2 - только по выходным.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вопрос обсуждаете ли вы с ребенком просмотренные мультфильмы и передачи: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10 - очень редко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 обсуждают.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вопрос ограничиваете ли вы просмотр телевизора: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10 - «иногда»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 «безусловно».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вопрос как часто работает у вас телевизор: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10 - «всегда»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 «для просмотра определенных передач».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0"/>
            <a:ext cx="78534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Результаты анкетирования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Картинка 1 из 6316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82750"/>
            <a:ext cx="34448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Картинка 0 из 6316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82750"/>
            <a:ext cx="4802188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546" y="620688"/>
            <a:ext cx="819968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Знакомит с различными вещами: с миром дикой природы, </a:t>
            </a:r>
          </a:p>
          <a:p>
            <a:pPr>
              <a:defRPr/>
            </a:pPr>
            <a:r>
              <a:rPr lang="ru-RU" sz="2800" b="1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историей, культурой.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8925" y="4869160"/>
            <a:ext cx="4701928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Позволяет ребенку принять </a:t>
            </a:r>
          </a:p>
          <a:p>
            <a:pPr algn="ctr">
              <a:defRPr/>
            </a:pP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участие в интерактивном </a:t>
            </a:r>
          </a:p>
          <a:p>
            <a:pPr algn="ctr">
              <a:defRPr/>
            </a:pP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изучении языка, развить логику, </a:t>
            </a:r>
          </a:p>
          <a:p>
            <a:pPr algn="ctr">
              <a:defRPr/>
            </a:pP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нестандартное мышление.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0"/>
            <a:ext cx="31935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Телевидение…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14825"/>
            <a:ext cx="33575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8629"/>
            <a:ext cx="412484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Вред телевидения…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323850" y="549275"/>
            <a:ext cx="81359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800">
                <a:solidFill>
                  <a:srgbClr val="7030A0"/>
                </a:solidFill>
                <a:latin typeface="Monotype Corsiva" pitchFamily="66" charset="0"/>
              </a:rPr>
              <a:t>приобретение неправильных жизненных ценностей,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800">
                <a:solidFill>
                  <a:srgbClr val="7030A0"/>
                </a:solidFill>
                <a:latin typeface="Monotype Corsiva" pitchFamily="66" charset="0"/>
              </a:rPr>
              <a:t>неумение общаться со сверстниками,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800">
                <a:solidFill>
                  <a:srgbClr val="7030A0"/>
                </a:solidFill>
                <a:latin typeface="Monotype Corsiva" pitchFamily="66" charset="0"/>
              </a:rPr>
              <a:t>подражание отрицательным персонажам,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800">
                <a:solidFill>
                  <a:srgbClr val="7030A0"/>
                </a:solidFill>
                <a:latin typeface="Monotype Corsiva" pitchFamily="66" charset="0"/>
              </a:rPr>
              <a:t>перенятие «взрослой» (иногда вульгарной и жестокой) речи.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800">
                <a:solidFill>
                  <a:srgbClr val="7030A0"/>
                </a:solidFill>
                <a:latin typeface="Monotype Corsiva" pitchFamily="66" charset="0"/>
              </a:rPr>
              <a:t>социальная неразвитость, дефицит контакта со сверстниками из-за частого и долгого просмотра телевизора может стать причиной социальной неразвитости - ребенку попросту будет трудно общаться с людьми.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999038"/>
            <a:ext cx="25733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821238"/>
            <a:ext cx="18526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1" y="620688"/>
            <a:ext cx="8465025" cy="42688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Просмотр не должен превышать 40 минут в день, если ребенку еще нет 6 лет.</a:t>
            </a: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 Пусть в неделе будет один день (например, пятница), когда ребенок сможет просмотреть весь фильм (120 минут). Но не приучайте к такому долгому просмотру своего ребенка. 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Договоритесь о четких правилах</a:t>
            </a: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, какие программы, с каким содержанием, когда и как долго разрешается смотреть. Следите за выполнением этих правил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defRPr/>
            </a:pP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Установите, 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сколько времени ребенок может смотреть телевизор</a:t>
            </a: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 ежедневно (или еженедельно).</a:t>
            </a:r>
          </a:p>
          <a:p>
            <a:pPr marL="3543300" lvl="7" indent="-342900">
              <a:lnSpc>
                <a:spcPct val="115000"/>
              </a:lnSpc>
              <a:defRPr/>
            </a:pP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0916" y="0"/>
            <a:ext cx="868218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Основные правила просмотра телевизора…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076700"/>
            <a:ext cx="33670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52938"/>
            <a:ext cx="2881313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620688"/>
            <a:ext cx="8928992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3300" lvl="7" indent="-34290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Детям 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дошкольного возраста</a:t>
            </a: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 педагоги рекомендуют 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обучающие программы и фильмы</a:t>
            </a: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, которые их не измучают морально 	(спокойные познавательные передачи, например). 	Помните, вы должны сопровождать ребенка при его 	первом просмотре телевизора или фильма, чтобы он 	мог рассказать о своих впечатлениях, расспросить 	вас о том, что происходит на экране. Находясь 	рядом, вы помогаете ему переработать полученную 	информацию.</a:t>
            </a:r>
          </a:p>
        </p:txBody>
      </p:sp>
      <p:pic>
        <p:nvPicPr>
          <p:cNvPr id="9218" name="Picture 4" descr="Картинка 12 из 63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438"/>
            <a:ext cx="31797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916" y="0"/>
            <a:ext cx="868218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Основные правила просмотра телевизора…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346575"/>
            <a:ext cx="3254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9" y="0"/>
            <a:ext cx="89536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Таким образом при выборе мультфильма</a:t>
            </a:r>
          </a:p>
          <a:p>
            <a:pPr algn="ctr">
              <a:defRPr/>
            </a:pP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 или программы   необходимо ответить на следующие вопросы: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50825" y="1484313"/>
            <a:ext cx="86423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800">
                <a:solidFill>
                  <a:srgbClr val="7030A0"/>
                </a:solidFill>
                <a:latin typeface="Monotype Corsiva" pitchFamily="66" charset="0"/>
              </a:rPr>
              <a:t>чему научит эта программа или этот мультфильм ребенка?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800">
                <a:solidFill>
                  <a:srgbClr val="7030A0"/>
                </a:solidFill>
                <a:latin typeface="Monotype Corsiva" pitchFamily="66" charset="0"/>
              </a:rPr>
              <a:t>есть ли в ней элементы агрессии, зла, явного злорадства и других неприемлемых качеств? Кто выступает носителем этих качеств?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ru-RU" altLang="ru-RU" sz="2800">
                <a:solidFill>
                  <a:srgbClr val="7030A0"/>
                </a:solidFill>
                <a:latin typeface="Monotype Corsiva" pitchFamily="66" charset="0"/>
              </a:rPr>
              <a:t>какой скрытый смысл несет в себе передача или мультфильм?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</a:pPr>
            <a:endParaRPr lang="ru-RU" altLang="ru-RU" sz="280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989388"/>
            <a:ext cx="431958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90168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81653"/>
            <a:ext cx="5124301" cy="4934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2643182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928802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1571612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1928802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3571876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00042"/>
            <a:ext cx="687912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3366FF">
                        <a:tint val="70000"/>
                        <a:satMod val="245000"/>
                      </a:srgbClr>
                    </a:gs>
                    <a:gs pos="75000">
                      <a:srgbClr val="3366F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66F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Рефлексия "Все у меня в руках" </a:t>
            </a:r>
          </a:p>
        </p:txBody>
      </p:sp>
      <p:sp>
        <p:nvSpPr>
          <p:cNvPr id="12298" name="Прямоугольник 11"/>
          <p:cNvSpPr>
            <a:spLocks noChangeArrowheads="1"/>
          </p:cNvSpPr>
          <p:nvPr/>
        </p:nvSpPr>
        <p:spPr bwMode="auto">
          <a:xfrm>
            <a:off x="214313" y="11430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solidFill>
                  <a:srgbClr val="000000"/>
                </a:solidFill>
                <a:cs typeface="Arial" charset="0"/>
              </a:rPr>
              <a:t>- Больше всего мне понравилось…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solidFill>
                  <a:srgbClr val="000000"/>
                </a:solidFill>
                <a:cs typeface="Arial" charset="0"/>
              </a:rPr>
              <a:t>- В дальнейшем я буду использовать…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solidFill>
                  <a:srgbClr val="000000"/>
                </a:solidFill>
                <a:cs typeface="Arial" charset="0"/>
              </a:rPr>
              <a:t>- Здесь я сегодня узнал(а) нового…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solidFill>
                  <a:srgbClr val="000000"/>
                </a:solidFill>
                <a:cs typeface="Arial" charset="0"/>
              </a:rPr>
              <a:t>- Я и раньше знала то, что сегодня услышала о …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solidFill>
                  <a:srgbClr val="000000"/>
                </a:solidFill>
                <a:cs typeface="Arial" charset="0"/>
              </a:rPr>
              <a:t>- Неожиданным для меня сегодня было…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6&quot;/&gt;&lt;/object&gt;&lt;object type=&quot;3&quot; unique_id=&quot;10005&quot;&gt;&lt;property id=&quot;20148&quot; value=&quot;5&quot;/&gt;&lt;property id=&quot;20300&quot; value=&quot;Слайд 2&quot;/&gt;&lt;property id=&quot;20307&quot; value=&quot;258&quot;/&gt;&lt;/object&gt;&lt;object type=&quot;3&quot; unique_id=&quot;10006&quot;&gt;&lt;property id=&quot;20148&quot; value=&quot;5&quot;/&gt;&lt;property id=&quot;20300&quot; value=&quot;Слайд 3 - &amp;quot;Вопросы для обсуждения с родителями:&amp;quot;&quot;/&gt;&lt;property id=&quot;20307&quot; value=&quot;257&quot;/&gt;&lt;/object&gt;&lt;object type=&quot;3&quot; unique_id=&quot;10007&quot;&gt;&lt;property id=&quot;20148&quot; value=&quot;5&quot;/&gt;&lt;property id=&quot;20300&quot; value=&quot;Слайд 4 - &amp;quot;Результаты анкетирования:&amp;quot;&quot;/&gt;&lt;property id=&quot;20307&quot; value=&quot;260&quot;/&gt;&lt;/object&gt;&lt;object type=&quot;3&quot; unique_id=&quot;10008&quot;&gt;&lt;property id=&quot;20148&quot; value=&quot;5&quot;/&gt;&lt;property id=&quot;20300&quot; value=&quot;Слайд 5&quot;/&gt;&lt;property id=&quot;20307&quot; value=&quot;259&quot;/&gt;&lt;/object&gt;&lt;object type=&quot;3&quot; unique_id=&quot;10009&quot;&gt;&lt;property id=&quot;20148&quot; value=&quot;5&quot;/&gt;&lt;property id=&quot;20300&quot; value=&quot;Слайд 6&quot;/&gt;&lt;property id=&quot;20307&quot; value=&quot;261&quot;/&gt;&lt;/object&gt;&lt;object type=&quot;3&quot; unique_id=&quot;10010&quot;&gt;&lt;property id=&quot;20148&quot; value=&quot;5&quot;/&gt;&lt;property id=&quot;20300&quot; value=&quot;Слайд 7&quot;/&gt;&lt;property id=&quot;20307&quot; value=&quot;262&quot;/&gt;&lt;/object&gt;&lt;object type=&quot;3&quot; unique_id=&quot;10011&quot;&gt;&lt;property id=&quot;20148&quot; value=&quot;5&quot;/&gt;&lt;property id=&quot;20300&quot; value=&quot;Слайд 8&quot;/&gt;&lt;property id=&quot;20307&quot; value=&quot;263&quot;/&gt;&lt;/object&gt;&lt;object type=&quot;3&quot; unique_id=&quot;10012&quot;&gt;&lt;property id=&quot;20148&quot; value=&quot;5&quot;/&gt;&lt;property id=&quot;20300&quot; value=&quot;Слайд 9&quot;/&gt;&lt;property id=&quot;20307&quot; value=&quot;264&quot;/&gt;&lt;/object&gt;&lt;object type=&quot;3&quot; unique_id=&quot;10013&quot;&gt;&lt;property id=&quot;20148&quot; value=&quot;5&quot;/&gt;&lt;property id=&quot;20300&quot; value=&quot;Слайд 10&quot;/&gt;&lt;property id=&quot;20307&quot; value=&quot;265&quot;/&gt;&lt;/object&gt;&lt;object type=&quot;3&quot; unique_id=&quot;10014&quot;&gt;&lt;property id=&quot;20148&quot; value=&quot;5&quot;/&gt;&lt;property id=&quot;20300&quot; value=&quot;Слайд 11&quot;/&gt;&lt;property id=&quot;20307&quot; value=&quot;266&quot;/&gt;&lt;/object&gt;&lt;object type=&quot;3&quot; unique_id=&quot;10015&quot;&gt;&lt;property id=&quot;20148&quot; value=&quot;5&quot;/&gt;&lt;property id=&quot;20300&quot; value=&quot;Слайд 12&quot;/&gt;&lt;property id=&quot;20307&quot; value=&quot;267&quot;/&gt;&lt;/object&gt;&lt;object type=&quot;3&quot; unique_id=&quot;10016&quot;&gt;&lt;property id=&quot;20148&quot; value=&quot;5&quot;/&gt;&lt;property id=&quot;20300&quot; value=&quot;Слайд 13&quot;/&gt;&lt;property id=&quot;20307&quot; value=&quot;268&quot;/&gt;&lt;/object&gt;&lt;object type=&quot;3&quot; unique_id=&quot;10017&quot;&gt;&lt;property id=&quot;20148&quot; value=&quot;5&quot;/&gt;&lt;property id=&quot;20300&quot; value=&quot;Слайд 14&quot;/&gt;&lt;property id=&quot;20307&quot; value=&quot;269&quot;/&gt;&lt;/object&gt;&lt;object type=&quot;3&quot; unique_id=&quot;10018&quot;&gt;&lt;property id=&quot;20148&quot; value=&quot;5&quot;/&gt;&lt;property id=&quot;20300&quot; value=&quot;Слайд 15&quot;/&gt;&lt;property id=&quot;20307&quot; value=&quot;270&quot;/&gt;&lt;/object&gt;&lt;object type=&quot;3&quot; unique_id=&quot;10019&quot;&gt;&lt;property id=&quot;20148&quot; value=&quot;5&quot;/&gt;&lt;property id=&quot;20300&quot; value=&quot;Слайд 16 - &amp;quot;Источники: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und rectangle bevel">
  <a:themeElements>
    <a:clrScheme name="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556</TotalTime>
  <Words>389</Words>
  <Application>Microsoft Office PowerPoint</Application>
  <PresentationFormat>Экран (4:3)</PresentationFormat>
  <Paragraphs>63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Verdana</vt:lpstr>
      <vt:lpstr>Trebuchet MS</vt:lpstr>
      <vt:lpstr>Wingdings 2</vt:lpstr>
      <vt:lpstr>Calibri</vt:lpstr>
      <vt:lpstr>Monotype Corsiva</vt:lpstr>
      <vt:lpstr>Times New Roman</vt:lpstr>
      <vt:lpstr>Wingdings</vt:lpstr>
      <vt:lpstr>Winter</vt:lpstr>
      <vt:lpstr>round rectangle bevel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ОЛЬГА;Psy.5igorsk.ru - первый психологический портал г.Пятигорска.</dc:creator>
  <cp:lastModifiedBy>Alexandr</cp:lastModifiedBy>
  <cp:revision>44</cp:revision>
  <dcterms:created xsi:type="dcterms:W3CDTF">2011-03-26T19:38:57Z</dcterms:created>
  <dcterms:modified xsi:type="dcterms:W3CDTF">2014-02-13T13:23:22Z</dcterms:modified>
</cp:coreProperties>
</file>