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18"/>
  </p:notesMasterIdLst>
  <p:sldIdLst>
    <p:sldId id="272" r:id="rId2"/>
    <p:sldId id="273" r:id="rId3"/>
    <p:sldId id="299" r:id="rId4"/>
    <p:sldId id="300" r:id="rId5"/>
    <p:sldId id="275" r:id="rId6"/>
    <p:sldId id="276" r:id="rId7"/>
    <p:sldId id="277" r:id="rId8"/>
    <p:sldId id="279" r:id="rId9"/>
    <p:sldId id="301" r:id="rId10"/>
    <p:sldId id="302" r:id="rId11"/>
    <p:sldId id="306" r:id="rId12"/>
    <p:sldId id="290" r:id="rId13"/>
    <p:sldId id="286" r:id="rId14"/>
    <p:sldId id="296" r:id="rId15"/>
    <p:sldId id="297" r:id="rId16"/>
    <p:sldId id="29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2F01"/>
    <a:srgbClr val="CE9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8AD57-A31B-4E13-92AF-D2FA93C56E25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DAC30-738D-4767-AB4A-C84B65F02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19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02D-5966-4D9D-8B7D-0E02F300CEC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ACCD-9F79-4C09-8378-7BA03014C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02D-5966-4D9D-8B7D-0E02F300CEC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ACCD-9F79-4C09-8378-7BA03014C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02D-5966-4D9D-8B7D-0E02F300CEC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ACCD-9F79-4C09-8378-7BA03014C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1277FA-A0BA-4B0C-B409-7C4EDBDE25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316D8-9056-40A0-B1AC-A833223DF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02D-5966-4D9D-8B7D-0E02F300CEC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ACCD-9F79-4C09-8378-7BA03014C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02D-5966-4D9D-8B7D-0E02F300CEC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ACCD-9F79-4C09-8378-7BA03014C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02D-5966-4D9D-8B7D-0E02F300CEC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ACCD-9F79-4C09-8378-7BA03014C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02D-5966-4D9D-8B7D-0E02F300CEC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ACCD-9F79-4C09-8378-7BA03014C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02D-5966-4D9D-8B7D-0E02F300CEC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ACCD-9F79-4C09-8378-7BA03014C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02D-5966-4D9D-8B7D-0E02F300CEC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ACCD-9F79-4C09-8378-7BA03014C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02D-5966-4D9D-8B7D-0E02F300CEC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ACCD-9F79-4C09-8378-7BA03014C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02D-5966-4D9D-8B7D-0E02F300CEC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ACCD-9F79-4C09-8378-7BA03014C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4302D-5966-4D9D-8B7D-0E02F300CEC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FACCD-9F79-4C09-8378-7BA03014C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F:\Documents%20and%20Settings\ALSU\&#1056;&#1072;&#1073;&#1086;&#1095;&#1080;&#1081;%20&#1089;&#1090;&#1086;&#1083;\&#1052;&#1091;&#1089;&#1080;&#1085;&#1072;%20&#1042;&#1053;%20&#1071;&#1082;&#1091;&#1087;&#1086;&#1074;&#1072;%20&#1040;&#1052;%20(&#1086;&#1073;&#1085;&#1086;&#1074;&#1083;&#1105;&#1085;&#1085;&#1099;&#1081;)\&#1087;&#1072;&#1088;&#1085;&#1099;&#1077;.wav" TargetMode="Externa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11" Type="http://schemas.openxmlformats.org/officeDocument/2006/relationships/image" Target="../media/image27.png"/><Relationship Id="rId5" Type="http://schemas.openxmlformats.org/officeDocument/2006/relationships/image" Target="../media/image22.jpeg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Documents%20and%20Settings\ALSU\&#1056;&#1072;&#1073;&#1086;&#1095;&#1080;&#1081;%20&#1089;&#1090;&#1086;&#1083;\&#1052;&#1091;&#1089;&#1080;&#1085;&#1072;%20&#1042;&#1053;%20&#1071;&#1082;&#1091;&#1087;&#1086;&#1074;&#1072;%20&#1040;&#1052;%20(&#1086;&#1073;&#1085;&#1086;&#1074;&#1083;&#1105;&#1085;&#1085;&#1099;&#1081;)\TOBAGO05.mp3" TargetMode="Externa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lub.foto.ru/gallery/images/photo/2005/02/21/354197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ages.yandex.ru/yandsearch?p=2&amp;text=%D0%BA%D0%B0%D1%80%D1%82%D0%B8%D0%BD%D0%BA%D0%B8%20%D1%91%D0%B6&amp;img_url=z1.foto.rambler.ru/public/arleona/9/ezh2/ezh2-web.jpg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3&amp;ed=1&amp;text=%D0%BA%D0%B0%D1%80%D1%82%D0%B8%D0%BD%D0%BA%D0%B8%20%D0%BC%D0%B5%D0%B4%D0%B2%D0%B5%D0%B4%D1%8C&amp;spsite=fake-001-1214662.ru&amp;img_url=frendid.com/attachments/galleries/0059/1883/14013_preview.JPG?1232994843&amp;rpt=simage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://www.lesgrad.ru/files/catalog/kovsh.jpg" TargetMode="External"/><Relationship Id="rId4" Type="http://schemas.openxmlformats.org/officeDocument/2006/relationships/hyperlink" Target="http://images.yandex.ru/yandsearch?p=1&amp;ed=1&amp;text=%D0%BA%D0%B0%D1%80%D1%82%D0%B8%D0%BD%D0%BA%D0%B8%20%D0%BE%D0%B1%D0%B5%D0%B4&amp;spsite=fake-019-1302109.ru&amp;img_url=www.novosel.ru/i/135984.jpg&amp;rpt=simage" TargetMode="Externa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56" name="Picture 36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wavAudioFile r:embed="rId1" name="j0074828.wav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6165850"/>
            <a:ext cx="304800" cy="304800"/>
          </a:xfrm>
        </p:spPr>
      </p:pic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971550" y="2349500"/>
            <a:ext cx="1296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3333FF"/>
                </a:solidFill>
              </a:rPr>
              <a:t>Б-П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3852863" y="2366963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3333FF"/>
                </a:solidFill>
              </a:rPr>
              <a:t>В-Ф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6877050" y="2349500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3333FF"/>
                </a:solidFill>
              </a:rPr>
              <a:t>Г-К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3924300" y="3519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3333FF"/>
                </a:solidFill>
              </a:rPr>
              <a:t>З-С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659563" y="3500438"/>
            <a:ext cx="1944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3333FF"/>
                </a:solidFill>
              </a:rPr>
              <a:t>Ж-Ш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008063" y="3519488"/>
            <a:ext cx="1403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3333FF"/>
                </a:solidFill>
              </a:rPr>
              <a:t>Д-Т</a:t>
            </a: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1042988" y="4724400"/>
            <a:ext cx="7065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самые    опасные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1331913" y="692150"/>
            <a:ext cx="6408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00FF"/>
                </a:solidFill>
              </a:rPr>
              <a:t>Парные согласные</a:t>
            </a:r>
          </a:p>
        </p:txBody>
      </p:sp>
      <p:pic>
        <p:nvPicPr>
          <p:cNvPr id="5161" name="парные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51577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17" fill="hold"/>
                                        <p:tgtEl>
                                          <p:spTgt spid="5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729 0.23751 L -5.55556E-7 -3.36725E-6 " pathEditMode="relative" rAng="0" ptsTypes="AA">
                                      <p:cBhvr>
                                        <p:cTn id="11" dur="500" spd="-100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1900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11" fill="hold"/>
                                        <p:tgtEl>
                                          <p:spTgt spid="5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6"/>
                </p:tgtEl>
              </p:cMediaNode>
            </p:audio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61"/>
                </p:tgtEl>
              </p:cMediaNode>
            </p:audio>
          </p:childTnLst>
        </p:cTn>
      </p:par>
    </p:tnLst>
    <p:bldLst>
      <p:bldP spid="5122" grpId="0"/>
      <p:bldP spid="5147" grpId="0"/>
      <p:bldP spid="5148" grpId="0"/>
      <p:bldP spid="5149" grpId="0"/>
      <p:bldP spid="5150" grpId="0"/>
      <p:bldP spid="5151" grpId="0"/>
      <p:bldP spid="51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Самопроверка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320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>
                <a:solidFill>
                  <a:srgbClr val="0000FF"/>
                </a:solidFill>
                <a:latin typeface="Georgia" pitchFamily="18" charset="0"/>
              </a:rPr>
              <a:t>Поставь себе оценку: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		Без ошибок – «5»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		1-2 ошибки – «4»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		3 и более ошибок – тебе нужно 	повторить правило и ещё 	потренироваться.</a:t>
            </a: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95400"/>
            <a:ext cx="49530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428596" y="642918"/>
            <a:ext cx="15668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46" name="Group 54"/>
          <p:cNvGraphicFramePr>
            <a:graphicFrameLocks noGrp="1"/>
          </p:cNvGraphicFramePr>
          <p:nvPr>
            <p:ph idx="1"/>
          </p:nvPr>
        </p:nvGraphicFramePr>
        <p:xfrm>
          <a:off x="684213" y="1536700"/>
          <a:ext cx="7488237" cy="5037774"/>
        </p:xfrm>
        <a:graphic>
          <a:graphicData uri="http://schemas.openxmlformats.org/drawingml/2006/table">
            <a:tbl>
              <a:tblPr/>
              <a:tblGrid>
                <a:gridCol w="1800225"/>
                <a:gridCol w="2159000"/>
                <a:gridCol w="1800225"/>
                <a:gridCol w="1728787"/>
              </a:tblGrid>
              <a:tr h="1809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Ответы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47" name="Rectangle 55"/>
          <p:cNvSpPr>
            <a:spLocks noChangeArrowheads="1"/>
          </p:cNvSpPr>
          <p:nvPr/>
        </p:nvSpPr>
        <p:spPr bwMode="auto">
          <a:xfrm>
            <a:off x="684213" y="5589588"/>
            <a:ext cx="1800225" cy="9350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800" b="1"/>
          </a:p>
        </p:txBody>
      </p:sp>
      <p:sp>
        <p:nvSpPr>
          <p:cNvPr id="8248" name="Rectangle 56"/>
          <p:cNvSpPr>
            <a:spLocks noChangeArrowheads="1"/>
          </p:cNvSpPr>
          <p:nvPr/>
        </p:nvSpPr>
        <p:spPr bwMode="auto">
          <a:xfrm>
            <a:off x="2484438" y="4941888"/>
            <a:ext cx="2159000" cy="6477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4643438" y="3789363"/>
            <a:ext cx="1800225" cy="5762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50" name="Rectangle 58"/>
          <p:cNvSpPr>
            <a:spLocks noChangeArrowheads="1"/>
          </p:cNvSpPr>
          <p:nvPr/>
        </p:nvSpPr>
        <p:spPr bwMode="auto">
          <a:xfrm>
            <a:off x="4643438" y="4365625"/>
            <a:ext cx="1800225" cy="6477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51" name="Rectangle 59"/>
          <p:cNvSpPr>
            <a:spLocks noChangeArrowheads="1"/>
          </p:cNvSpPr>
          <p:nvPr/>
        </p:nvSpPr>
        <p:spPr bwMode="auto">
          <a:xfrm>
            <a:off x="6443663" y="2636838"/>
            <a:ext cx="1728787" cy="5762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52" name="Rectangle 60"/>
          <p:cNvSpPr>
            <a:spLocks noChangeArrowheads="1"/>
          </p:cNvSpPr>
          <p:nvPr/>
        </p:nvSpPr>
        <p:spPr bwMode="auto">
          <a:xfrm>
            <a:off x="6443663" y="3213100"/>
            <a:ext cx="1728787" cy="5762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Управляющая кнопка: назад 9">
            <a:hlinkClick r:id="rId2" action="ppaction://hlinksldjump" highlightClick="1"/>
          </p:cNvPr>
          <p:cNvSpPr/>
          <p:nvPr/>
        </p:nvSpPr>
        <p:spPr>
          <a:xfrm>
            <a:off x="8572500" y="6286500"/>
            <a:ext cx="471488" cy="4000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1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7577137" y="0"/>
            <a:ext cx="15668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6049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7" grpId="0" animBg="1"/>
      <p:bldP spid="8248" grpId="0" animBg="1"/>
      <p:bldP spid="8249" grpId="0" animBg="1"/>
      <p:bldP spid="8250" grpId="0" animBg="1"/>
      <p:bldP spid="8251" grpId="0" animBg="1"/>
      <p:bldP spid="82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 cstate="print"/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 cstate="print"/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 cstate="print"/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 cstate="print"/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 cstate="print"/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292893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err="1" smtClean="0"/>
              <a:t>кле</a:t>
            </a:r>
            <a:r>
              <a:rPr lang="ru-RU" sz="4800" b="1" i="1" dirty="0" smtClean="0"/>
              <a:t>..</a:t>
            </a:r>
            <a:r>
              <a:rPr lang="ru-RU" sz="4800" b="1" i="1" dirty="0" err="1" smtClean="0"/>
              <a:t>ка</a:t>
            </a:r>
            <a:r>
              <a:rPr lang="ru-RU" sz="4800" b="1" i="1" dirty="0" smtClean="0"/>
              <a:t>, выл..тела, птичка, на,  и, села, д..</a:t>
            </a:r>
            <a:r>
              <a:rPr lang="ru-RU" sz="4800" b="1" i="1" dirty="0" err="1" smtClean="0"/>
              <a:t>ро</a:t>
            </a:r>
            <a:r>
              <a:rPr lang="ru-RU" sz="4800" b="1" i="1" dirty="0" smtClean="0"/>
              <a:t>..</a:t>
            </a:r>
            <a:r>
              <a:rPr lang="ru-RU" sz="4800" b="1" i="1" dirty="0" err="1" smtClean="0"/>
              <a:t>ке</a:t>
            </a:r>
            <a:r>
              <a:rPr lang="ru-RU" sz="4800" b="1" i="1" dirty="0" smtClean="0"/>
              <a:t>, из.</a:t>
            </a:r>
            <a:endParaRPr lang="ru-RU" sz="48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00108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333FF"/>
                </a:solidFill>
              </a:rPr>
              <a:t>Вставь пропущенные буквы и составь из слов предложения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14"/>
          <p:cNvGrpSpPr>
            <a:grpSpLocks noGrp="1"/>
          </p:cNvGrpSpPr>
          <p:nvPr/>
        </p:nvGrpSpPr>
        <p:grpSpPr bwMode="auto">
          <a:xfrm>
            <a:off x="1428728" y="1600201"/>
            <a:ext cx="6215106" cy="4472006"/>
            <a:chOff x="714349" y="4000504"/>
            <a:chExt cx="4929222" cy="2389182"/>
          </a:xfrm>
        </p:grpSpPr>
        <p:pic>
          <p:nvPicPr>
            <p:cNvPr id="5" name="Picture 7" descr="D:\МАМА\02.11.09\сОЛНЦЕ\0_15f2_af51223_L.jpe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4000504"/>
              <a:ext cx="4357718" cy="2389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714349" y="5786454"/>
              <a:ext cx="4929222" cy="3966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Корзина «Знаний»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cap="all" dirty="0" smtClean="0">
                <a:ln w="76200"/>
                <a:blipFill>
                  <a:blip r:embed="rId2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Рефлексия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dirty="0" smtClean="0"/>
              <a:t>Я узнал …</a:t>
            </a:r>
          </a:p>
          <a:p>
            <a:r>
              <a:rPr lang="ru-RU" sz="5400" b="1" dirty="0" smtClean="0"/>
              <a:t>Мне понравилось..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8000" b="1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СПАСИБО!</a:t>
            </a:r>
            <a:br>
              <a:rPr lang="ru-RU" sz="8000" b="1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000" b="1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8000" b="1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   молодцы!</a:t>
            </a:r>
            <a:br>
              <a:rPr lang="ru-RU" sz="7200" b="1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188913"/>
            <a:ext cx="7210425" cy="566897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>
              <a:solidFill>
                <a:srgbClr val="339933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>
                <a:solidFill>
                  <a:schemeClr val="tx2"/>
                </a:solidFill>
              </a:rPr>
              <a:t>    </a:t>
            </a:r>
            <a:r>
              <a:rPr lang="ru-RU" sz="4800" smtClean="0">
                <a:solidFill>
                  <a:srgbClr val="FF3300"/>
                </a:solidFill>
              </a:rPr>
              <a:t>Если слышишь парный звук,</a:t>
            </a:r>
            <a:br>
              <a:rPr lang="ru-RU" sz="4800" smtClean="0">
                <a:solidFill>
                  <a:srgbClr val="FF3300"/>
                </a:solidFill>
              </a:rPr>
            </a:br>
            <a:r>
              <a:rPr lang="ru-RU" sz="4800" smtClean="0">
                <a:solidFill>
                  <a:srgbClr val="FF3300"/>
                </a:solidFill>
              </a:rPr>
              <a:t>будь внимательным, мой друг!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4800" b="1" smtClean="0">
                <a:solidFill>
                  <a:schemeClr val="tx2"/>
                </a:solidFill>
              </a:rPr>
              <a:t>     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1142976" y="3500438"/>
            <a:ext cx="77120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    Парный сразу проверяй, </a:t>
            </a:r>
            <a:br>
              <a:rPr lang="ru-RU" sz="4800" b="1" dirty="0" smtClean="0">
                <a:solidFill>
                  <a:srgbClr val="0000FF"/>
                </a:solidFill>
              </a:rPr>
            </a:br>
            <a:r>
              <a:rPr lang="ru-RU" sz="4800" b="1" dirty="0" smtClean="0">
                <a:solidFill>
                  <a:srgbClr val="0000FF"/>
                </a:solidFill>
              </a:rPr>
              <a:t>  рядом </a:t>
            </a:r>
            <a:r>
              <a:rPr lang="ru-RU" sz="4800" b="1" dirty="0" smtClean="0">
                <a:solidFill>
                  <a:srgbClr val="FF3300"/>
                </a:solidFill>
              </a:rPr>
              <a:t>гласный</a:t>
            </a:r>
            <a:r>
              <a:rPr lang="ru-RU" sz="4800" b="1" dirty="0" smtClean="0">
                <a:solidFill>
                  <a:srgbClr val="0000FF"/>
                </a:solidFill>
              </a:rPr>
              <a:t> подставляй!</a:t>
            </a:r>
            <a:endParaRPr lang="ru-RU" sz="4800" b="1" dirty="0">
              <a:solidFill>
                <a:srgbClr val="0000FF"/>
              </a:solidFill>
            </a:endParaRPr>
          </a:p>
        </p:txBody>
      </p:sp>
      <p:sp>
        <p:nvSpPr>
          <p:cNvPr id="264206" name="Rectangle 14"/>
          <p:cNvSpPr>
            <a:spLocks noChangeArrowheads="1"/>
          </p:cNvSpPr>
          <p:nvPr/>
        </p:nvSpPr>
        <p:spPr bwMode="auto">
          <a:xfrm>
            <a:off x="3419475" y="5451475"/>
            <a:ext cx="288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 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264212" name="TOBAGO0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850" y="3573463"/>
            <a:ext cx="304800" cy="304800"/>
          </a:xfrm>
          <a:prstGeom prst="rect">
            <a:avLst/>
          </a:prstGeom>
          <a:noFill/>
        </p:spPr>
      </p:pic>
      <p:pic>
        <p:nvPicPr>
          <p:cNvPr id="13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 bwMode="auto">
          <a:xfrm>
            <a:off x="285720" y="571480"/>
            <a:ext cx="15668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0" fill="hold"/>
                                        <p:tgtEl>
                                          <p:spTgt spid="2642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3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3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3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264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33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264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264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4212"/>
                </p:tgtEl>
              </p:cMediaNode>
            </p:audio>
          </p:childTnLst>
        </p:cTn>
      </p:par>
    </p:tnLst>
    <p:bldLst>
      <p:bldP spid="2642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0" y="0"/>
            <a:ext cx="9001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Запиши названия животных. Сначала пиши слова, которые не надо проверять, а потом слова с орфограммами. Сначала пиши проверочное слово.</a:t>
            </a:r>
          </a:p>
        </p:txBody>
      </p: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14500"/>
            <a:ext cx="27860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714500"/>
            <a:ext cx="22002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785938"/>
            <a:ext cx="26765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4071938"/>
            <a:ext cx="2500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3"/>
          <p:cNvPicPr>
            <a:picLocks noChangeAspect="1" noChangeArrowheads="1"/>
          </p:cNvPicPr>
          <p:nvPr/>
        </p:nvPicPr>
        <p:blipFill>
          <a:blip r:embed="rId6"/>
          <a:srcRect t="5038" b="7559"/>
          <a:stretch>
            <a:fillRect/>
          </a:stretch>
        </p:blipFill>
        <p:spPr bwMode="auto">
          <a:xfrm>
            <a:off x="500063" y="4000500"/>
            <a:ext cx="221456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4"/>
          <p:cNvPicPr>
            <a:picLocks noChangeAspect="1" noChangeArrowheads="1"/>
          </p:cNvPicPr>
          <p:nvPr/>
        </p:nvPicPr>
        <p:blipFill>
          <a:blip r:embed="rId7"/>
          <a:srcRect l="20157" r="17638"/>
          <a:stretch>
            <a:fillRect/>
          </a:stretch>
        </p:blipFill>
        <p:spPr bwMode="auto">
          <a:xfrm>
            <a:off x="6715125" y="4000500"/>
            <a:ext cx="207168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071813" y="285750"/>
            <a:ext cx="44291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Проверь себя!</a:t>
            </a:r>
            <a:endParaRPr lang="ru-RU" sz="54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14313" y="2333625"/>
            <a:ext cx="8643937" cy="45243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Слон, тигр.</a:t>
            </a:r>
          </a:p>
          <a:p>
            <a:r>
              <a:rPr lang="ru-RU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Ль</a:t>
            </a:r>
            <a:r>
              <a:rPr lang="ru-RU" sz="4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ле</a:t>
            </a:r>
            <a:r>
              <a:rPr lang="ru-RU" sz="4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жира</a:t>
            </a:r>
            <a:r>
              <a:rPr lang="ru-RU" sz="4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48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жира</a:t>
            </a:r>
            <a:r>
              <a:rPr lang="ru-RU" sz="4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верблю</a:t>
            </a:r>
            <a:r>
              <a:rPr lang="ru-RU" sz="4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верблю</a:t>
            </a:r>
            <a:r>
              <a:rPr lang="ru-RU" sz="4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медве</a:t>
            </a:r>
            <a:r>
              <a:rPr lang="ru-RU" sz="4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медве</a:t>
            </a:r>
            <a:r>
              <a:rPr lang="ru-RU" sz="4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ь.</a:t>
            </a:r>
          </a:p>
          <a:p>
            <a:endParaRPr lang="ru-RU" sz="4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857250" y="214313"/>
            <a:ext cx="15668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643063" y="3857625"/>
            <a:ext cx="35718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00688" y="3857625"/>
            <a:ext cx="35718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43188" y="4572000"/>
            <a:ext cx="35718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71688" y="5357813"/>
            <a:ext cx="35718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5651500" y="1268413"/>
            <a:ext cx="2447925" cy="215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476250"/>
            <a:ext cx="6624637" cy="1223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4400">
                <a:solidFill>
                  <a:srgbClr val="35CD35"/>
                </a:solidFill>
              </a:rPr>
              <a:t>    </a:t>
            </a:r>
            <a:endParaRPr lang="ru-RU" sz="1400">
              <a:solidFill>
                <a:srgbClr val="35CD35"/>
              </a:solidFill>
            </a:endParaRPr>
          </a:p>
        </p:txBody>
      </p:sp>
      <p:pic>
        <p:nvPicPr>
          <p:cNvPr id="3096" name="Picture 24" descr="J02149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500174"/>
            <a:ext cx="2087562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684213" y="2852738"/>
            <a:ext cx="143986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solidFill>
                  <a:schemeClr val="hlink"/>
                </a:solidFill>
              </a:rPr>
              <a:t>мё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2555875" y="836613"/>
            <a:ext cx="5832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0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3203575" y="4508500"/>
            <a:ext cx="44640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solidFill>
                  <a:schemeClr val="hlink"/>
                </a:solidFill>
              </a:rPr>
              <a:t>ме</a:t>
            </a:r>
            <a:r>
              <a:rPr lang="ru-RU" sz="7200">
                <a:solidFill>
                  <a:srgbClr val="0000FF"/>
                </a:solidFill>
              </a:rPr>
              <a:t>д</a:t>
            </a:r>
            <a:r>
              <a:rPr lang="ru-RU" sz="7200">
                <a:solidFill>
                  <a:srgbClr val="FF3300"/>
                </a:solidFill>
              </a:rPr>
              <a:t>о</a:t>
            </a:r>
            <a:r>
              <a:rPr lang="ru-RU" sz="7200">
                <a:solidFill>
                  <a:schemeClr val="hlink"/>
                </a:solidFill>
              </a:rPr>
              <a:t>вый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1909763" y="2852738"/>
            <a:ext cx="7905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solidFill>
                  <a:srgbClr val="0000FF"/>
                </a:solidFill>
              </a:rPr>
              <a:t>д</a:t>
            </a:r>
          </a:p>
        </p:txBody>
      </p:sp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900113" y="2276475"/>
            <a:ext cx="1368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00FF"/>
                </a:solidFill>
              </a:rPr>
              <a:t>что?</a:t>
            </a:r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4427538" y="4149725"/>
            <a:ext cx="1655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00FF"/>
                </a:solidFill>
              </a:rPr>
              <a:t>какой?</a:t>
            </a: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1643042" y="2857496"/>
            <a:ext cx="647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dirty="0" smtClean="0">
                <a:solidFill>
                  <a:srgbClr val="FF3300"/>
                </a:solidFill>
              </a:rPr>
              <a:t>?</a:t>
            </a:r>
            <a:endParaRPr lang="ru-RU" sz="8000" dirty="0">
              <a:solidFill>
                <a:srgbClr val="FF3300"/>
              </a:solidFill>
            </a:endParaRPr>
          </a:p>
        </p:txBody>
      </p:sp>
      <p:pic>
        <p:nvPicPr>
          <p:cNvPr id="1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7358082" y="4643446"/>
            <a:ext cx="15668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6" grpId="0"/>
      <p:bldP spid="3107" grpId="0"/>
      <p:bldP spid="3114" grpId="0"/>
      <p:bldP spid="31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25" name="Rectangle 13"/>
          <p:cNvSpPr>
            <a:spLocks noChangeArrowheads="1"/>
          </p:cNvSpPr>
          <p:nvPr/>
        </p:nvSpPr>
        <p:spPr bwMode="auto">
          <a:xfrm>
            <a:off x="5435600" y="1628775"/>
            <a:ext cx="1728788" cy="1655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Arial" charset="0"/>
              <a:buNone/>
            </a:pPr>
            <a:endParaRPr lang="ru-RU" sz="72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ru-RU" sz="7200" dirty="0" err="1">
                <a:solidFill>
                  <a:schemeClr val="hlink"/>
                </a:solidFill>
              </a:rPr>
              <a:t>поку</a:t>
            </a:r>
            <a:r>
              <a:rPr lang="ru-RU" sz="7200" dirty="0">
                <a:solidFill>
                  <a:schemeClr val="hlink"/>
                </a:solidFill>
              </a:rPr>
              <a:t>  </a:t>
            </a:r>
            <a:r>
              <a:rPr lang="ru-RU" sz="7200" dirty="0" err="1">
                <a:solidFill>
                  <a:schemeClr val="hlink"/>
                </a:solidFill>
              </a:rPr>
              <a:t>ка</a:t>
            </a:r>
            <a:endParaRPr lang="ru-RU" sz="7200" dirty="0">
              <a:solidFill>
                <a:schemeClr val="hlink"/>
              </a:solidFill>
            </a:endParaRP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2214546" y="3000372"/>
            <a:ext cx="7667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dirty="0" err="1">
                <a:solidFill>
                  <a:srgbClr val="0000FF"/>
                </a:solidFill>
              </a:rPr>
              <a:t>п</a:t>
            </a:r>
            <a:endParaRPr lang="ru-RU" sz="7200" dirty="0">
              <a:solidFill>
                <a:srgbClr val="0000FF"/>
              </a:solidFill>
            </a:endParaRPr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3995738" y="5373688"/>
            <a:ext cx="46085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7200">
                <a:solidFill>
                  <a:schemeClr val="hlink"/>
                </a:solidFill>
              </a:rPr>
              <a:t>поку</a:t>
            </a:r>
            <a:r>
              <a:rPr lang="ru-RU" sz="7200">
                <a:solidFill>
                  <a:srgbClr val="0000FF"/>
                </a:solidFill>
              </a:rPr>
              <a:t>п</a:t>
            </a:r>
            <a:r>
              <a:rPr lang="ru-RU" sz="7200">
                <a:solidFill>
                  <a:srgbClr val="FF3300"/>
                </a:solidFill>
              </a:rPr>
              <a:t>а</a:t>
            </a:r>
            <a:r>
              <a:rPr lang="ru-RU" sz="7200">
                <a:solidFill>
                  <a:schemeClr val="hlink"/>
                </a:solidFill>
              </a:rPr>
              <a:t>ть</a:t>
            </a:r>
            <a:r>
              <a:rPr lang="ru-RU" sz="400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ru-RU" sz="4000">
                <a:solidFill>
                  <a:srgbClr val="0000FF"/>
                </a:solidFill>
                <a:latin typeface="Comic Sans MS" pitchFamily="66" charset="0"/>
              </a:rPr>
            </a:br>
            <a:endParaRPr lang="ru-RU" sz="400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320518" name="Picture 6" descr="J02298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412875"/>
            <a:ext cx="1944687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1785918" y="2500306"/>
            <a:ext cx="1081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00FF"/>
                </a:solidFill>
              </a:rPr>
              <a:t>что?</a:t>
            </a:r>
          </a:p>
        </p:txBody>
      </p:sp>
      <p:sp>
        <p:nvSpPr>
          <p:cNvPr id="320521" name="Text Box 9"/>
          <p:cNvSpPr txBox="1">
            <a:spLocks noChangeArrowheads="1"/>
          </p:cNvSpPr>
          <p:nvPr/>
        </p:nvSpPr>
        <p:spPr bwMode="auto">
          <a:xfrm>
            <a:off x="5000628" y="4214818"/>
            <a:ext cx="2735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00FF"/>
                </a:solidFill>
              </a:rPr>
              <a:t>что делать?</a:t>
            </a:r>
          </a:p>
        </p:txBody>
      </p:sp>
      <p:sp>
        <p:nvSpPr>
          <p:cNvPr id="320522" name="Text Box 10"/>
          <p:cNvSpPr txBox="1">
            <a:spLocks noChangeArrowheads="1"/>
          </p:cNvSpPr>
          <p:nvPr/>
        </p:nvSpPr>
        <p:spPr bwMode="auto">
          <a:xfrm>
            <a:off x="2143108" y="2928934"/>
            <a:ext cx="5762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20523" name="Text Box 11"/>
          <p:cNvSpPr txBox="1">
            <a:spLocks noChangeArrowheads="1"/>
          </p:cNvSpPr>
          <p:nvPr/>
        </p:nvSpPr>
        <p:spPr bwMode="auto">
          <a:xfrm>
            <a:off x="755650" y="0"/>
            <a:ext cx="3529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5400"/>
          </a:p>
        </p:txBody>
      </p:sp>
      <p:pic>
        <p:nvPicPr>
          <p:cNvPr id="11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500034" y="4572008"/>
            <a:ext cx="15668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0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0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20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0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0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0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0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0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0" name="Picture 4" descr="J02157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5084763"/>
            <a:ext cx="1295400" cy="1004887"/>
          </a:xfrm>
          <a:prstGeom prst="rect">
            <a:avLst/>
          </a:prstGeom>
          <a:noFill/>
        </p:spPr>
      </p:pic>
      <p:pic>
        <p:nvPicPr>
          <p:cNvPr id="265221" name="Picture 5" descr="J02157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73238"/>
            <a:ext cx="2789238" cy="2011362"/>
          </a:xfrm>
          <a:prstGeom prst="rect">
            <a:avLst/>
          </a:prstGeom>
          <a:noFill/>
        </p:spPr>
      </p:pic>
      <p:sp>
        <p:nvSpPr>
          <p:cNvPr id="265223" name="Text Box 7"/>
          <p:cNvSpPr txBox="1">
            <a:spLocks noChangeArrowheads="1"/>
          </p:cNvSpPr>
          <p:nvPr/>
        </p:nvSpPr>
        <p:spPr bwMode="auto">
          <a:xfrm>
            <a:off x="6011863" y="1901825"/>
            <a:ext cx="2016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00FF"/>
                </a:solidFill>
              </a:rPr>
              <a:t>большая</a:t>
            </a:r>
          </a:p>
        </p:txBody>
      </p:sp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323850" y="3213100"/>
            <a:ext cx="4032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0"/>
          </a:p>
        </p:txBody>
      </p:sp>
      <p:sp>
        <p:nvSpPr>
          <p:cNvPr id="265225" name="Text Box 9"/>
          <p:cNvSpPr txBox="1">
            <a:spLocks noChangeArrowheads="1"/>
          </p:cNvSpPr>
          <p:nvPr/>
        </p:nvSpPr>
        <p:spPr bwMode="auto">
          <a:xfrm>
            <a:off x="5437188" y="2349500"/>
            <a:ext cx="3095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solidFill>
                  <a:schemeClr val="hlink"/>
                </a:solidFill>
              </a:rPr>
              <a:t>ло  ка </a:t>
            </a:r>
          </a:p>
        </p:txBody>
      </p:sp>
      <p:sp>
        <p:nvSpPr>
          <p:cNvPr id="265227" name="Text Box 11"/>
          <p:cNvSpPr txBox="1">
            <a:spLocks noChangeArrowheads="1"/>
          </p:cNvSpPr>
          <p:nvPr/>
        </p:nvSpPr>
        <p:spPr bwMode="auto">
          <a:xfrm>
            <a:off x="1547813" y="4652963"/>
            <a:ext cx="2592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00FF"/>
                </a:solidFill>
              </a:rPr>
              <a:t>маленькая</a:t>
            </a:r>
          </a:p>
        </p:txBody>
      </p:sp>
      <p:sp>
        <p:nvSpPr>
          <p:cNvPr id="265228" name="Text Box 12"/>
          <p:cNvSpPr txBox="1">
            <a:spLocks noChangeArrowheads="1"/>
          </p:cNvSpPr>
          <p:nvPr/>
        </p:nvSpPr>
        <p:spPr bwMode="auto">
          <a:xfrm>
            <a:off x="755650" y="4976813"/>
            <a:ext cx="460851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dirty="0">
                <a:solidFill>
                  <a:schemeClr val="hlink"/>
                </a:solidFill>
              </a:rPr>
              <a:t>ло</a:t>
            </a:r>
            <a:r>
              <a:rPr lang="ru-RU" sz="7200" dirty="0">
                <a:solidFill>
                  <a:srgbClr val="0000FF"/>
                </a:solidFill>
              </a:rPr>
              <a:t>д</a:t>
            </a:r>
            <a:r>
              <a:rPr lang="ru-RU" sz="7200" dirty="0">
                <a:solidFill>
                  <a:srgbClr val="FF3300"/>
                </a:solidFill>
              </a:rPr>
              <a:t>о</a:t>
            </a:r>
            <a:r>
              <a:rPr lang="ru-RU" sz="7200" dirty="0">
                <a:solidFill>
                  <a:schemeClr val="hlink"/>
                </a:solidFill>
              </a:rPr>
              <a:t>чка</a:t>
            </a:r>
          </a:p>
        </p:txBody>
      </p:sp>
      <p:sp>
        <p:nvSpPr>
          <p:cNvPr id="265229" name="Text Box 13"/>
          <p:cNvSpPr txBox="1">
            <a:spLocks noChangeArrowheads="1"/>
          </p:cNvSpPr>
          <p:nvPr/>
        </p:nvSpPr>
        <p:spPr bwMode="auto">
          <a:xfrm>
            <a:off x="6286512" y="2357430"/>
            <a:ext cx="738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6286512" y="2143116"/>
            <a:ext cx="7921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dirty="0" err="1">
                <a:solidFill>
                  <a:srgbClr val="0000FF"/>
                </a:solidFill>
              </a:rPr>
              <a:t>д</a:t>
            </a:r>
            <a:endParaRPr lang="ru-RU" sz="8000" dirty="0">
              <a:solidFill>
                <a:srgbClr val="0000FF"/>
              </a:solidFill>
            </a:endParaRPr>
          </a:p>
        </p:txBody>
      </p:sp>
      <p:pic>
        <p:nvPicPr>
          <p:cNvPr id="11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285720" y="214290"/>
            <a:ext cx="15668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5" grpId="0"/>
      <p:bldP spid="265227" grpId="0"/>
      <p:bldP spid="265228" grpId="0"/>
      <p:bldP spid="265229" grpId="0"/>
      <p:bldP spid="265229" grpId="1"/>
      <p:bldP spid="2652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4" name="Picture 8" descr="J0215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956877">
            <a:off x="1009650" y="2728913"/>
            <a:ext cx="411797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4500563" y="4832350"/>
            <a:ext cx="43195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solidFill>
                  <a:schemeClr val="folHlink"/>
                </a:solidFill>
              </a:rPr>
              <a:t>морко</a:t>
            </a:r>
            <a:r>
              <a:rPr lang="ru-RU" sz="7200">
                <a:solidFill>
                  <a:schemeClr val="hlink"/>
                </a:solidFill>
              </a:rPr>
              <a:t>в</a:t>
            </a:r>
            <a:r>
              <a:rPr lang="ru-RU" sz="72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244750" name="Rectangle 14"/>
          <p:cNvSpPr>
            <a:spLocks noChangeArrowheads="1"/>
          </p:cNvSpPr>
          <p:nvPr/>
        </p:nvSpPr>
        <p:spPr bwMode="auto">
          <a:xfrm>
            <a:off x="1547813" y="1303338"/>
            <a:ext cx="42100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>
                <a:solidFill>
                  <a:schemeClr val="folHlink"/>
                </a:solidFill>
              </a:rPr>
              <a:t>морко  ь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4000496" y="1285860"/>
            <a:ext cx="57626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dirty="0">
                <a:solidFill>
                  <a:srgbClr val="00CC00"/>
                </a:solidFill>
              </a:rPr>
              <a:t>в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3929058" y="1071546"/>
            <a:ext cx="7381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8000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244753" name="Rectangle 17"/>
          <p:cNvSpPr>
            <a:spLocks noChangeArrowheads="1"/>
          </p:cNvSpPr>
          <p:nvPr/>
        </p:nvSpPr>
        <p:spPr bwMode="auto">
          <a:xfrm>
            <a:off x="107950" y="1658938"/>
            <a:ext cx="141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3300"/>
                </a:solidFill>
              </a:rPr>
              <a:t>есть</a:t>
            </a:r>
          </a:p>
        </p:txBody>
      </p:sp>
      <p:sp>
        <p:nvSpPr>
          <p:cNvPr id="244754" name="Rectangle 18"/>
          <p:cNvSpPr>
            <a:spLocks noChangeArrowheads="1"/>
          </p:cNvSpPr>
          <p:nvPr/>
        </p:nvSpPr>
        <p:spPr bwMode="auto">
          <a:xfrm>
            <a:off x="2987675" y="5114925"/>
            <a:ext cx="1150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3300"/>
                </a:solidFill>
              </a:rPr>
              <a:t>нет</a:t>
            </a:r>
          </a:p>
        </p:txBody>
      </p:sp>
      <p:pic>
        <p:nvPicPr>
          <p:cNvPr id="9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6929454" y="428604"/>
            <a:ext cx="15668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4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4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6" grpId="0"/>
      <p:bldP spid="244750" grpId="0"/>
      <p:bldP spid="244752" grpId="0"/>
      <p:bldP spid="2447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1142984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i="1" dirty="0">
                <a:solidFill>
                  <a:srgbClr val="0000FF"/>
                </a:solidFill>
                <a:latin typeface="Georgia" pitchFamily="18" charset="0"/>
              </a:rPr>
              <a:t>Ё… (какой?) </a:t>
            </a:r>
          </a:p>
          <a:p>
            <a:pPr>
              <a:buFontTx/>
              <a:buNone/>
            </a:pPr>
            <a:r>
              <a:rPr lang="ru-RU" sz="3600" b="1" i="1" dirty="0">
                <a:solidFill>
                  <a:srgbClr val="0000FF"/>
                </a:solidFill>
                <a:latin typeface="Georgia" pitchFamily="18" charset="0"/>
              </a:rPr>
              <a:t>Обе… (что делать?)	</a:t>
            </a:r>
          </a:p>
          <a:p>
            <a:pPr>
              <a:buFontTx/>
              <a:buNone/>
            </a:pPr>
            <a:r>
              <a:rPr lang="ru-RU" sz="3600" b="1" i="1" dirty="0">
                <a:solidFill>
                  <a:srgbClr val="0000FF"/>
                </a:solidFill>
                <a:latin typeface="Georgia" pitchFamily="18" charset="0"/>
              </a:rPr>
              <a:t>Ков… (большой - маленький)	</a:t>
            </a:r>
          </a:p>
          <a:p>
            <a:pPr>
              <a:buFontTx/>
              <a:buNone/>
            </a:pPr>
            <a:r>
              <a:rPr lang="ru-RU" sz="3600" b="1" i="1" dirty="0" err="1">
                <a:solidFill>
                  <a:srgbClr val="0000FF"/>
                </a:solidFill>
                <a:latin typeface="Georgia" pitchFamily="18" charset="0"/>
              </a:rPr>
              <a:t>Сугро</a:t>
            </a:r>
            <a:r>
              <a:rPr lang="ru-RU" sz="3600" b="1" i="1" dirty="0">
                <a:solidFill>
                  <a:srgbClr val="0000FF"/>
                </a:solidFill>
                <a:latin typeface="Georgia" pitchFamily="18" charset="0"/>
              </a:rPr>
              <a:t>…  (нет)	</a:t>
            </a:r>
          </a:p>
          <a:p>
            <a:pPr>
              <a:buFontTx/>
              <a:buNone/>
            </a:pPr>
            <a:r>
              <a:rPr lang="ru-RU" sz="3600" b="1" i="1" dirty="0" err="1">
                <a:solidFill>
                  <a:srgbClr val="0000FF"/>
                </a:solidFill>
                <a:latin typeface="Georgia" pitchFamily="18" charset="0"/>
              </a:rPr>
              <a:t>Медве</a:t>
            </a:r>
            <a:r>
              <a:rPr lang="ru-RU" sz="3600" b="1" i="1" dirty="0">
                <a:solidFill>
                  <a:srgbClr val="0000FF"/>
                </a:solidFill>
                <a:latin typeface="Georgia" pitchFamily="18" charset="0"/>
              </a:rPr>
              <a:t>…</a:t>
            </a:r>
            <a:r>
              <a:rPr lang="ru-RU" sz="3600" b="1" i="1" dirty="0" err="1">
                <a:solidFill>
                  <a:srgbClr val="0000FF"/>
                </a:solidFill>
                <a:latin typeface="Georgia" pitchFamily="18" charset="0"/>
              </a:rPr>
              <a:t>ь</a:t>
            </a:r>
            <a:r>
              <a:rPr lang="ru-RU" sz="3600" b="1" i="1" dirty="0">
                <a:solidFill>
                  <a:srgbClr val="0000FF"/>
                </a:solidFill>
                <a:latin typeface="Georgia" pitchFamily="18" charset="0"/>
              </a:rPr>
              <a:t> (один - много)	</a:t>
            </a:r>
          </a:p>
        </p:txBody>
      </p:sp>
      <p:pic>
        <p:nvPicPr>
          <p:cNvPr id="150532" name="Picture 4" descr="i?id=6302221&amp;tov=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914400"/>
            <a:ext cx="19050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5" descr="i?id=134570766&amp;tov=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286124"/>
            <a:ext cx="2057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7" name="Picture 9" descr="i?id=106810744&amp;tov=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800600"/>
            <a:ext cx="24384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8" name="i-main-pic" descr="Картинка 28 из 1083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3937" t="5467" r="3937" b="5467"/>
          <a:stretch>
            <a:fillRect/>
          </a:stretch>
        </p:blipFill>
        <p:spPr bwMode="auto">
          <a:xfrm>
            <a:off x="3124200" y="4800600"/>
            <a:ext cx="2362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9" name="i-main-pic" descr="Картинка 29 из 3089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5072074"/>
            <a:ext cx="14478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181</Words>
  <Application>Microsoft Office PowerPoint</Application>
  <PresentationFormat>Экран (4:3)</PresentationFormat>
  <Paragraphs>77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Самопроверка</vt:lpstr>
      <vt:lpstr>Презентация PowerPoint</vt:lpstr>
      <vt:lpstr>Презентация PowerPoint</vt:lpstr>
      <vt:lpstr> . </vt:lpstr>
      <vt:lpstr>Презентация PowerPoint</vt:lpstr>
      <vt:lpstr>Рефлексия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Admin</cp:lastModifiedBy>
  <cp:revision>97</cp:revision>
  <dcterms:created xsi:type="dcterms:W3CDTF">2010-02-19T19:08:45Z</dcterms:created>
  <dcterms:modified xsi:type="dcterms:W3CDTF">2013-01-14T16:30:32Z</dcterms:modified>
</cp:coreProperties>
</file>