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6" r:id="rId2"/>
    <p:sldId id="256" r:id="rId3"/>
    <p:sldId id="265" r:id="rId4"/>
    <p:sldId id="257" r:id="rId5"/>
    <p:sldId id="264" r:id="rId6"/>
    <p:sldId id="259" r:id="rId7"/>
    <p:sldId id="261" r:id="rId8"/>
    <p:sldId id="262" r:id="rId9"/>
    <p:sldId id="263" r:id="rId10"/>
    <p:sldId id="258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A719C-9980-4875-9EB0-29BAFC17721C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922D8-94EC-4775-B86E-16037CC86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F9C96-3850-4D59-A423-CDBA85EC3933}" type="slidenum">
              <a:rPr lang="ru-RU"/>
              <a:pPr/>
              <a:t>7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50B41C-1929-4943-9F3D-D81ECE5F0E28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D5A56F-1DF2-4450-9905-DA66BD88DD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Gong.mp3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Gong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Gong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Gong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Gong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Открытый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Тема: Линейные уравнения, их графики         и системы.</a:t>
            </a:r>
          </a:p>
          <a:p>
            <a:pPr algn="ctr">
              <a:buNone/>
            </a:pPr>
            <a:r>
              <a:rPr lang="ru-RU" dirty="0" smtClean="0"/>
              <a:t>7 класс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Учитель:  </a:t>
            </a:r>
            <a:r>
              <a:rPr lang="ru-RU" dirty="0" err="1" smtClean="0"/>
              <a:t>Иноземцева</a:t>
            </a:r>
            <a:r>
              <a:rPr lang="ru-RU" dirty="0" smtClean="0"/>
              <a:t> Ирина Юрьевна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Аэродром.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 Самолет Водопьянова сделал</a:t>
            </a:r>
          </a:p>
          <a:p>
            <a:pPr>
              <a:buNone/>
            </a:pPr>
            <a:r>
              <a:rPr lang="ru-RU" sz="2400" dirty="0" smtClean="0"/>
              <a:t>    посадку вблизи Северного полюса</a:t>
            </a:r>
          </a:p>
          <a:p>
            <a:pPr>
              <a:buNone/>
            </a:pPr>
            <a:r>
              <a:rPr lang="ru-RU" sz="2400" dirty="0" smtClean="0"/>
              <a:t>   в </a:t>
            </a:r>
            <a:r>
              <a:rPr lang="ru-RU" sz="2400" dirty="0" smtClean="0">
                <a:solidFill>
                  <a:srgbClr val="FFC000"/>
                </a:solidFill>
              </a:rPr>
              <a:t>11часов 35минут </a:t>
            </a:r>
            <a:r>
              <a:rPr lang="ru-RU" sz="2400" dirty="0" smtClean="0"/>
              <a:t>(21 мая 1937 года).</a:t>
            </a:r>
          </a:p>
          <a:p>
            <a:pPr>
              <a:buNone/>
            </a:pPr>
            <a:r>
              <a:rPr lang="ru-RU" sz="2400" dirty="0" smtClean="0"/>
              <a:t>   Его полет с острова Рудольфа </a:t>
            </a:r>
          </a:p>
          <a:p>
            <a:pPr>
              <a:buNone/>
            </a:pPr>
            <a:r>
              <a:rPr lang="ru-RU" sz="2400" dirty="0" smtClean="0"/>
              <a:t>   продолжался </a:t>
            </a:r>
            <a:r>
              <a:rPr lang="ru-RU" sz="2400" dirty="0" smtClean="0">
                <a:solidFill>
                  <a:srgbClr val="FFC000"/>
                </a:solidFill>
              </a:rPr>
              <a:t>6 часов 43 минуты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  Когда самолет взлетел с острова?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2. Траектория движения самолета задается уравнением  </a:t>
            </a:r>
            <a:r>
              <a:rPr lang="ru-RU" sz="2400" dirty="0" smtClean="0">
                <a:solidFill>
                  <a:srgbClr val="FFC000"/>
                </a:solidFill>
              </a:rPr>
              <a:t>у = </a:t>
            </a:r>
            <a:r>
              <a:rPr lang="ru-RU" sz="2400" dirty="0" err="1" smtClean="0">
                <a:solidFill>
                  <a:srgbClr val="FFC000"/>
                </a:solidFill>
              </a:rPr>
              <a:t>х</a:t>
            </a:r>
            <a:r>
              <a:rPr lang="ru-RU" sz="2400" dirty="0" smtClean="0">
                <a:solidFill>
                  <a:srgbClr val="FFC000"/>
                </a:solidFill>
              </a:rPr>
              <a:t> + 8</a:t>
            </a:r>
            <a:r>
              <a:rPr lang="ru-RU" sz="2400" dirty="0" smtClean="0"/>
              <a:t>, а траектория движения направленной на него ракеты – уравнением </a:t>
            </a:r>
            <a:r>
              <a:rPr lang="ru-RU" sz="2400" dirty="0" smtClean="0">
                <a:solidFill>
                  <a:srgbClr val="FFC000"/>
                </a:solidFill>
              </a:rPr>
              <a:t>у - 3х = 4</a:t>
            </a:r>
            <a:r>
              <a:rPr lang="ru-RU" sz="2400" dirty="0" smtClean="0"/>
              <a:t>. Выясните, пересекутся ли траектории движения самолета и ракеты, если да, то в точке с какими координатами.</a:t>
            </a:r>
          </a:p>
          <a:p>
            <a:pPr>
              <a:buNone/>
            </a:pPr>
            <a:r>
              <a:rPr lang="ru-RU" sz="2400" dirty="0" smtClean="0"/>
              <a:t>   </a:t>
            </a:r>
            <a:endParaRPr lang="ru-RU" sz="2400" dirty="0"/>
          </a:p>
        </p:txBody>
      </p:sp>
      <p:pic>
        <p:nvPicPr>
          <p:cNvPr id="1027" name="Picture 3" descr="C:\Users\Игорь\Desktop\Водопьян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836712"/>
            <a:ext cx="1914963" cy="2664296"/>
          </a:xfrm>
          <a:prstGeom prst="rect">
            <a:avLst/>
          </a:prstGeom>
          <a:noFill/>
        </p:spPr>
      </p:pic>
      <p:pic>
        <p:nvPicPr>
          <p:cNvPr id="6" name="G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2462" y="5857892"/>
            <a:ext cx="761308" cy="761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11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Пик Победы.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1. Выберите наиболее удачный маршрут для штурма Пика Победы (по времени).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2. Штурмуя </a:t>
            </a:r>
            <a:r>
              <a:rPr lang="ru-RU" sz="2400" smtClean="0"/>
              <a:t>Пик Победы </a:t>
            </a:r>
            <a:r>
              <a:rPr lang="ru-RU" sz="2400" dirty="0" smtClean="0"/>
              <a:t>солдаты увидели взрыв на вершине, звук взрыва они услышали через 3 секунды. Какое расстояние им осталось пройти до вершины, если скорость звука составляет 333 м/сек.?</a:t>
            </a:r>
            <a:endParaRPr lang="ru-RU" sz="2400" dirty="0"/>
          </a:p>
        </p:txBody>
      </p:sp>
      <p:sp>
        <p:nvSpPr>
          <p:cNvPr id="12" name="Полилиния 11"/>
          <p:cNvSpPr/>
          <p:nvPr/>
        </p:nvSpPr>
        <p:spPr>
          <a:xfrm>
            <a:off x="2267744" y="1988840"/>
            <a:ext cx="3413464" cy="374342"/>
          </a:xfrm>
          <a:custGeom>
            <a:avLst/>
            <a:gdLst>
              <a:gd name="connsiteX0" fmla="*/ 0 w 3413464"/>
              <a:gd name="connsiteY0" fmla="*/ 297402 h 374342"/>
              <a:gd name="connsiteX1" fmla="*/ 985422 w 3413464"/>
              <a:gd name="connsiteY1" fmla="*/ 4439 h 374342"/>
              <a:gd name="connsiteX2" fmla="*/ 1686757 w 3413464"/>
              <a:gd name="connsiteY2" fmla="*/ 270769 h 374342"/>
              <a:gd name="connsiteX3" fmla="*/ 2405849 w 3413464"/>
              <a:gd name="connsiteY3" fmla="*/ 253014 h 374342"/>
              <a:gd name="connsiteX4" fmla="*/ 3275860 w 3413464"/>
              <a:gd name="connsiteY4" fmla="*/ 359546 h 374342"/>
              <a:gd name="connsiteX5" fmla="*/ 3231472 w 3413464"/>
              <a:gd name="connsiteY5" fmla="*/ 341790 h 37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3464" h="374342">
                <a:moveTo>
                  <a:pt x="0" y="297402"/>
                </a:moveTo>
                <a:cubicBezTo>
                  <a:pt x="352148" y="153140"/>
                  <a:pt x="704296" y="8878"/>
                  <a:pt x="985422" y="4439"/>
                </a:cubicBezTo>
                <a:cubicBezTo>
                  <a:pt x="1266548" y="0"/>
                  <a:pt x="1450019" y="229340"/>
                  <a:pt x="1686757" y="270769"/>
                </a:cubicBezTo>
                <a:cubicBezTo>
                  <a:pt x="1923495" y="312198"/>
                  <a:pt x="2140998" y="238218"/>
                  <a:pt x="2405849" y="253014"/>
                </a:cubicBezTo>
                <a:cubicBezTo>
                  <a:pt x="2670700" y="267810"/>
                  <a:pt x="3138256" y="344750"/>
                  <a:pt x="3275860" y="359546"/>
                </a:cubicBezTo>
                <a:cubicBezTo>
                  <a:pt x="3413464" y="374342"/>
                  <a:pt x="3322468" y="358066"/>
                  <a:pt x="3231472" y="341790"/>
                </a:cubicBezTo>
              </a:path>
            </a:pathLst>
          </a:custGeom>
          <a:ln w="3810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267744" y="2348880"/>
            <a:ext cx="3527394" cy="315157"/>
          </a:xfrm>
          <a:custGeom>
            <a:avLst/>
            <a:gdLst>
              <a:gd name="connsiteX0" fmla="*/ 0 w 3527394"/>
              <a:gd name="connsiteY0" fmla="*/ 0 h 315157"/>
              <a:gd name="connsiteX1" fmla="*/ 621437 w 3527394"/>
              <a:gd name="connsiteY1" fmla="*/ 310718 h 315157"/>
              <a:gd name="connsiteX2" fmla="*/ 1154097 w 3527394"/>
              <a:gd name="connsiteY2" fmla="*/ 26633 h 315157"/>
              <a:gd name="connsiteX3" fmla="*/ 2166151 w 3527394"/>
              <a:gd name="connsiteY3" fmla="*/ 221942 h 315157"/>
              <a:gd name="connsiteX4" fmla="*/ 3329126 w 3527394"/>
              <a:gd name="connsiteY4" fmla="*/ 35511 h 315157"/>
              <a:gd name="connsiteX5" fmla="*/ 3355759 w 3527394"/>
              <a:gd name="connsiteY5" fmla="*/ 35511 h 31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7394" h="315157">
                <a:moveTo>
                  <a:pt x="0" y="0"/>
                </a:moveTo>
                <a:cubicBezTo>
                  <a:pt x="214544" y="153139"/>
                  <a:pt x="429088" y="306279"/>
                  <a:pt x="621437" y="310718"/>
                </a:cubicBezTo>
                <a:cubicBezTo>
                  <a:pt x="813786" y="315157"/>
                  <a:pt x="896645" y="41429"/>
                  <a:pt x="1154097" y="26633"/>
                </a:cubicBezTo>
                <a:cubicBezTo>
                  <a:pt x="1411549" y="11837"/>
                  <a:pt x="1803646" y="220462"/>
                  <a:pt x="2166151" y="221942"/>
                </a:cubicBezTo>
                <a:cubicBezTo>
                  <a:pt x="2528656" y="223422"/>
                  <a:pt x="3130858" y="66583"/>
                  <a:pt x="3329126" y="35511"/>
                </a:cubicBezTo>
                <a:cubicBezTo>
                  <a:pt x="3527394" y="4439"/>
                  <a:pt x="3355759" y="35511"/>
                  <a:pt x="3355759" y="35511"/>
                </a:cubicBez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195736" y="2348880"/>
            <a:ext cx="3774489" cy="648069"/>
          </a:xfrm>
          <a:custGeom>
            <a:avLst/>
            <a:gdLst>
              <a:gd name="connsiteX0" fmla="*/ 0 w 3774489"/>
              <a:gd name="connsiteY0" fmla="*/ 56225 h 648069"/>
              <a:gd name="connsiteX1" fmla="*/ 1518081 w 3774489"/>
              <a:gd name="connsiteY1" fmla="*/ 642151 h 648069"/>
              <a:gd name="connsiteX2" fmla="*/ 3453413 w 3774489"/>
              <a:gd name="connsiteY2" fmla="*/ 91736 h 648069"/>
              <a:gd name="connsiteX3" fmla="*/ 3444536 w 3774489"/>
              <a:gd name="connsiteY3" fmla="*/ 91736 h 64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4489" h="648069">
                <a:moveTo>
                  <a:pt x="0" y="56225"/>
                </a:moveTo>
                <a:cubicBezTo>
                  <a:pt x="471256" y="346229"/>
                  <a:pt x="942512" y="636233"/>
                  <a:pt x="1518081" y="642151"/>
                </a:cubicBezTo>
                <a:cubicBezTo>
                  <a:pt x="2093650" y="648069"/>
                  <a:pt x="3132337" y="183472"/>
                  <a:pt x="3453413" y="91736"/>
                </a:cubicBezTo>
                <a:cubicBezTo>
                  <a:pt x="3774489" y="0"/>
                  <a:pt x="3444536" y="91736"/>
                  <a:pt x="3444536" y="91736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8144" y="2204864"/>
            <a:ext cx="149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Пик Победы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1988840"/>
            <a:ext cx="123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Начало</a:t>
            </a:r>
          </a:p>
          <a:p>
            <a:r>
              <a:rPr lang="ru-RU" dirty="0" smtClean="0"/>
              <a:t>движения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419872" y="1628800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24км.      80км/ч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131840" y="2492896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21км.     60км/ч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3140968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28км.      70км/ч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22" name="G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15338" y="5786454"/>
            <a:ext cx="761928" cy="761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/>
      <p:bldP spid="16" grpId="0"/>
      <p:bldP spid="18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700808"/>
            <a:ext cx="7887352" cy="39379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Марш-бросок</a:t>
            </a:r>
            <a:br>
              <a:rPr lang="ru-RU" dirty="0" smtClean="0"/>
            </a:br>
            <a:r>
              <a:rPr lang="ru-RU" sz="4000" dirty="0" smtClean="0"/>
              <a:t>ПО точкам солдатского маршрута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839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Конкурс командиров отделений.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467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Расшифруйте слово:</a:t>
            </a:r>
          </a:p>
          <a:p>
            <a:pPr>
              <a:buNone/>
            </a:pPr>
            <a:r>
              <a:rPr lang="ru-RU" dirty="0" smtClean="0"/>
              <a:t>1 отделение:      А  С  Е   И  С  Т  М</a:t>
            </a:r>
          </a:p>
          <a:p>
            <a:pPr>
              <a:buNone/>
            </a:pPr>
            <a:r>
              <a:rPr lang="ru-RU" dirty="0" smtClean="0"/>
              <a:t>                       ( </a:t>
            </a:r>
            <a:r>
              <a:rPr lang="ru-RU" dirty="0" smtClean="0">
                <a:solidFill>
                  <a:srgbClr val="FFC000"/>
                </a:solidFill>
              </a:rPr>
              <a:t>СИСТЕМА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 отделение:    Р  А  Н   Н  У  В  Е  И  Е</a:t>
            </a:r>
          </a:p>
          <a:p>
            <a:pPr>
              <a:buNone/>
            </a:pPr>
            <a:r>
              <a:rPr lang="ru-RU" dirty="0" smtClean="0"/>
              <a:t>                        (</a:t>
            </a:r>
            <a:r>
              <a:rPr lang="ru-RU" dirty="0" smtClean="0">
                <a:solidFill>
                  <a:srgbClr val="FFC000"/>
                </a:solidFill>
              </a:rPr>
              <a:t>УРАВНЕНИЕ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 отделение:   Р  А   Г   Ф   К   И</a:t>
            </a:r>
          </a:p>
          <a:p>
            <a:pPr>
              <a:buNone/>
            </a:pPr>
            <a:r>
              <a:rPr lang="ru-RU" dirty="0" smtClean="0"/>
              <a:t>                       (</a:t>
            </a:r>
            <a:r>
              <a:rPr lang="ru-RU" dirty="0" smtClean="0">
                <a:solidFill>
                  <a:srgbClr val="FFC000"/>
                </a:solidFill>
              </a:rPr>
              <a:t>ГРАФИК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Пункт отправки.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6868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1. Кусок мыла в форме прямоугольного параллелепипеда имеет измерения 8см, 4см, 2см. Ежедневно расходовали одинаковое количество мыла. За 7 дней его размеры уменьшились в 2 раза. На сколько еще дней хватит мыла?</a:t>
            </a:r>
          </a:p>
          <a:p>
            <a:pPr>
              <a:buNone/>
            </a:pPr>
            <a:r>
              <a:rPr lang="ru-RU" sz="2800" dirty="0" smtClean="0"/>
              <a:t>2. Взвод готовится к марш-броску. В первом отделении </a:t>
            </a:r>
            <a:r>
              <a:rPr lang="ru-RU" sz="2800" dirty="0" smtClean="0">
                <a:solidFill>
                  <a:srgbClr val="FFC000"/>
                </a:solidFill>
              </a:rPr>
              <a:t>Х</a:t>
            </a:r>
            <a:r>
              <a:rPr lang="ru-RU" sz="2800" i="1" dirty="0" smtClean="0"/>
              <a:t> </a:t>
            </a:r>
            <a:r>
              <a:rPr lang="ru-RU" sz="2800" dirty="0" smtClean="0"/>
              <a:t>человек, во втором </a:t>
            </a:r>
            <a:r>
              <a:rPr lang="ru-RU" sz="2800" dirty="0" smtClean="0">
                <a:solidFill>
                  <a:srgbClr val="00B0F0"/>
                </a:solidFill>
              </a:rPr>
              <a:t>У</a:t>
            </a:r>
            <a:r>
              <a:rPr lang="ru-RU" sz="2800" dirty="0" smtClean="0"/>
              <a:t> человек. Снаряжение каждого солдата 1 отделения весит </a:t>
            </a:r>
            <a:r>
              <a:rPr lang="ru-RU" sz="2800" dirty="0" smtClean="0">
                <a:solidFill>
                  <a:srgbClr val="FFC000"/>
                </a:solidFill>
              </a:rPr>
              <a:t>15кг</a:t>
            </a:r>
            <a:r>
              <a:rPr lang="ru-RU" sz="2800" dirty="0" smtClean="0"/>
              <a:t>, а снаряжение солдата 2 отделения составляет </a:t>
            </a:r>
            <a:r>
              <a:rPr lang="ru-RU" sz="2800" dirty="0" smtClean="0">
                <a:solidFill>
                  <a:srgbClr val="00B0F0"/>
                </a:solidFill>
              </a:rPr>
              <a:t>10кг.</a:t>
            </a:r>
            <a:r>
              <a:rPr lang="ru-RU" sz="2800" dirty="0" smtClean="0"/>
              <a:t> Масса всего снаряжения взвода составляет 210кг. Составьте математическую модель ситуации.</a:t>
            </a:r>
          </a:p>
        </p:txBody>
      </p:sp>
      <p:pic>
        <p:nvPicPr>
          <p:cNvPr id="4" name="G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01024" y="5929330"/>
            <a:ext cx="619052" cy="619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1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467600" cy="521744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1. Что можно сказать о данных уравнениях:</a:t>
            </a:r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dirty="0" smtClean="0"/>
              <a:t>15х +10у = 210   и   у = 21 – 1,5х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Как называется функция</a:t>
            </a:r>
            <a:r>
              <a:rPr lang="en-US" dirty="0" smtClean="0"/>
              <a:t> </a:t>
            </a:r>
            <a:r>
              <a:rPr lang="ru-RU" dirty="0" smtClean="0"/>
              <a:t>вида:                 у = </a:t>
            </a:r>
            <a:r>
              <a:rPr lang="en-US" dirty="0" smtClean="0"/>
              <a:t>k</a:t>
            </a:r>
            <a:r>
              <a:rPr lang="ru-RU" dirty="0" err="1" smtClean="0"/>
              <a:t>х</a:t>
            </a:r>
            <a:r>
              <a:rPr lang="ru-RU" dirty="0" smtClean="0"/>
              <a:t> + </a:t>
            </a:r>
            <a:r>
              <a:rPr lang="en-US" dirty="0" smtClean="0"/>
              <a:t>b 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Как называется функция вида:  </a:t>
            </a:r>
            <a:r>
              <a:rPr lang="en-US" dirty="0" smtClean="0"/>
              <a:t>      </a:t>
            </a:r>
            <a:r>
              <a:rPr lang="ru-RU" dirty="0" smtClean="0"/>
              <a:t>     у = </a:t>
            </a:r>
            <a:r>
              <a:rPr lang="en-US" dirty="0" err="1" smtClean="0"/>
              <a:t>kx</a:t>
            </a:r>
            <a:r>
              <a:rPr lang="en-US" dirty="0" smtClean="0"/>
              <a:t>  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3116"/>
            <a:ext cx="7467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Наблюдательный пункт.</a:t>
            </a:r>
            <a:endParaRPr lang="ru-RU" sz="4000" dirty="0"/>
          </a:p>
        </p:txBody>
      </p:sp>
      <p:pic>
        <p:nvPicPr>
          <p:cNvPr id="4" name="Gong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43900" y="5929330"/>
            <a:ext cx="756748" cy="756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График какой функции лишний? </a:t>
            </a:r>
            <a:endParaRPr lang="ru-RU" sz="180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FFFF00"/>
                </a:solidFill>
              </a:rPr>
              <a:t>1</a:t>
            </a:r>
            <a:r>
              <a:rPr lang="ru-RU" dirty="0" smtClean="0">
                <a:solidFill>
                  <a:srgbClr val="FFFF00"/>
                </a:solidFill>
              </a:rPr>
              <a:t>                               </a:t>
            </a:r>
            <a:r>
              <a:rPr lang="ru-RU" b="1" dirty="0" smtClean="0">
                <a:solidFill>
                  <a:srgbClr val="FFFF00"/>
                </a:solidFill>
              </a:rPr>
              <a:t>2</a:t>
            </a:r>
            <a:r>
              <a:rPr lang="ru-RU" dirty="0" smtClean="0">
                <a:solidFill>
                  <a:srgbClr val="FFFF00"/>
                </a:solidFill>
              </a:rPr>
              <a:t>                          </a:t>
            </a:r>
            <a:r>
              <a:rPr lang="ru-RU" b="1" dirty="0" smtClean="0">
                <a:solidFill>
                  <a:srgbClr val="FFFF00"/>
                </a:solidFill>
              </a:rPr>
              <a:t>3</a:t>
            </a:r>
          </a:p>
          <a:p>
            <a:pPr eaLnBrk="1" hangingPunct="1"/>
            <a:endParaRPr lang="ru-RU" dirty="0" smtClean="0">
              <a:solidFill>
                <a:srgbClr val="FFFF00"/>
              </a:solidFill>
            </a:endParaRPr>
          </a:p>
          <a:p>
            <a:pPr eaLnBrk="1" hangingPunct="1"/>
            <a:endParaRPr lang="ru-RU" dirty="0" smtClean="0">
              <a:solidFill>
                <a:srgbClr val="FFFF00"/>
              </a:solidFill>
            </a:endParaRPr>
          </a:p>
          <a:p>
            <a:pPr eaLnBrk="1" hangingPunct="1"/>
            <a:endParaRPr lang="ru-RU" sz="14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FFFF00"/>
                </a:solidFill>
              </a:rPr>
              <a:t>    </a:t>
            </a:r>
            <a:r>
              <a:rPr lang="ru-RU" b="1" dirty="0" smtClean="0">
                <a:solidFill>
                  <a:srgbClr val="FFFF00"/>
                </a:solidFill>
              </a:rPr>
              <a:t>4                                                   5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132138" y="152400"/>
            <a:ext cx="28289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№ 1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1676400" y="17526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62000" y="2971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1066800" y="2057400"/>
            <a:ext cx="1143000" cy="1143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5105400" y="15240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191000" y="2895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876800" y="2362200"/>
            <a:ext cx="1066800" cy="1066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8229600" y="1447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239000" y="2895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1676400" y="4191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85800" y="5334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990600" y="4648200"/>
            <a:ext cx="1371600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7467600" y="3810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477000" y="5334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7010400" y="4191000"/>
            <a:ext cx="16764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7620000" y="1524000"/>
            <a:ext cx="1143000" cy="1384300"/>
          </a:xfrm>
          <a:custGeom>
            <a:avLst/>
            <a:gdLst>
              <a:gd name="T0" fmla="*/ 0 w 720"/>
              <a:gd name="T1" fmla="*/ 48 h 872"/>
              <a:gd name="T2" fmla="*/ 384 w 720"/>
              <a:gd name="T3" fmla="*/ 864 h 872"/>
              <a:gd name="T4" fmla="*/ 720 w 720"/>
              <a:gd name="T5" fmla="*/ 0 h 872"/>
              <a:gd name="T6" fmla="*/ 0 60000 65536"/>
              <a:gd name="T7" fmla="*/ 0 60000 65536"/>
              <a:gd name="T8" fmla="*/ 0 60000 65536"/>
              <a:gd name="T9" fmla="*/ 0 w 720"/>
              <a:gd name="T10" fmla="*/ 0 h 872"/>
              <a:gd name="T11" fmla="*/ 720 w 720"/>
              <a:gd name="T12" fmla="*/ 872 h 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872">
                <a:moveTo>
                  <a:pt x="0" y="48"/>
                </a:moveTo>
                <a:cubicBezTo>
                  <a:pt x="132" y="460"/>
                  <a:pt x="264" y="872"/>
                  <a:pt x="384" y="864"/>
                </a:cubicBezTo>
                <a:cubicBezTo>
                  <a:pt x="504" y="856"/>
                  <a:pt x="612" y="428"/>
                  <a:pt x="720" y="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743075" y="162718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у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2824163" y="26352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х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200650" y="14827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у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6280150" y="249078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х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8296275" y="12668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у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8801100" y="249078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х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1816100" y="41481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у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040063" y="50117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х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7504113" y="36433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у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8656638" y="48672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х</a:t>
            </a:r>
          </a:p>
        </p:txBody>
      </p:sp>
      <p:pic>
        <p:nvPicPr>
          <p:cNvPr id="5150" name="Picture 30" descr="slide0093_image19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860800"/>
            <a:ext cx="1797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6286512" y="6143644"/>
            <a:ext cx="470912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9" grpId="0" animBg="1"/>
      <p:bldP spid="8202" grpId="0" animBg="1"/>
      <p:bldP spid="8207" grpId="0" animBg="1"/>
      <p:bldP spid="8210" grpId="0" animBg="1"/>
      <p:bldP spid="82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>На каком рисунке изображён график линейной функции    у = </a:t>
            </a:r>
            <a:r>
              <a:rPr lang="en-US" sz="2400" dirty="0" err="1" smtClean="0"/>
              <a:t>kx</a:t>
            </a:r>
            <a:r>
              <a:rPr lang="ru-RU" sz="2400" dirty="0" smtClean="0"/>
              <a:t>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8768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</a:rPr>
              <a:t>1                              2                          3</a:t>
            </a:r>
          </a:p>
          <a:p>
            <a:pPr eaLnBrk="1" hangingPunct="1"/>
            <a:endParaRPr lang="ru-RU" b="1" dirty="0" smtClean="0">
              <a:solidFill>
                <a:srgbClr val="FFFF00"/>
              </a:solidFill>
            </a:endParaRPr>
          </a:p>
          <a:p>
            <a:pPr eaLnBrk="1" hangingPunct="1"/>
            <a:endParaRPr lang="ru-RU" dirty="0" smtClean="0">
              <a:solidFill>
                <a:srgbClr val="FFFF00"/>
              </a:solidFill>
            </a:endParaRPr>
          </a:p>
          <a:p>
            <a:pPr eaLnBrk="1" hangingPunct="1"/>
            <a:endParaRPr lang="ru-RU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ru-RU" dirty="0" smtClean="0">
                <a:solidFill>
                  <a:srgbClr val="FFFF00"/>
                </a:solidFill>
              </a:rPr>
              <a:t>                  </a:t>
            </a:r>
            <a:r>
              <a:rPr lang="ru-RU" b="1" dirty="0" smtClean="0">
                <a:solidFill>
                  <a:srgbClr val="FFFF00"/>
                </a:solidFill>
              </a:rPr>
              <a:t>4                                 5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1676400" y="17526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62000" y="2971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1066800" y="2057400"/>
            <a:ext cx="1143000" cy="1143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5105400" y="15240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191000" y="2895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4876800" y="2362200"/>
            <a:ext cx="1066800" cy="1066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8229600" y="1447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7239000" y="2895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1676400" y="4191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85800" y="5334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990600" y="4648200"/>
            <a:ext cx="1371600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7467600" y="3810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6477000" y="5334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010400" y="4191000"/>
            <a:ext cx="16764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WordArt 18"/>
          <p:cNvSpPr>
            <a:spLocks noChangeArrowheads="1" noChangeShapeType="1" noTextEdit="1"/>
          </p:cNvSpPr>
          <p:nvPr/>
        </p:nvSpPr>
        <p:spPr bwMode="auto">
          <a:xfrm>
            <a:off x="2362200" y="2286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№2</a:t>
            </a:r>
          </a:p>
        </p:txBody>
      </p:sp>
      <p:sp>
        <p:nvSpPr>
          <p:cNvPr id="6163" name="Freeform 19"/>
          <p:cNvSpPr>
            <a:spLocks/>
          </p:cNvSpPr>
          <p:nvPr/>
        </p:nvSpPr>
        <p:spPr bwMode="auto">
          <a:xfrm>
            <a:off x="7696200" y="1600200"/>
            <a:ext cx="1066800" cy="1295400"/>
          </a:xfrm>
          <a:custGeom>
            <a:avLst/>
            <a:gdLst>
              <a:gd name="T0" fmla="*/ 0 w 672"/>
              <a:gd name="T1" fmla="*/ 0 h 816"/>
              <a:gd name="T2" fmla="*/ 336 w 672"/>
              <a:gd name="T3" fmla="*/ 816 h 816"/>
              <a:gd name="T4" fmla="*/ 672 w 672"/>
              <a:gd name="T5" fmla="*/ 0 h 816"/>
              <a:gd name="T6" fmla="*/ 0 60000 65536"/>
              <a:gd name="T7" fmla="*/ 0 60000 65536"/>
              <a:gd name="T8" fmla="*/ 0 60000 65536"/>
              <a:gd name="T9" fmla="*/ 0 w 672"/>
              <a:gd name="T10" fmla="*/ 0 h 816"/>
              <a:gd name="T11" fmla="*/ 672 w 67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816">
                <a:moveTo>
                  <a:pt x="0" y="0"/>
                </a:moveTo>
                <a:cubicBezTo>
                  <a:pt x="112" y="408"/>
                  <a:pt x="224" y="816"/>
                  <a:pt x="336" y="816"/>
                </a:cubicBezTo>
                <a:cubicBezTo>
                  <a:pt x="448" y="816"/>
                  <a:pt x="560" y="408"/>
                  <a:pt x="672" y="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751138" y="2514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743075" y="15779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280150" y="23701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200650" y="14335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8801100" y="2441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8224838" y="12176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040063" y="4891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743075" y="40259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8583613" y="48180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7504113" y="37385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6572264" y="6072206"/>
            <a:ext cx="542350" cy="6137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5857884" y="6072206"/>
            <a:ext cx="542350" cy="57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44824"/>
            <a:ext cx="8610600" cy="25908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FF00"/>
                </a:solidFill>
              </a:rPr>
              <a:t>1                              2                          3</a:t>
            </a:r>
          </a:p>
          <a:p>
            <a:pPr eaLnBrk="1" hangingPunct="1"/>
            <a:endParaRPr lang="ru-RU" sz="2800" b="1" dirty="0" smtClean="0">
              <a:solidFill>
                <a:srgbClr val="FFFF00"/>
              </a:solidFill>
            </a:endParaRPr>
          </a:p>
          <a:p>
            <a:pPr eaLnBrk="1" hangingPunct="1"/>
            <a:endParaRPr lang="ru-RU" sz="2800" dirty="0" smtClean="0">
              <a:solidFill>
                <a:srgbClr val="FFFF00"/>
              </a:solidFill>
            </a:endParaRPr>
          </a:p>
          <a:p>
            <a:pPr eaLnBrk="1" hangingPunct="1"/>
            <a:endParaRPr lang="ru-RU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ru-RU" sz="2800" dirty="0" smtClean="0">
                <a:solidFill>
                  <a:srgbClr val="FFFF00"/>
                </a:solidFill>
              </a:rPr>
              <a:t>                  </a:t>
            </a:r>
            <a:r>
              <a:rPr lang="ru-RU" sz="2800" b="1" dirty="0" smtClean="0">
                <a:solidFill>
                  <a:srgbClr val="FFFF00"/>
                </a:solidFill>
              </a:rPr>
              <a:t>4                                 5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 flipV="1">
            <a:off x="1676400" y="17526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762000" y="2971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V="1">
            <a:off x="1066800" y="2057400"/>
            <a:ext cx="1143000" cy="1143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V="1">
            <a:off x="5105400" y="15240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4191000" y="2895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4876800" y="2362200"/>
            <a:ext cx="1066800" cy="1066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V="1">
            <a:off x="8229600" y="1447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7239000" y="28956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Line 12"/>
          <p:cNvSpPr>
            <a:spLocks noChangeShapeType="1"/>
          </p:cNvSpPr>
          <p:nvPr/>
        </p:nvSpPr>
        <p:spPr bwMode="auto">
          <a:xfrm flipV="1">
            <a:off x="1676400" y="41910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Line 13"/>
          <p:cNvSpPr>
            <a:spLocks noChangeShapeType="1"/>
          </p:cNvSpPr>
          <p:nvPr/>
        </p:nvSpPr>
        <p:spPr bwMode="auto">
          <a:xfrm>
            <a:off x="685800" y="5334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Line 14"/>
          <p:cNvSpPr>
            <a:spLocks noChangeShapeType="1"/>
          </p:cNvSpPr>
          <p:nvPr/>
        </p:nvSpPr>
        <p:spPr bwMode="auto">
          <a:xfrm flipV="1">
            <a:off x="990600" y="4648200"/>
            <a:ext cx="1371600" cy="1371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Line 15"/>
          <p:cNvSpPr>
            <a:spLocks noChangeShapeType="1"/>
          </p:cNvSpPr>
          <p:nvPr/>
        </p:nvSpPr>
        <p:spPr bwMode="auto">
          <a:xfrm flipV="1">
            <a:off x="7467600" y="3810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>
            <a:off x="6477000" y="5334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7010400" y="4191000"/>
            <a:ext cx="16764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WordArt 18"/>
          <p:cNvSpPr>
            <a:spLocks noChangeArrowheads="1" noChangeShapeType="1" noTextEdit="1"/>
          </p:cNvSpPr>
          <p:nvPr/>
        </p:nvSpPr>
        <p:spPr bwMode="auto">
          <a:xfrm>
            <a:off x="2483768" y="152400"/>
            <a:ext cx="399323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№ 3</a:t>
            </a:r>
          </a:p>
        </p:txBody>
      </p:sp>
      <p:sp>
        <p:nvSpPr>
          <p:cNvPr id="7186" name="Freeform 19"/>
          <p:cNvSpPr>
            <a:spLocks/>
          </p:cNvSpPr>
          <p:nvPr/>
        </p:nvSpPr>
        <p:spPr bwMode="auto">
          <a:xfrm>
            <a:off x="7620000" y="1371600"/>
            <a:ext cx="1219200" cy="1524000"/>
          </a:xfrm>
          <a:custGeom>
            <a:avLst/>
            <a:gdLst>
              <a:gd name="T0" fmla="*/ 0 w 768"/>
              <a:gd name="T1" fmla="*/ 0 h 960"/>
              <a:gd name="T2" fmla="*/ 384 w 768"/>
              <a:gd name="T3" fmla="*/ 960 h 960"/>
              <a:gd name="T4" fmla="*/ 768 w 768"/>
              <a:gd name="T5" fmla="*/ 0 h 960"/>
              <a:gd name="T6" fmla="*/ 0 60000 65536"/>
              <a:gd name="T7" fmla="*/ 0 60000 65536"/>
              <a:gd name="T8" fmla="*/ 0 60000 65536"/>
              <a:gd name="T9" fmla="*/ 0 w 768"/>
              <a:gd name="T10" fmla="*/ 0 h 960"/>
              <a:gd name="T11" fmla="*/ 768 w 768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960">
                <a:moveTo>
                  <a:pt x="0" y="0"/>
                </a:moveTo>
                <a:cubicBezTo>
                  <a:pt x="128" y="480"/>
                  <a:pt x="256" y="960"/>
                  <a:pt x="384" y="960"/>
                </a:cubicBezTo>
                <a:cubicBezTo>
                  <a:pt x="512" y="960"/>
                  <a:pt x="704" y="160"/>
                  <a:pt x="768" y="0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2751138" y="2514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1743075" y="15779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6280150" y="23701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5148263" y="14128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8872538" y="23701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8224838" y="12906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7193" name="Text Box 26"/>
          <p:cNvSpPr txBox="1">
            <a:spLocks noChangeArrowheads="1"/>
          </p:cNvSpPr>
          <p:nvPr/>
        </p:nvSpPr>
        <p:spPr bwMode="auto">
          <a:xfrm>
            <a:off x="3040063" y="49625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1743075" y="4098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7195" name="Text Box 28"/>
          <p:cNvSpPr txBox="1">
            <a:spLocks noChangeArrowheads="1"/>
          </p:cNvSpPr>
          <p:nvPr/>
        </p:nvSpPr>
        <p:spPr bwMode="auto">
          <a:xfrm>
            <a:off x="8728075" y="4891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х</a:t>
            </a:r>
          </a:p>
        </p:txBody>
      </p:sp>
      <p:sp>
        <p:nvSpPr>
          <p:cNvPr id="7196" name="Text Box 29"/>
          <p:cNvSpPr txBox="1">
            <a:spLocks noChangeArrowheads="1"/>
          </p:cNvSpPr>
          <p:nvPr/>
        </p:nvSpPr>
        <p:spPr bwMode="auto">
          <a:xfrm>
            <a:off x="7575550" y="37385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>
                <a:latin typeface="Times New Roman" pitchFamily="18" charset="0"/>
              </a:rPr>
              <a:t>у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519238" y="762000"/>
            <a:ext cx="69421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/>
              <a:t>На каком рисунке коэффициент </a:t>
            </a:r>
            <a:r>
              <a:rPr lang="en-US" sz="2400" dirty="0"/>
              <a:t>k</a:t>
            </a:r>
            <a:r>
              <a:rPr lang="ru-RU" sz="2400" dirty="0"/>
              <a:t> в уравнении </a:t>
            </a:r>
          </a:p>
          <a:p>
            <a:r>
              <a:rPr lang="ru-RU" sz="2400" dirty="0"/>
              <a:t>линейной функции отрицателен?</a:t>
            </a:r>
          </a:p>
        </p:txBody>
      </p:sp>
      <p:pic>
        <p:nvPicPr>
          <p:cNvPr id="31" name="G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15338" y="5929330"/>
            <a:ext cx="785818" cy="785818"/>
          </a:xfrm>
          <a:prstGeom prst="rect">
            <a:avLst/>
          </a:prstGeom>
        </p:spPr>
      </p:pic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6215074" y="6000768"/>
            <a:ext cx="613788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1171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12319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476</TotalTime>
  <Words>448</Words>
  <Application>Microsoft Office PowerPoint</Application>
  <PresentationFormat>Экран (4:3)</PresentationFormat>
  <Paragraphs>103</Paragraphs>
  <Slides>11</Slides>
  <Notes>1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Открытый урок</vt:lpstr>
      <vt:lpstr>Марш-бросок ПО точкам солдатского маршрута</vt:lpstr>
      <vt:lpstr>Конкурс командиров отделений.</vt:lpstr>
      <vt:lpstr>Пункт отправки.</vt:lpstr>
      <vt:lpstr>Слайд 5</vt:lpstr>
      <vt:lpstr>Наблюдательный пункт.</vt:lpstr>
      <vt:lpstr>График какой функции лишний? </vt:lpstr>
      <vt:lpstr>На каком рисунке изображён график линейной функции    у = kx? </vt:lpstr>
      <vt:lpstr>Слайд 9</vt:lpstr>
      <vt:lpstr>Аэродром.</vt:lpstr>
      <vt:lpstr>Пик Победы.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Марш-бросок «ПО точкам солдатского маршрута»</dc:title>
  <dc:creator>Игорь</dc:creator>
  <cp:lastModifiedBy>Игорь</cp:lastModifiedBy>
  <cp:revision>44</cp:revision>
  <dcterms:created xsi:type="dcterms:W3CDTF">2011-11-16T18:27:49Z</dcterms:created>
  <dcterms:modified xsi:type="dcterms:W3CDTF">2011-11-24T16:29:04Z</dcterms:modified>
</cp:coreProperties>
</file>