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380288" cy="10801350"/>
  <p:notesSz cx="6858000" cy="9144000"/>
  <p:defaultTextStyle>
    <a:defPPr>
      <a:defRPr lang="ru-RU"/>
    </a:defPPr>
    <a:lvl1pPr marL="0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471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8941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412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7883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353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6824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294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5765" algn="l" defTabSz="103894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2026" y="-101"/>
      </p:cViewPr>
      <p:guideLst>
        <p:guide orient="horz" pos="3402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30517" y="2160270"/>
            <a:ext cx="6337207" cy="2880360"/>
          </a:xfrm>
          <a:ln>
            <a:noFill/>
          </a:ln>
        </p:spPr>
        <p:txBody>
          <a:bodyPr vert="horz" tIns="0" rIns="2077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0517" y="5084945"/>
            <a:ext cx="6339667" cy="2760345"/>
          </a:xfrm>
        </p:spPr>
        <p:txBody>
          <a:bodyPr lIns="0" rIns="20779"/>
          <a:lstStyle>
            <a:lvl1pPr marL="0" marR="51947" indent="0" algn="r">
              <a:buNone/>
              <a:defRPr>
                <a:solidFill>
                  <a:schemeClr val="tx1"/>
                </a:solidFill>
              </a:defRPr>
            </a:lvl1pPr>
            <a:lvl2pPr marL="519471" indent="0" algn="ctr">
              <a:buNone/>
            </a:lvl2pPr>
            <a:lvl3pPr marL="1038941" indent="0" algn="ctr">
              <a:buNone/>
            </a:lvl3pPr>
            <a:lvl4pPr marL="1558412" indent="0" algn="ctr">
              <a:buNone/>
            </a:lvl4pPr>
            <a:lvl5pPr marL="2077883" indent="0" algn="ctr">
              <a:buNone/>
            </a:lvl5pPr>
            <a:lvl6pPr marL="2597353" indent="0" algn="ctr">
              <a:buNone/>
            </a:lvl6pPr>
            <a:lvl7pPr marL="3116824" indent="0" algn="ctr">
              <a:buNone/>
            </a:lvl7pPr>
            <a:lvl8pPr marL="3636294" indent="0" algn="ctr">
              <a:buNone/>
            </a:lvl8pPr>
            <a:lvl9pPr marL="4155765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50709" y="1440183"/>
            <a:ext cx="1660565" cy="8208526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9014" y="1440183"/>
            <a:ext cx="4858690" cy="820852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057" y="2073859"/>
            <a:ext cx="6273245" cy="214586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057" y="4259847"/>
            <a:ext cx="6273245" cy="2377796"/>
          </a:xfrm>
        </p:spPr>
        <p:txBody>
          <a:bodyPr lIns="51947" rIns="51947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5" y="1108939"/>
            <a:ext cx="6642259" cy="1800225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9014" y="3024133"/>
            <a:ext cx="3259627" cy="698487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51647" y="3024133"/>
            <a:ext cx="3259627" cy="698487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5" y="1108939"/>
            <a:ext cx="6642259" cy="1800225"/>
          </a:xfrm>
        </p:spPr>
        <p:txBody>
          <a:bodyPr tIns="51947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015" y="2922016"/>
            <a:ext cx="3260909" cy="1038479"/>
          </a:xfrm>
        </p:spPr>
        <p:txBody>
          <a:bodyPr lIns="51947" tIns="0" rIns="51947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49084" y="2929118"/>
            <a:ext cx="3262190" cy="1031378"/>
          </a:xfrm>
        </p:spPr>
        <p:txBody>
          <a:bodyPr lIns="51947" tIns="0" rIns="51947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69015" y="3960496"/>
            <a:ext cx="3260909" cy="6057009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49084" y="3960496"/>
            <a:ext cx="3262190" cy="6057009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4" y="1108939"/>
            <a:ext cx="6703762" cy="1800225"/>
          </a:xfrm>
        </p:spPr>
        <p:txBody>
          <a:bodyPr vert="horz" tIns="5194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522" y="810105"/>
            <a:ext cx="2214086" cy="183022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522" y="2640330"/>
            <a:ext cx="2214086" cy="7200900"/>
          </a:xfrm>
        </p:spPr>
        <p:txBody>
          <a:bodyPr lIns="20779" rIns="20779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85487" y="2640330"/>
            <a:ext cx="4125787" cy="7200900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555137" y="1745221"/>
            <a:ext cx="4243666" cy="648081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4" tIns="51947" rIns="103894" bIns="519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460282" y="8441636"/>
            <a:ext cx="125465" cy="24483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4" tIns="51947" rIns="103894" bIns="519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019" y="1853770"/>
            <a:ext cx="1786030" cy="2492628"/>
          </a:xfrm>
        </p:spPr>
        <p:txBody>
          <a:bodyPr vert="horz" lIns="51947" tIns="51947" rIns="51947" bIns="51947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019" y="4455336"/>
            <a:ext cx="1783570" cy="3432429"/>
          </a:xfrm>
        </p:spPr>
        <p:txBody>
          <a:bodyPr lIns="72726" rIns="51947" bIns="51947" anchor="t"/>
          <a:lstStyle>
            <a:lvl1pPr marL="0" indent="0" algn="l">
              <a:spcBef>
                <a:spcPts val="284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19255" y="10011253"/>
            <a:ext cx="492019" cy="5750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813447" y="1889239"/>
            <a:ext cx="3727045" cy="619277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688" y="9161146"/>
            <a:ext cx="7395664" cy="16402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894" tIns="51947" rIns="103894" bIns="519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536389" y="9796225"/>
            <a:ext cx="3843900" cy="10051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894" tIns="51947" rIns="103894" bIns="519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688" y="-11251"/>
            <a:ext cx="7395664" cy="16402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894" tIns="51947" rIns="103894" bIns="519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536389" y="-11252"/>
            <a:ext cx="3843900" cy="10051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894" tIns="51947" rIns="103894" bIns="519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69015" y="1108939"/>
            <a:ext cx="6642259" cy="1800225"/>
          </a:xfrm>
          <a:prstGeom prst="rect">
            <a:avLst/>
          </a:prstGeom>
        </p:spPr>
        <p:txBody>
          <a:bodyPr vert="horz" lIns="0" tIns="51947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69015" y="3048381"/>
            <a:ext cx="6642259" cy="6912864"/>
          </a:xfrm>
          <a:prstGeom prst="rect">
            <a:avLst/>
          </a:prstGeom>
        </p:spPr>
        <p:txBody>
          <a:bodyPr vert="horz" lIns="103894" tIns="51947" rIns="103894" bIns="5194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69015" y="10011253"/>
            <a:ext cx="1722067" cy="5750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152584" y="10011253"/>
            <a:ext cx="2706106" cy="5750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396250" y="10011253"/>
            <a:ext cx="615024" cy="5750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5349" y="318792"/>
            <a:ext cx="7409787" cy="102252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1682" indent="-31168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259" indent="-28051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41" indent="-28051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624" indent="-23895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306" indent="-23895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73988" indent="-23895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81777" indent="-20778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93459" indent="-207788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05141" indent="-20778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9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77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97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36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5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367" y="337507"/>
            <a:ext cx="6534676" cy="10970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ЧЕГО НЕЛЬЗЯ ДЕЛАТЬ</a:t>
            </a:r>
            <a:b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В ДОШКОЛЬНОМ ДЕТСТВЕ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30610" y="1434527"/>
            <a:ext cx="6842190" cy="8406703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УПРАЖНЕНИЯ КАТЕГОРИЧЕСКИ ПРОТИВОПОКАЗАННЫЕ МАЛЕНЬКОМУ РЕБЕНКУ:</a:t>
            </a:r>
          </a:p>
        </p:txBody>
      </p:sp>
      <p:pic>
        <p:nvPicPr>
          <p:cNvPr id="1026" name="Picture 2" descr="C:\Users\Татьяна\Desktop\памятки\post-68800-1287630778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9565" y="7594715"/>
            <a:ext cx="2306356" cy="253158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07488" y="2109616"/>
            <a:ext cx="5227741" cy="17721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3894" tIns="51947" rIns="103894" bIns="51947" rtlCol="0" anchor="ctr"/>
          <a:lstStyle/>
          <a:p>
            <a:pPr algn="ctr">
              <a:buFontTx/>
              <a:buChar char="-"/>
            </a:pPr>
            <a:r>
              <a:rPr lang="ru-RU" sz="1600" i="1" dirty="0" smtClean="0"/>
              <a:t>Акробатические упражнения, выполняемые в позиции «взрослый-ребенок»</a:t>
            </a:r>
            <a:r>
              <a:rPr lang="ru-RU" sz="1600" dirty="0" smtClean="0"/>
              <a:t> - поднимая ребенка, НИКОГДА не держите его только за кисти – обязательно целиком на предплечье, так как кости и мышцы запястья еще недостаточно окрепли. Наиболее безопасно поддерживать ребенка за бедра.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10800000" flipH="1" flipV="1">
            <a:off x="1998816" y="3966111"/>
            <a:ext cx="5150862" cy="185649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3894" tIns="51947" rIns="103894" bIns="51947" rtlCol="0" anchor="ctr"/>
          <a:lstStyle/>
          <a:p>
            <a:pPr algn="ctr"/>
            <a:r>
              <a:rPr lang="ru-RU" sz="1600" i="1" dirty="0" smtClean="0"/>
              <a:t>Висы только на руках </a:t>
            </a:r>
            <a:r>
              <a:rPr lang="ru-RU" sz="1600" dirty="0" smtClean="0"/>
              <a:t>– они дают чрезмерную нагрузку на суставы и весь плечевой пояс. Попробуйте заменить простой вис на смешанный, когда ребенок упирается коленями или легко достает до опоры носками ног. Не позволяйте раскачиваться в висе, если он не сможет самостоятельно в любой момент встать на ноги!</a:t>
            </a:r>
            <a:endParaRPr lang="ru-RU" sz="1600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461245" y="5906992"/>
            <a:ext cx="5073984" cy="2025267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3894" tIns="51947" rIns="103894" bIns="51947" rtlCol="0" anchor="ctr"/>
          <a:lstStyle/>
          <a:p>
            <a:pPr algn="ctr"/>
            <a:r>
              <a:rPr lang="ru-RU" sz="1600" i="1" dirty="0" smtClean="0"/>
              <a:t>Спрыгивание с высоты более 20см в три года и 40 см в семь лет. </a:t>
            </a:r>
            <a:r>
              <a:rPr lang="ru-RU" sz="1600" dirty="0" smtClean="0"/>
              <a:t>Приземление должно быть пружинящим на полусогнутые ноги и выполняться на мягкую основу или спортивной обуви. Несоблюдение этих правил приводит к перегрузке позвоночника и мощному сотрясению внутренних органов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38124" y="8101032"/>
            <a:ext cx="4074563" cy="2025267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894" tIns="51947" rIns="103894" bIns="51947" rtlCol="0" anchor="ctr"/>
          <a:lstStyle/>
          <a:p>
            <a:pPr algn="ctr"/>
            <a:r>
              <a:rPr lang="ru-RU" sz="1600" i="1" dirty="0" smtClean="0"/>
              <a:t>Упражнения на тренажерах и спортивных снарядах, выпускаемых специально для взрослых.</a:t>
            </a:r>
            <a:r>
              <a:rPr lang="ru-RU" sz="1600" dirty="0" smtClean="0"/>
              <a:t> Так к смещению позвоночных дисков может привести выполнение вращательных упражнений вправо-влево на популярном диске «Здоровье»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45639" y="10210685"/>
            <a:ext cx="6304040" cy="327205"/>
          </a:xfrm>
          <a:prstGeom prst="rect">
            <a:avLst/>
          </a:prstGeom>
          <a:noFill/>
        </p:spPr>
        <p:txBody>
          <a:bodyPr wrap="square" lIns="103894" tIns="51947" rIns="103894" bIns="51947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Инструктор по физической культуре Головлева Т.Н.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185</Words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ЧЕГО НЕЛЬЗЯ ДЕЛАТЬ  В ДОШКОЛЬНОМ ДЕТСТВЕ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ЧЕГО НЕЛЬЗЯ ДЕЛАТЬ  В ДОШКОЛЬНОМ ДЕТСТВЕ</dc:title>
  <dc:creator>татьяна головлева</dc:creator>
  <cp:lastModifiedBy>Татьяна</cp:lastModifiedBy>
  <cp:revision>7</cp:revision>
  <dcterms:created xsi:type="dcterms:W3CDTF">2015-03-10T13:45:38Z</dcterms:created>
  <dcterms:modified xsi:type="dcterms:W3CDTF">2015-03-10T14:32:02Z</dcterms:modified>
</cp:coreProperties>
</file>