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3" r:id="rId4"/>
    <p:sldId id="257" r:id="rId5"/>
    <p:sldId id="261" r:id="rId6"/>
    <p:sldId id="259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EAE899-D159-4CEE-BC6C-5EFAE4AC9929}" type="datetimeFigureOut">
              <a:rPr lang="ru-RU" smtClean="0"/>
              <a:pPr/>
              <a:t>22.09.2010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5155C9D-95AF-4437-8324-89915BB56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rtprojekt.ru/Gallery/Vasnetsov/Pic/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char.ru/books/p913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27.radikal.ru/0805/70/bb307076646d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obraz.volxv.info/main.php?g2_view=core.DownloadItem&amp;g2_itemId=3394&amp;g2_serialNumber=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6778"/>
            <a:ext cx="9144000" cy="64045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УСТНОЕ  НАРОДНОЕ   ТВОРЧЕСТВО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6000768"/>
            <a:ext cx="7429552" cy="6985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составлен и выполнен </a:t>
            </a:r>
            <a:r>
              <a:rPr lang="ru-RU" b="1" dirty="0" smtClean="0"/>
              <a:t>Синицыной Л.И</a:t>
            </a:r>
            <a:r>
              <a:rPr lang="ru-RU" dirty="0" smtClean="0"/>
              <a:t>., учителем русского языка и литературы высшей категории МОУ СОШ № 10 с УИОП г. Красногорска Московской области</a:t>
            </a:r>
            <a:endParaRPr lang="ru-RU" dirty="0"/>
          </a:p>
        </p:txBody>
      </p:sp>
      <p:pic>
        <p:nvPicPr>
          <p:cNvPr id="6" name="Содержимое 5" descr="prijmachenko 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5000660" cy="3857652"/>
          </a:xfrm>
        </p:spPr>
      </p:pic>
      <p:sp>
        <p:nvSpPr>
          <p:cNvPr id="5" name="TextBox 4"/>
          <p:cNvSpPr txBox="1"/>
          <p:nvPr/>
        </p:nvSpPr>
        <p:spPr>
          <a:xfrm>
            <a:off x="4857752" y="1928802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ДЕЛА ДАВНО МИНУВШИХ ДНЕЙ, ПРЕДАНЬЯ СТАРИНЫ ГЛУБОКОЙ…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3000396" cy="464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45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Памятник Илье Муромцу в городе Муроме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85794"/>
            <a:ext cx="4429156" cy="26468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Согласно былинам, Илья Муромец происходит из села Карачарова под городом Муромом. </a:t>
            </a:r>
          </a:p>
          <a:p>
            <a:r>
              <a:rPr lang="ru-RU" sz="1100" dirty="0" smtClean="0"/>
              <a:t>Однако есть еще одно место, претендующее на роль родины богатыря – поселок </a:t>
            </a:r>
            <a:r>
              <a:rPr lang="ru-RU" sz="1100" dirty="0" err="1" smtClean="0"/>
              <a:t>Моровск</a:t>
            </a:r>
            <a:r>
              <a:rPr lang="ru-RU" sz="1100" dirty="0" smtClean="0"/>
              <a:t> (в древности </a:t>
            </a:r>
            <a:r>
              <a:rPr lang="ru-RU" sz="1100" dirty="0" err="1" smtClean="0"/>
              <a:t>Моровийск</a:t>
            </a:r>
            <a:r>
              <a:rPr lang="ru-RU" sz="1100" dirty="0" smtClean="0"/>
              <a:t>) современной Черниговской области. </a:t>
            </a:r>
          </a:p>
          <a:p>
            <a:r>
              <a:rPr lang="ru-RU" sz="1100" dirty="0" smtClean="0"/>
              <a:t>В относительной близости от него находится город Карачев, а  также протекает река Смородинная, созвучная по названию реке Смородине из русских былин.</a:t>
            </a:r>
          </a:p>
          <a:p>
            <a:r>
              <a:rPr lang="ru-RU" sz="1100" dirty="0" smtClean="0"/>
              <a:t> Здесь же расположено село </a:t>
            </a:r>
            <a:r>
              <a:rPr lang="ru-RU" sz="1100" dirty="0" err="1" smtClean="0"/>
              <a:t>Девятидубье</a:t>
            </a:r>
            <a:r>
              <a:rPr lang="ru-RU" sz="1100" dirty="0" smtClean="0"/>
              <a:t> (ср.: девять дубов, на которых сидел Соловей Разбойник).  </a:t>
            </a:r>
          </a:p>
          <a:p>
            <a:r>
              <a:rPr lang="ru-RU" sz="1100" dirty="0" smtClean="0"/>
              <a:t>Само наименование богатыря «Муромец» вызывает сомнения – первоначально оно или нет.</a:t>
            </a:r>
          </a:p>
          <a:p>
            <a:r>
              <a:rPr lang="ru-RU" sz="1100" dirty="0" smtClean="0"/>
              <a:t> По одной из версий,  это имя могло закрепиться за ним с течением времени, под влиянием приурочивания героя к городу Мурому.</a:t>
            </a:r>
          </a:p>
          <a:p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786190"/>
            <a:ext cx="428628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Нередко былинного богатыря связывают со святым Илией Печерским, мощи которого по сей день находятся в пещерах Киево-Печерской лавры. Преподобный Илья Муромец жил в XII столетии и до пострига был воином по прозванию «</a:t>
            </a:r>
            <a:r>
              <a:rPr lang="ru-RU" sz="1400" dirty="0" err="1" smtClean="0"/>
              <a:t>Чоботок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572140"/>
            <a:ext cx="785818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Известно, что со временем воин принял монашество в Киево-Печерской лавре под именем Ильи и скончался около 1188 года. </a:t>
            </a:r>
          </a:p>
          <a:p>
            <a:r>
              <a:rPr lang="ru-RU" sz="1400" dirty="0" smtClean="0"/>
              <a:t>Уход от мирских сражений в духовную сферу был обычной практикой для средневековья - многие воины после многолетних битв и тяжелых ранений складывали оружие и уходили в монастырь.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6778"/>
            <a:ext cx="8929718" cy="8547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 Былины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селянинович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142984"/>
            <a:ext cx="4900618" cy="521497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Князь </a:t>
            </a:r>
            <a:r>
              <a:rPr lang="ru-RU" sz="1800" b="1" dirty="0" err="1" smtClean="0"/>
              <a:t>Вольга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Святославич</a:t>
            </a:r>
            <a:r>
              <a:rPr lang="ru-RU" sz="1800" b="1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Волх</a:t>
            </a:r>
            <a:r>
              <a:rPr lang="ru-RU" b="1" dirty="0" smtClean="0"/>
              <a:t> </a:t>
            </a:r>
            <a:r>
              <a:rPr lang="ru-RU" b="1" dirty="0" err="1" smtClean="0"/>
              <a:t>Всеславьевич</a:t>
            </a:r>
            <a:r>
              <a:rPr lang="ru-RU" b="1" dirty="0" smtClean="0"/>
              <a:t>) – охотник, богатырь и оборотень, рожденный от княжны Марфы </a:t>
            </a:r>
            <a:r>
              <a:rPr lang="ru-RU" b="1" dirty="0" err="1" smtClean="0"/>
              <a:t>Всеславьевны</a:t>
            </a:r>
            <a:r>
              <a:rPr lang="ru-RU" b="1" dirty="0" smtClean="0"/>
              <a:t> и змея.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Чудесное рождение героя несет на себе следы тотемистических представлений наших далеких предков. Его имя, </a:t>
            </a:r>
            <a:r>
              <a:rPr lang="ru-RU" dirty="0" err="1" smtClean="0"/>
              <a:t>Волх</a:t>
            </a:r>
            <a:r>
              <a:rPr lang="ru-RU" dirty="0" smtClean="0"/>
              <a:t>, созвучное слову «волхв», указывает на то, что родился великий кудесник и волшебник. В момент его появления на свет содрогается земля, звери, рыбы и птицы прячутся в великом страхе.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Военная победа достается былинному </a:t>
            </a:r>
            <a:r>
              <a:rPr lang="ru-RU" dirty="0" err="1" smtClean="0"/>
              <a:t>Волху</a:t>
            </a:r>
            <a:r>
              <a:rPr lang="ru-RU" dirty="0" smtClean="0"/>
              <a:t> благодаря не физической силе, а магическому умению. Одержав верх над врагом, он со своей дружиной остается в захваченной земле, становясь там правителем. Эти черты не свойственны былинам о других богатырях.</a:t>
            </a:r>
          </a:p>
          <a:p>
            <a:endParaRPr lang="ru-RU" dirty="0" smtClean="0"/>
          </a:p>
          <a:p>
            <a:r>
              <a:rPr lang="ru-RU" b="1" u="sng" dirty="0" smtClean="0"/>
              <a:t>С </a:t>
            </a:r>
            <a:r>
              <a:rPr lang="ru-RU" b="1" u="sng" dirty="0" err="1" smtClean="0"/>
              <a:t>Вольгой</a:t>
            </a:r>
            <a:r>
              <a:rPr lang="ru-RU" b="1" u="sng" dirty="0" smtClean="0"/>
              <a:t> связано три сюжета:</a:t>
            </a:r>
          </a:p>
          <a:p>
            <a:r>
              <a:rPr lang="ru-RU" dirty="0" smtClean="0"/>
              <a:t> 1) Его рождение.</a:t>
            </a:r>
          </a:p>
          <a:p>
            <a:r>
              <a:rPr lang="ru-RU" dirty="0" smtClean="0"/>
              <a:t> 2) Поход на Индию (согласно некоторым вариантам на Турцию).</a:t>
            </a:r>
          </a:p>
          <a:p>
            <a:r>
              <a:rPr lang="ru-RU" dirty="0" smtClean="0"/>
              <a:t> 3) </a:t>
            </a:r>
            <a:r>
              <a:rPr lang="ru-RU" b="1" dirty="0" smtClean="0"/>
              <a:t>Поездка </a:t>
            </a:r>
            <a:r>
              <a:rPr lang="ru-RU" b="1" dirty="0" err="1" smtClean="0"/>
              <a:t>Вольги</a:t>
            </a:r>
            <a:r>
              <a:rPr lang="ru-RU" b="1" dirty="0" smtClean="0"/>
              <a:t> за данью в города </a:t>
            </a:r>
            <a:r>
              <a:rPr lang="ru-RU" b="1" dirty="0" err="1" smtClean="0"/>
              <a:t>Гурчевец</a:t>
            </a:r>
            <a:r>
              <a:rPr lang="ru-RU" b="1" dirty="0" smtClean="0"/>
              <a:t>, </a:t>
            </a:r>
            <a:r>
              <a:rPr lang="ru-RU" b="1" dirty="0" err="1" smtClean="0"/>
              <a:t>Крестьяновец</a:t>
            </a:r>
            <a:r>
              <a:rPr lang="ru-RU" b="1" dirty="0" smtClean="0"/>
              <a:t> и Ореховец и встреча с Микулой </a:t>
            </a:r>
            <a:r>
              <a:rPr lang="ru-RU" b="1" dirty="0" err="1" smtClean="0"/>
              <a:t>Селяниновичем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www.byliny.ru/sites/default/files/ryabuwkin%20volg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252782" cy="458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258204" cy="7833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 Былины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селянинович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48" y="1071546"/>
            <a:ext cx="4643470" cy="5429288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Микула </a:t>
            </a:r>
            <a:r>
              <a:rPr lang="ru-RU" sz="2000" b="1" dirty="0" err="1" smtClean="0"/>
              <a:t>Селянинович</a:t>
            </a:r>
            <a:r>
              <a:rPr lang="ru-RU" sz="2000" b="1" dirty="0" smtClean="0"/>
              <a:t> </a:t>
            </a:r>
            <a:r>
              <a:rPr lang="ru-RU" b="1" dirty="0" smtClean="0"/>
              <a:t>- пахарь, обладающий недюжинной силой.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Огромная сила, способность с легкостью поднять тягу земную (что оказалось не под силу могучему </a:t>
            </a:r>
            <a:r>
              <a:rPr lang="ru-RU" dirty="0" err="1" smtClean="0"/>
              <a:t>Святогору</a:t>
            </a:r>
            <a:r>
              <a:rPr lang="ru-RU" dirty="0" smtClean="0"/>
              <a:t>), сближают его с так называемыми «старшими» богатырями – наиболее древними персонажами русского эпоса.</a:t>
            </a:r>
          </a:p>
          <a:p>
            <a:endParaRPr lang="ru-RU" b="1" dirty="0" smtClean="0"/>
          </a:p>
          <a:p>
            <a:r>
              <a:rPr lang="ru-RU" dirty="0" smtClean="0"/>
              <a:t> Личность </a:t>
            </a:r>
            <a:r>
              <a:rPr lang="ru-RU" dirty="0" err="1" smtClean="0"/>
              <a:t>Микулы</a:t>
            </a:r>
            <a:r>
              <a:rPr lang="ru-RU" dirty="0" smtClean="0"/>
              <a:t> </a:t>
            </a:r>
            <a:r>
              <a:rPr lang="ru-RU" dirty="0" err="1" smtClean="0"/>
              <a:t>Селяниновича</a:t>
            </a:r>
            <a:r>
              <a:rPr lang="ru-RU" dirty="0" smtClean="0"/>
              <a:t> известна исключительно в </a:t>
            </a:r>
            <a:r>
              <a:rPr lang="ru-RU" dirty="0" err="1" smtClean="0"/>
              <a:t>олонецком</a:t>
            </a:r>
            <a:r>
              <a:rPr lang="ru-RU" dirty="0" smtClean="0"/>
              <a:t> былинном репертуаре, и нет ни одной былины о нем, записанной в других частях России. Время сложения дошедшей до нас редакции былины, выводимое из сопоставления вариантов, не может быть слишком отдаленное. Хронологической датой могут служить серебряные гроши, на которые Микула покупает соль - указание на эпоху не ранее начала XV в., когда у новгородцев на место </a:t>
            </a:r>
            <a:r>
              <a:rPr lang="ru-RU" dirty="0" err="1" smtClean="0"/>
              <a:t>кунной</a:t>
            </a:r>
            <a:r>
              <a:rPr lang="ru-RU" dirty="0" smtClean="0"/>
              <a:t> старой системы пошли в ход иноземные деньги: </a:t>
            </a:r>
            <a:r>
              <a:rPr lang="ru-RU" dirty="0" err="1" smtClean="0"/>
              <a:t>артиги</a:t>
            </a:r>
            <a:r>
              <a:rPr lang="ru-RU" dirty="0" smtClean="0"/>
              <a:t>, лобки и гроши литовские.</a:t>
            </a:r>
          </a:p>
          <a:p>
            <a:endParaRPr lang="ru-RU" b="1" dirty="0" smtClean="0"/>
          </a:p>
          <a:p>
            <a:r>
              <a:rPr lang="ru-RU" dirty="0" smtClean="0"/>
              <a:t> В одних вариантах:  узнав от </a:t>
            </a:r>
            <a:r>
              <a:rPr lang="ru-RU" dirty="0" err="1" smtClean="0"/>
              <a:t>Вольги</a:t>
            </a:r>
            <a:r>
              <a:rPr lang="ru-RU" dirty="0" smtClean="0"/>
              <a:t>, что он едет за получкой дани, Микула говорит, что и сам недавно столкнулся с мужиками </a:t>
            </a:r>
            <a:r>
              <a:rPr lang="ru-RU" dirty="0" err="1" smtClean="0"/>
              <a:t>ореховцами</a:t>
            </a:r>
            <a:r>
              <a:rPr lang="ru-RU" dirty="0" smtClean="0"/>
              <a:t>, когда ездил за солью, и называет их разбойниками. </a:t>
            </a:r>
          </a:p>
          <a:p>
            <a:r>
              <a:rPr lang="ru-RU" dirty="0" smtClean="0"/>
              <a:t>В других вариантах очень кратко говорится о помощи, оказанной Микулой </a:t>
            </a:r>
            <a:r>
              <a:rPr lang="ru-RU" dirty="0" err="1" smtClean="0"/>
              <a:t>Вольге</a:t>
            </a:r>
            <a:r>
              <a:rPr lang="ru-RU" dirty="0" smtClean="0"/>
              <a:t> при получении дани с непокорных горожан, которые хотели погубить дружину </a:t>
            </a:r>
            <a:r>
              <a:rPr lang="ru-RU" dirty="0" err="1" smtClean="0"/>
              <a:t>Вольги</a:t>
            </a:r>
            <a:r>
              <a:rPr lang="ru-RU" dirty="0" smtClean="0"/>
              <a:t>, подпилив мосты через реку Волхов.  </a:t>
            </a: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Содержимое 4" descr="http://www.byliny.ru/sites/default/files/ryabuwkin%20mikul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55282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686700" cy="497578"/>
          </a:xfrm>
        </p:spPr>
        <p:txBody>
          <a:bodyPr/>
          <a:lstStyle/>
          <a:p>
            <a:pPr algn="ctr"/>
            <a:r>
              <a:rPr lang="ru-RU" dirty="0" smtClean="0"/>
              <a:t>Новгородская  Былина  «садко»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857232"/>
            <a:ext cx="4500594" cy="564360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Садко -</a:t>
            </a:r>
            <a:r>
              <a:rPr lang="ru-RU" sz="1800" b="1" dirty="0" smtClean="0"/>
              <a:t> герой новгородских былин</a:t>
            </a:r>
            <a:r>
              <a:rPr lang="ru-RU" sz="1800" dirty="0" smtClean="0"/>
              <a:t>, гусляр, разбогатевший благодаря помощи морского царя. Бился об заклад с другими новгородскими купцами, что сможет скупить все товары в городе (как правило, герой этот спор проигрывает). Затем попал в царство к морскому владыке, где потешал его своей игрой на гуслях. По совету Николы Можайского выбрал себе в жены </a:t>
            </a:r>
            <a:r>
              <a:rPr lang="ru-RU" sz="1800" dirty="0" err="1" smtClean="0"/>
              <a:t>Чернавушку</a:t>
            </a:r>
            <a:r>
              <a:rPr lang="ru-RU" sz="1800" dirty="0" smtClean="0"/>
              <a:t> - воплощение новгородской реки, благодаря чему смог вернуться домой из волшебного подводного мира.</a:t>
            </a:r>
          </a:p>
          <a:p>
            <a:endParaRPr lang="ru-RU" sz="1800" dirty="0" smtClean="0"/>
          </a:p>
          <a:p>
            <a:r>
              <a:rPr lang="ru-RU" sz="1800" dirty="0" smtClean="0"/>
              <a:t>В Новгородской летописи под 1167 г. упоминается некий </a:t>
            </a:r>
            <a:r>
              <a:rPr lang="ru-RU" sz="1800" b="1" smtClean="0"/>
              <a:t>С</a:t>
            </a:r>
            <a:r>
              <a:rPr lang="ru-RU" sz="1800" b="1" smtClean="0"/>
              <a:t>от</a:t>
            </a:r>
            <a:r>
              <a:rPr lang="ru-RU" sz="1800" b="1" smtClean="0"/>
              <a:t>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Сытинич</a:t>
            </a:r>
            <a:r>
              <a:rPr lang="ru-RU" sz="1800" dirty="0" smtClean="0"/>
              <a:t>, построивший в Детинце церковь Бориса и Глеба, причем церковь он возвел будто бы в благодарность за свое чудесное спасение на море.</a:t>
            </a:r>
          </a:p>
          <a:p>
            <a:endParaRPr lang="ru-RU" sz="1800" dirty="0" smtClean="0"/>
          </a:p>
          <a:p>
            <a:r>
              <a:rPr lang="ru-RU" sz="1800" dirty="0" smtClean="0"/>
              <a:t>Во всем русском эпосе существует всего две былины, сохранившие старинную форму повествования, когда все сюжеты, связанные с одним героем, исполняются последовательно в одной песне, - это былины </a:t>
            </a:r>
            <a:r>
              <a:rPr lang="ru-RU" sz="1800" b="1" dirty="0" smtClean="0"/>
              <a:t>о Садко </a:t>
            </a:r>
            <a:r>
              <a:rPr lang="ru-RU" sz="1800" dirty="0" smtClean="0"/>
              <a:t>и о Михайло </a:t>
            </a:r>
            <a:r>
              <a:rPr lang="ru-RU" sz="1800" dirty="0" err="1" smtClean="0"/>
              <a:t>Потыке</a:t>
            </a:r>
            <a:r>
              <a:rPr lang="ru-RU" sz="1800" dirty="0" smtClean="0"/>
              <a:t>.</a:t>
            </a:r>
            <a:endParaRPr lang="ru-RU" sz="1800" b="1" dirty="0" smtClean="0"/>
          </a:p>
          <a:p>
            <a:endParaRPr lang="ru-RU" dirty="0"/>
          </a:p>
        </p:txBody>
      </p:sp>
      <p:pic>
        <p:nvPicPr>
          <p:cNvPr id="5" name="Содержимое 4" descr="http://www.byliny.ru/sites/default/files/igor_sadko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14340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536" y="142852"/>
            <a:ext cx="8076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ФОЛЬКЛОР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(УСТНОЕ НАРОДНОЕ ТВОРЧЕСТВО)</a:t>
            </a:r>
            <a:endParaRPr lang="ru-RU" dirty="0"/>
          </a:p>
        </p:txBody>
      </p:sp>
      <p:pic>
        <p:nvPicPr>
          <p:cNvPr id="4" name="Содержимое 3" descr="p8887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0" y="1643050"/>
            <a:ext cx="2606576" cy="399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214311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Большие жанры</a:t>
            </a:r>
            <a:r>
              <a:rPr lang="ru-RU" dirty="0" smtClean="0"/>
              <a:t>: сказки, заговоры, баллады, </a:t>
            </a:r>
          </a:p>
          <a:p>
            <a:r>
              <a:rPr lang="ru-RU" b="1" dirty="0" smtClean="0"/>
              <a:t>былины</a:t>
            </a:r>
            <a:r>
              <a:rPr lang="ru-RU" dirty="0" smtClean="0"/>
              <a:t>, </a:t>
            </a:r>
            <a:r>
              <a:rPr lang="ru-RU" dirty="0" err="1" smtClean="0"/>
              <a:t>скоморошины</a:t>
            </a:r>
            <a:r>
              <a:rPr lang="ru-RU" dirty="0" smtClean="0"/>
              <a:t>, песни (исторические, лирические, хоровые и др.)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371475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Малые жанры</a:t>
            </a:r>
            <a:r>
              <a:rPr lang="ru-RU" dirty="0" smtClean="0"/>
              <a:t>: загадки, частушки, анекдоты, пословицы,  поговорки, считалки, скороговорки.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3429000"/>
            <a:ext cx="4786346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Первый сборник былин </a:t>
            </a:r>
            <a:r>
              <a:rPr lang="ru-RU" sz="2400" dirty="0" err="1" smtClean="0"/>
              <a:t>Кирши</a:t>
            </a:r>
            <a:r>
              <a:rPr lang="ru-RU" sz="2400" dirty="0" smtClean="0"/>
              <a:t> Данилова был издан в Москве                     в 1804г.</a:t>
            </a:r>
            <a:endParaRPr lang="ru-RU" sz="2400" dirty="0"/>
          </a:p>
        </p:txBody>
      </p:sp>
      <p:pic>
        <p:nvPicPr>
          <p:cNvPr id="3" name="Рисунок 2" descr="image.ax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071810"/>
            <a:ext cx="2476318" cy="363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86182" y="5357826"/>
            <a:ext cx="521497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Впервые термин «былина» </a:t>
            </a:r>
          </a:p>
          <a:p>
            <a:pPr algn="ctr"/>
            <a:r>
              <a:rPr lang="ru-RU" dirty="0" smtClean="0"/>
              <a:t>был введен Иваном Сахаровым </a:t>
            </a:r>
          </a:p>
          <a:p>
            <a:pPr algn="ctr"/>
            <a:r>
              <a:rPr lang="ru-RU" dirty="0" smtClean="0"/>
              <a:t>в сборнике «Песни русского народа» в 1839г.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357166"/>
            <a:ext cx="777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НАРОДНОЕ НАЗВАНИЕ  БЫЛИН -  СТАРИНА, СТАРИНУШКА, СТАРИНКА.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gor_baj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857232"/>
            <a:ext cx="2743200" cy="219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Именно это слово использовали сказители, исполнявшие их под аккомпанемент гуслей. Слог былин музыкален (они изначально создавались, чтобы их пели). Старинушки наполнены устаревшими эпитетами, частыми повторами, в них отсутствует привычная  рифма.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42852"/>
            <a:ext cx="7715303" cy="62388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  </a:t>
            </a:r>
            <a:r>
              <a:rPr lang="ru-RU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Былина:</a:t>
            </a:r>
          </a:p>
          <a:p>
            <a:pPr eaLnBrk="1" hangingPunct="1">
              <a:buFontTx/>
              <a:buNone/>
              <a:defRPr/>
            </a:pPr>
            <a:r>
              <a:rPr lang="ru-RU" sz="1800" dirty="0" smtClean="0"/>
              <a:t>     Былина - жанр русского фольклора, </a:t>
            </a:r>
            <a:r>
              <a:rPr lang="ru-RU" sz="1800" dirty="0" err="1" smtClean="0"/>
              <a:t>героико</a:t>
            </a:r>
            <a:r>
              <a:rPr lang="ru-RU" sz="1800" dirty="0" smtClean="0"/>
              <a:t> – патриотическая песня – сказание о богатырях и исторических событиях Древней Руси 9 – 13 вв.</a:t>
            </a:r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eaLnBrk="1" hangingPunct="1">
              <a:buFontTx/>
              <a:buNone/>
              <a:defRPr/>
            </a:pPr>
            <a:endParaRPr lang="ru-RU" sz="1800" dirty="0" smtClean="0"/>
          </a:p>
          <a:p>
            <a:pPr algn="ctr">
              <a:buNone/>
              <a:defRPr/>
            </a:pPr>
            <a:endParaRPr lang="ru-RU" sz="1800" dirty="0" smtClean="0"/>
          </a:p>
          <a:p>
            <a:pPr algn="ctr"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r>
              <a:rPr lang="ru-RU" sz="1800" dirty="0" smtClean="0"/>
              <a:t> Былины вдохновляли многих мастеров искусства на создание оригинальных творений, например: картина В.М.Васнецова «Богатыри».</a:t>
            </a:r>
          </a:p>
          <a:p>
            <a:pPr>
              <a:buNone/>
              <a:defRPr/>
            </a:pPr>
            <a:r>
              <a:rPr lang="ru-RU" sz="1800" dirty="0" smtClean="0"/>
              <a:t> </a:t>
            </a:r>
            <a:endParaRPr lang="ru-RU" sz="1800" u="sng" dirty="0" smtClean="0"/>
          </a:p>
          <a:p>
            <a:pPr eaLnBrk="1" hangingPunct="1">
              <a:buFontTx/>
              <a:buNone/>
              <a:defRPr/>
            </a:pPr>
            <a:endParaRPr lang="en-US" sz="1800" dirty="0" smtClean="0"/>
          </a:p>
        </p:txBody>
      </p:sp>
      <p:pic>
        <p:nvPicPr>
          <p:cNvPr id="13315" name="Picture 5" descr="Картинка 1 из 2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36"/>
            <a:ext cx="519112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71480"/>
            <a:ext cx="4861754" cy="511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Былины разделяют на два цикла: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2786058"/>
            <a:ext cx="4500594" cy="37147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Киевский</a:t>
            </a:r>
          </a:p>
          <a:p>
            <a:pPr marL="425196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События приурочены стольному граду Киеву и двору князя Владимира.</a:t>
            </a:r>
          </a:p>
          <a:p>
            <a:pPr marL="425196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этих старин («младшие богатыри»): 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Илья Муромец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Добрыня Никитич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Алеша Попович 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Михайло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Потык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Годинович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Чурило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Пленкович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428736"/>
            <a:ext cx="3371848" cy="257176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Новгородский</a:t>
            </a:r>
          </a:p>
          <a:p>
            <a:pPr marL="425196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Сюжеты о Садке и Василии Буслаеве.</a:t>
            </a:r>
          </a:p>
          <a:p>
            <a:pPr marL="425196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«Старшие богатыри»: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Святогор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Вольга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25196" indent="-34290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Микула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Селянинович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11px-Vastnetsov_1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2927141" cy="2466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4357694"/>
            <a:ext cx="328614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 протяжении веков былины передавались в среде крестьянства из уст в уста от старого сказителя к молодому и вплоть до 18 века не были записаны.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2852"/>
            <a:ext cx="7470775" cy="6429419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000" dirty="0" smtClean="0"/>
              <a:t> </a:t>
            </a:r>
            <a:r>
              <a:rPr lang="ru-RU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Род деятельности былинных героев :</a:t>
            </a:r>
            <a:r>
              <a:rPr lang="ru-RU" sz="2800" u="sng" dirty="0" smtClean="0"/>
              <a:t> </a:t>
            </a:r>
          </a:p>
          <a:p>
            <a:pPr>
              <a:buNone/>
              <a:defRPr/>
            </a:pPr>
            <a:r>
              <a:rPr lang="ru-RU" sz="1800" dirty="0" smtClean="0"/>
              <a:t> </a:t>
            </a:r>
          </a:p>
          <a:p>
            <a:pPr>
              <a:buNone/>
              <a:defRPr/>
            </a:pPr>
            <a:r>
              <a:rPr lang="ru-RU" sz="1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Микула</a:t>
            </a:r>
            <a:r>
              <a:rPr lang="ru-RU" sz="1800" dirty="0" smtClean="0"/>
              <a:t> – землепашец</a:t>
            </a:r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endParaRPr lang="ru-RU" sz="1800" dirty="0" smtClean="0"/>
          </a:p>
          <a:p>
            <a:pPr>
              <a:buNone/>
              <a:defRPr/>
            </a:pPr>
            <a:r>
              <a:rPr lang="ru-RU" sz="1800" dirty="0" smtClean="0"/>
              <a:t>                                                                             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Вольга</a:t>
            </a:r>
            <a:r>
              <a:rPr lang="ru-RU" sz="1800" dirty="0" smtClean="0"/>
              <a:t> – князь</a:t>
            </a:r>
          </a:p>
        </p:txBody>
      </p:sp>
      <p:pic>
        <p:nvPicPr>
          <p:cNvPr id="14339" name="Picture 7" descr="Картинка 20 из 8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28194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Картинка 25 из 17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12321"/>
          <a:stretch>
            <a:fillRect/>
          </a:stretch>
        </p:blipFill>
        <p:spPr bwMode="auto">
          <a:xfrm>
            <a:off x="3428992" y="2143116"/>
            <a:ext cx="2428892" cy="323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43636" y="428604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Добрыня Никитич</a:t>
            </a:r>
            <a:r>
              <a:rPr lang="ru-RU" dirty="0" smtClean="0"/>
              <a:t> – прославленный воин – богатырь, который дважды одерживал победу в схватке с огненным змеем</a:t>
            </a:r>
          </a:p>
        </p:txBody>
      </p:sp>
      <p:pic>
        <p:nvPicPr>
          <p:cNvPr id="6" name="Picture 4" descr="Картинка 20 из 299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214554"/>
            <a:ext cx="27051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Некоторым богатырям посвящена не одна, а несколько старинок, которые образуют целый цикл:</a:t>
            </a:r>
            <a:endParaRPr lang="ru-RU" sz="2000" b="1" dirty="0"/>
          </a:p>
        </p:txBody>
      </p:sp>
      <p:pic>
        <p:nvPicPr>
          <p:cNvPr id="3" name="Рисунок 2" descr="a473_fav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2949884" cy="2286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810" y="1214422"/>
            <a:ext cx="4786346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Исцеление Ильи Муромца.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</a:t>
            </a:r>
            <a:r>
              <a:rPr lang="ru-RU" dirty="0" err="1" smtClean="0"/>
              <a:t>Святогор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Соловей-Разбойник.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голи кабацкие.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Идолище в Киеве.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Идолище в Царе-граде.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в ссоре с князем Владимиром.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Илья Муромец и Калин-царь.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Бой Ильи Муромца с сыном.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Богатырь на Соколе-корабле.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Три поездки Ильи Муромца.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Поединок Ильи Муромца и Добрыни Никитича.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4572008"/>
            <a:ext cx="307183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Илья Муромец </a:t>
            </a:r>
            <a:r>
              <a:rPr lang="ru-RU" dirty="0" smtClean="0"/>
              <a:t>жил в 12 веке, носил прозвище </a:t>
            </a:r>
            <a:r>
              <a:rPr lang="ru-RU" b="1" dirty="0" smtClean="0"/>
              <a:t>«</a:t>
            </a:r>
            <a:r>
              <a:rPr lang="ru-RU" b="1" dirty="0" err="1" smtClean="0"/>
              <a:t>Чоботок</a:t>
            </a:r>
            <a:r>
              <a:rPr lang="ru-RU" b="1" dirty="0" smtClean="0"/>
              <a:t>» </a:t>
            </a:r>
            <a:r>
              <a:rPr lang="ru-RU" dirty="0" smtClean="0"/>
              <a:t>(Сапожок), потому что однажды сумел отбиться от врагов с помощью этой обуви.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285860"/>
            <a:ext cx="38576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Илья Муромец </a:t>
            </a:r>
            <a:r>
              <a:rPr lang="ru-RU" sz="2400" dirty="0" smtClean="0"/>
              <a:t>– главнейший герой русских былин, сюжет о его битве с Соловьем-Разбойником имеет более 100 вариантов.</a:t>
            </a:r>
            <a:endParaRPr lang="ru-RU" sz="2400" dirty="0"/>
          </a:p>
        </p:txBody>
      </p:sp>
      <p:pic>
        <p:nvPicPr>
          <p:cNvPr id="3" name="Рисунок 2" descr="Илья муром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3500462" cy="2805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9054" y="285728"/>
            <a:ext cx="7994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Былина «Илья Муромец и Соловей-Разбойник»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3714752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План событий былины: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4071942"/>
            <a:ext cx="4462632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Выезд Ильи Муромца в Киев.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 с силушкой великой под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Черниговым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Беседа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черниговцами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Отказ от воеводства.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 Ильи с Соловьем-Разбойником.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Въезд Ильи в стольный Киев-град.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Беседа Ильи с князем Владимиром.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Испытание Соловья-Разбойника.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Конец Соловья-Разбойника.</a:t>
            </a:r>
          </a:p>
          <a:p>
            <a:pPr marL="342900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 descr="http://www.byliny.ru/sites/default/files/igor_solove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143380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62150" cy="285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Изобразительно-выразительные средства былин</a:t>
            </a:r>
            <a:endParaRPr lang="ru-RU" sz="2400" b="1" dirty="0"/>
          </a:p>
        </p:txBody>
      </p:sp>
      <p:pic>
        <p:nvPicPr>
          <p:cNvPr id="3" name="Рисунок 2" descr="1198991789_1198914773_65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2828945" cy="235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1934" y="1142984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Эпитеты:</a:t>
            </a:r>
            <a:r>
              <a:rPr lang="ru-RU" dirty="0" smtClean="0"/>
              <a:t> </a:t>
            </a:r>
            <a:r>
              <a:rPr lang="ru-RU" i="1" dirty="0" smtClean="0"/>
              <a:t>травушка-муравушка, лазоревы лепесточки, темны </a:t>
            </a:r>
            <a:r>
              <a:rPr lang="ru-RU" i="1" dirty="0" err="1" smtClean="0"/>
              <a:t>лесушки</a:t>
            </a:r>
            <a:r>
              <a:rPr lang="ru-RU" i="1" dirty="0" smtClean="0"/>
              <a:t>, сыра земля…</a:t>
            </a:r>
            <a:endParaRPr lang="ru-RU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207167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Повторы:</a:t>
            </a:r>
            <a:r>
              <a:rPr lang="ru-RU" i="1" dirty="0" smtClean="0"/>
              <a:t> а и черно-черная, черно-черная, как перо ворона;  нагнано-то темной силушки тьма тьмущая…</a:t>
            </a:r>
            <a:endParaRPr lang="ru-RU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342900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Гипербола:</a:t>
            </a:r>
            <a:r>
              <a:rPr lang="ru-RU" i="1" dirty="0" smtClean="0"/>
              <a:t> скачет конь богатырский выше лесов дремучих;  чуть ниже облака  ходячего; мелки реченьки; озерца перескакивает…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421481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Слова с  уменьшительно-ласкательными суффиксами:</a:t>
            </a:r>
            <a:r>
              <a:rPr lang="ru-RU" i="1" dirty="0" smtClean="0"/>
              <a:t> дороженька, батюшка, удаленький, сторонушка, травушки… 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5143512"/>
            <a:ext cx="5249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Параллелизм:</a:t>
            </a:r>
            <a:r>
              <a:rPr lang="ru-RU" i="1" dirty="0" smtClean="0"/>
              <a:t>  Не проехать тут пехотою,</a:t>
            </a:r>
          </a:p>
          <a:p>
            <a:r>
              <a:rPr lang="ru-RU" i="1" dirty="0" smtClean="0"/>
              <a:t>                                 На коне не проехать тут.</a:t>
            </a:r>
          </a:p>
          <a:p>
            <a:r>
              <a:rPr lang="ru-RU" i="1" dirty="0" smtClean="0"/>
              <a:t>                                 Не </a:t>
            </a:r>
            <a:r>
              <a:rPr lang="ru-RU" i="1" dirty="0" err="1" smtClean="0"/>
              <a:t>пролетывал</a:t>
            </a:r>
            <a:r>
              <a:rPr lang="ru-RU" i="1" dirty="0" smtClean="0"/>
              <a:t> тут ворон черный,</a:t>
            </a:r>
          </a:p>
          <a:p>
            <a:r>
              <a:rPr lang="ru-RU" i="1" dirty="0" smtClean="0"/>
              <a:t>                                 Серый зверь тут не </a:t>
            </a:r>
            <a:r>
              <a:rPr lang="ru-RU" i="1" dirty="0" err="1" smtClean="0"/>
              <a:t>прорыскивал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1106</Words>
  <Application>Microsoft Office PowerPoint</Application>
  <PresentationFormat>Экран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УСТНОЕ  НАРОДНОЕ   ТВОРЧЕСТВО</vt:lpstr>
      <vt:lpstr>ФОЛЬКЛОР  (УСТНОЕ НАРОДНОЕ ТВОРЧЕСТВО)</vt:lpstr>
      <vt:lpstr>Первый сборник былин Кирши Данилова был издан в Москве                     в 1804г.</vt:lpstr>
      <vt:lpstr>Слайд 4</vt:lpstr>
      <vt:lpstr>Былины разделяют на два цикла:</vt:lpstr>
      <vt:lpstr>Слайд 6</vt:lpstr>
      <vt:lpstr>Некоторым богатырям посвящена не одна, а несколько старинок, которые образуют целый цикл:</vt:lpstr>
      <vt:lpstr>Илья Муромец – главнейший герой русских былин, сюжет о его битве с Соловьем-Разбойником имеет более 100 вариантов.</vt:lpstr>
      <vt:lpstr>Изобразительно-выразительные средства былин</vt:lpstr>
      <vt:lpstr>Слайд 10</vt:lpstr>
      <vt:lpstr>Герои Былины   «вольга и микула селянинович»</vt:lpstr>
      <vt:lpstr>Герои Былины   «вольга и микула селянинович»</vt:lpstr>
      <vt:lpstr>Новгородская  Былина  «садко»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УНТ</dc:title>
  <dc:subject>Былины</dc:subject>
  <dc:creator>Синицына Л.И.</dc:creator>
  <cp:lastModifiedBy>Admin</cp:lastModifiedBy>
  <cp:revision>18</cp:revision>
  <dcterms:created xsi:type="dcterms:W3CDTF">2010-09-02T19:24:22Z</dcterms:created>
  <dcterms:modified xsi:type="dcterms:W3CDTF">2010-09-22T06:55:51Z</dcterms:modified>
</cp:coreProperties>
</file>