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9" r:id="rId2"/>
    <p:sldId id="271" r:id="rId3"/>
    <p:sldId id="275" r:id="rId4"/>
    <p:sldId id="276" r:id="rId5"/>
    <p:sldId id="277" r:id="rId6"/>
    <p:sldId id="278" r:id="rId7"/>
    <p:sldId id="279" r:id="rId8"/>
    <p:sldId id="285" r:id="rId9"/>
    <p:sldId id="299" r:id="rId10"/>
    <p:sldId id="324" r:id="rId11"/>
    <p:sldId id="321" r:id="rId12"/>
    <p:sldId id="332" r:id="rId13"/>
    <p:sldId id="320" r:id="rId14"/>
    <p:sldId id="331" r:id="rId15"/>
    <p:sldId id="313" r:id="rId16"/>
    <p:sldId id="315" r:id="rId17"/>
    <p:sldId id="318" r:id="rId18"/>
    <p:sldId id="323" r:id="rId19"/>
    <p:sldId id="317" r:id="rId20"/>
    <p:sldId id="330" r:id="rId21"/>
    <p:sldId id="311" r:id="rId22"/>
    <p:sldId id="300" r:id="rId23"/>
    <p:sldId id="303" r:id="rId24"/>
    <p:sldId id="301" r:id="rId25"/>
    <p:sldId id="302" r:id="rId26"/>
    <p:sldId id="328" r:id="rId27"/>
    <p:sldId id="325" r:id="rId28"/>
    <p:sldId id="289" r:id="rId29"/>
    <p:sldId id="263" r:id="rId30"/>
    <p:sldId id="267" r:id="rId31"/>
    <p:sldId id="268" r:id="rId32"/>
    <p:sldId id="291" r:id="rId33"/>
    <p:sldId id="334" r:id="rId34"/>
    <p:sldId id="29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7355DE6-6E93-48EA-9168-A8A1B763046F}">
          <p14:sldIdLst>
            <p14:sldId id="259"/>
            <p14:sldId id="271"/>
            <p14:sldId id="275"/>
            <p14:sldId id="276"/>
            <p14:sldId id="277"/>
            <p14:sldId id="278"/>
            <p14:sldId id="279"/>
            <p14:sldId id="285"/>
            <p14:sldId id="299"/>
            <p14:sldId id="324"/>
            <p14:sldId id="321"/>
            <p14:sldId id="332"/>
            <p14:sldId id="320"/>
            <p14:sldId id="331"/>
            <p14:sldId id="313"/>
            <p14:sldId id="315"/>
            <p14:sldId id="318"/>
            <p14:sldId id="323"/>
            <p14:sldId id="317"/>
            <p14:sldId id="330"/>
            <p14:sldId id="311"/>
            <p14:sldId id="300"/>
            <p14:sldId id="303"/>
            <p14:sldId id="301"/>
            <p14:sldId id="302"/>
            <p14:sldId id="328"/>
            <p14:sldId id="325"/>
            <p14:sldId id="289"/>
            <p14:sldId id="263"/>
            <p14:sldId id="267"/>
            <p14:sldId id="268"/>
            <p14:sldId id="291"/>
            <p14:sldId id="334"/>
          </p14:sldIdLst>
        </p14:section>
        <p14:section name="Раздел без заголовка" id="{FC02FC26-6408-44B8-A1A4-C8E81EDAA9F6}">
          <p14:sldIdLst>
            <p14:sldId id="293"/>
          </p14:sldIdLst>
        </p14:section>
        <p14:section name="Раздел без заголовка" id="{1FB96E90-0C14-4B13-8D2C-F5E4101C4C4E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38" autoAdjust="0"/>
    <p:restoredTop sz="94693" autoAdjust="0"/>
  </p:normalViewPr>
  <p:slideViewPr>
    <p:cSldViewPr>
      <p:cViewPr varScale="1">
        <p:scale>
          <a:sx n="70" d="100"/>
          <a:sy n="70" d="100"/>
        </p:scale>
        <p:origin x="-14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3DF85-5E99-49EF-B11F-9C117B245E3A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97C75-FEA3-4765-B131-36D325E33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94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68B0-368E-4FBB-BD2B-06C519F645B9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2D1D-F589-4409-8B21-EA9F5A9A51D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68B0-368E-4FBB-BD2B-06C519F645B9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2D1D-F589-4409-8B21-EA9F5A9A51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68B0-368E-4FBB-BD2B-06C519F645B9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2D1D-F589-4409-8B21-EA9F5A9A51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68B0-368E-4FBB-BD2B-06C519F645B9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2D1D-F589-4409-8B21-EA9F5A9A51D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68B0-368E-4FBB-BD2B-06C519F645B9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2D1D-F589-4409-8B21-EA9F5A9A51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68B0-368E-4FBB-BD2B-06C519F645B9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2D1D-F589-4409-8B21-EA9F5A9A51D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68B0-368E-4FBB-BD2B-06C519F645B9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2D1D-F589-4409-8B21-EA9F5A9A51D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68B0-368E-4FBB-BD2B-06C519F645B9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2D1D-F589-4409-8B21-EA9F5A9A51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68B0-368E-4FBB-BD2B-06C519F645B9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2D1D-F589-4409-8B21-EA9F5A9A51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68B0-368E-4FBB-BD2B-06C519F645B9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2D1D-F589-4409-8B21-EA9F5A9A51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68B0-368E-4FBB-BD2B-06C519F645B9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2D1D-F589-4409-8B21-EA9F5A9A51D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8A968B0-368E-4FBB-BD2B-06C519F645B9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C72D1D-F589-4409-8B21-EA9F5A9A51D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s.yandex.ru/yandsearch?text=%D1%83%D1%87%D0%B5%D0%BD%D0%B8%D0%BA%20%D1%83%D1%87%D0%B8%D0%BB%20%D1%83%D1%80%D0%BE%D0%BA%D0%B8%20%D1%83%20%D0%BD%D0%B5%D0%B3%D0%BE%20%D0%B2%20%D1%87%D0%B5%D1%80%D0%BD%D0%B8%D0%BB%D0%B0%D1%85%20%D1%89%D0%B5%D0%BA%D0%B8&amp;fp=0&amp;pos=11&amp;uinfo=ww-1015-wh-496-fw-790-fh-448-pd-1&amp;rpt=simage&amp;img_url=http://storage3.static.itmages.ru/i/12/0530/h_1338379839_5516718_f4b924b87b.jpeg" TargetMode="Externa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ages.yandex.ru/yandsearch?source=wiz&amp;fp=4&amp;uinfo=ww-1086-wh-530-fw-861-fh-448-pd-1&amp;p=4&amp;text=%D0%B4%D0%B5%D1%82%D0%BA%D0%B8%20%D0%B2%20%D0%BA%D0%BB%D0%B5%D1%82%D0%BA%D0%B5%20%D0%BC%D0%B0%D1%80%D1%88%D0%B0%D0%BA%20%D0%BA%D0%B0%D1%80%D1%82%D0%B8%D0%BD%D0%BA%D0%B8&amp;noreask=1&amp;pos=125&amp;rpt=simage&amp;lr=2&amp;img_url=http://www.likebook.ru/store/pictures/153/153028/9.jpg" TargetMode="Externa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source=wiz&amp;fp=3&amp;uinfo=ww-1166-wh-570-fw-941-fh-448-pd-1&amp;p=3&amp;text=%D0%BC%D0%B0%D1%80%D1%88%D0%B0%D0%BA%20%D0%BA%D0%B0%D1%80%D1%82%D0%B8%D0%BD%D0%BA%D0%B8&amp;noreask=1&amp;pos=117&amp;rpt=simage&amp;lr=2&amp;img_url=http://my-shop.ru/_files/product/2/25/240635.jpg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3789041"/>
            <a:ext cx="5637010" cy="2145624"/>
          </a:xfrm>
        </p:spPr>
        <p:txBody>
          <a:bodyPr>
            <a:noAutofit/>
          </a:bodyPr>
          <a:lstStyle/>
          <a:p>
            <a:r>
              <a:rPr lang="ru-RU" sz="3600" dirty="0" smtClean="0"/>
              <a:t>Метод проектов</a:t>
            </a:r>
          </a:p>
          <a:p>
            <a:r>
              <a:rPr lang="ru-RU" sz="2800" dirty="0"/>
              <a:t>в</a:t>
            </a:r>
            <a:r>
              <a:rPr lang="ru-RU" sz="2800" dirty="0" smtClean="0"/>
              <a:t> дошкольном </a:t>
            </a:r>
          </a:p>
          <a:p>
            <a:r>
              <a:rPr lang="ru-RU" sz="2800" dirty="0" smtClean="0"/>
              <a:t>образовании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764705"/>
            <a:ext cx="7175351" cy="3312368"/>
          </a:xfrm>
        </p:spPr>
        <p:txBody>
          <a:bodyPr/>
          <a:lstStyle/>
          <a:p>
            <a:r>
              <a:rPr lang="ru-RU" dirty="0" smtClean="0"/>
              <a:t>Современные педагогические</a:t>
            </a:r>
            <a:br>
              <a:rPr lang="ru-RU" dirty="0" smtClean="0"/>
            </a:br>
            <a:r>
              <a:rPr lang="ru-RU" dirty="0" smtClean="0"/>
              <a:t>технологии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94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43608" y="692696"/>
            <a:ext cx="7200800" cy="5976664"/>
          </a:xfrm>
        </p:spPr>
        <p:txBody>
          <a:bodyPr>
            <a:normAutofit/>
          </a:bodyPr>
          <a:lstStyle/>
          <a:p>
            <a:r>
              <a:rPr lang="en-US" sz="1400" dirty="0" smtClean="0"/>
              <a:t> I  </a:t>
            </a:r>
            <a:r>
              <a:rPr lang="ru-RU" sz="1400" dirty="0" smtClean="0"/>
              <a:t>Обозначение, определение цели проекта и его мотивация.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Беседа по теме «Биография С. Маршака»;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Подбор картинного материала, оформление книжного и логопедического уголка детскими книгами, сюжетными картинками по произведениям С. Маршака;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Чтение стихов, загадок, сказок С. Маршака.</a:t>
            </a:r>
          </a:p>
          <a:p>
            <a:r>
              <a:rPr lang="en-US" sz="1400" b="1" dirty="0" smtClean="0"/>
              <a:t>II  </a:t>
            </a:r>
            <a:r>
              <a:rPr lang="ru-RU" sz="1400" b="1" dirty="0" smtClean="0"/>
              <a:t>Привлечение детей и родителей к реализации намеченного плана.</a:t>
            </a:r>
          </a:p>
          <a:p>
            <a:r>
              <a:rPr lang="ru-RU" sz="1400" i="1" dirty="0" smtClean="0"/>
              <a:t>Направления проектной деятельности</a:t>
            </a:r>
          </a:p>
          <a:p>
            <a:r>
              <a:rPr lang="en-US" sz="1400" dirty="0" smtClean="0"/>
              <a:t>1  </a:t>
            </a:r>
            <a:r>
              <a:rPr lang="ru-RU" sz="1400" dirty="0" smtClean="0"/>
              <a:t>Работа по развитию речи:</a:t>
            </a:r>
          </a:p>
          <a:p>
            <a:r>
              <a:rPr lang="ru-RU" sz="1400" dirty="0" smtClean="0"/>
              <a:t>- обогащение и развитие словаря в рамках темы;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Заучивание стихов, загадок;</a:t>
            </a:r>
          </a:p>
          <a:p>
            <a:r>
              <a:rPr lang="ru-RU" sz="1400" dirty="0" smtClean="0"/>
              <a:t>- Пальчиковая гимнастика «Багаж».</a:t>
            </a:r>
          </a:p>
          <a:p>
            <a:r>
              <a:rPr lang="en-US" sz="1400" dirty="0" smtClean="0"/>
              <a:t>2  </a:t>
            </a:r>
            <a:r>
              <a:rPr lang="ru-RU" sz="1400" dirty="0" smtClean="0"/>
              <a:t>Работа с семьей: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Чтение произведений С. Маршака дома;</a:t>
            </a:r>
          </a:p>
          <a:p>
            <a:r>
              <a:rPr lang="ru-RU" sz="1400" dirty="0" smtClean="0"/>
              <a:t>- Рисунки по понравившимся стихам;</a:t>
            </a:r>
          </a:p>
          <a:p>
            <a:r>
              <a:rPr lang="en-US" sz="1400" dirty="0" smtClean="0"/>
              <a:t>3  </a:t>
            </a:r>
            <a:r>
              <a:rPr lang="ru-RU" sz="1400" dirty="0" smtClean="0"/>
              <a:t>Творческая деятельность детей:</a:t>
            </a:r>
          </a:p>
          <a:p>
            <a:r>
              <a:rPr lang="ru-RU" sz="1400" dirty="0" smtClean="0"/>
              <a:t>- Конструирование «Зоопарк».</a:t>
            </a:r>
            <a:endParaRPr lang="ru-RU" sz="1400" i="1" dirty="0" smtClean="0"/>
          </a:p>
          <a:p>
            <a:r>
              <a:rPr lang="en-US" sz="1400" b="1" dirty="0" smtClean="0"/>
              <a:t>III   </a:t>
            </a:r>
            <a:r>
              <a:rPr lang="ru-RU" sz="1400" b="1" dirty="0" smtClean="0"/>
              <a:t>Обработка полученной в ходе проектной деятельности информации и ее оформление.</a:t>
            </a:r>
          </a:p>
          <a:p>
            <a:r>
              <a:rPr lang="ru-RU" sz="1400" dirty="0" smtClean="0"/>
              <a:t>- Оформление выставки, ознакомление детей и родителей с результатами проекта.</a:t>
            </a:r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43608" y="260649"/>
            <a:ext cx="7175351" cy="432048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effectLst/>
                <a:latin typeface="Cambria"/>
                <a:ea typeface="Calibri"/>
                <a:cs typeface="Times New Roman"/>
              </a:rPr>
              <a:t>Поэтапное планирование проектной деятельности</a:t>
            </a:r>
            <a:r>
              <a:rPr lang="ru-RU" sz="14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400" dirty="0" smtClean="0">
                <a:effectLst/>
                <a:latin typeface="Calibri"/>
                <a:ea typeface="Calibri"/>
                <a:cs typeface="Times New Roman"/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1704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99592" y="764704"/>
            <a:ext cx="7200800" cy="516996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332657"/>
            <a:ext cx="7175351" cy="432047"/>
          </a:xfrm>
        </p:spPr>
        <p:txBody>
          <a:bodyPr/>
          <a:lstStyle/>
          <a:p>
            <a:r>
              <a:rPr lang="ru-RU" sz="1800" dirty="0" smtClean="0">
                <a:effectLst/>
              </a:rPr>
              <a:t> Образовательные цели </a:t>
            </a:r>
            <a:r>
              <a:rPr lang="ru-RU" sz="1800" dirty="0">
                <a:effectLst/>
              </a:rPr>
              <a:t>проекта:</a:t>
            </a:r>
            <a:br>
              <a:rPr lang="ru-RU" sz="1800" dirty="0">
                <a:effectLst/>
              </a:rPr>
            </a:b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1788" y="930275"/>
            <a:ext cx="5938837" cy="499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52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3636085" cy="1258493"/>
          </a:xfrm>
        </p:spPr>
        <p:txBody>
          <a:bodyPr/>
          <a:lstStyle/>
          <a:p>
            <a:r>
              <a:rPr lang="ru-RU" dirty="0"/>
              <a:t>Маршак Самуил Яковлевич (1887— 1964), поэт и переводчик.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916832"/>
            <a:ext cx="4284913" cy="4536504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Родился </a:t>
            </a:r>
            <a:r>
              <a:rPr lang="ru-RU" dirty="0"/>
              <a:t>3 ноября 1887 г. в Воронеже в семье техника мыловаренного завода. Рано полюбил стихи и сам стал сочинять их. С 19 лет жил уроками и мелкими литературными заработками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 smtClean="0"/>
          </a:p>
          <a:p>
            <a:r>
              <a:rPr lang="ru-RU" dirty="0"/>
              <a:t>В 1923 г. в печати появились детские книжки Маршака — переводы с английского и оригинальные стихи для самых маленьких. В том же году Маршак стал литературным консультантом детского альманаха «Воробей» 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548680"/>
            <a:ext cx="3672408" cy="514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71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3636085" cy="903389"/>
          </a:xfrm>
        </p:spPr>
        <p:txBody>
          <a:bodyPr/>
          <a:lstStyle/>
          <a:p>
            <a:r>
              <a:rPr lang="ru-RU" sz="1800" dirty="0"/>
              <a:t>Слушание </a:t>
            </a:r>
            <a:r>
              <a:rPr lang="ru-RU" sz="1800" dirty="0" smtClean="0"/>
              <a:t>музыки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Чайковский. Времена года.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2780928"/>
            <a:ext cx="3996881" cy="3168352"/>
          </a:xfrm>
        </p:spPr>
        <p:txBody>
          <a:bodyPr>
            <a:normAutofit/>
          </a:bodyPr>
          <a:lstStyle/>
          <a:p>
            <a:r>
              <a:rPr lang="ru-RU" b="1" dirty="0" smtClean="0"/>
              <a:t>«</a:t>
            </a:r>
            <a:r>
              <a:rPr lang="ru-RU" b="1" dirty="0"/>
              <a:t>Зимушка – Зима! »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Зима </a:t>
            </a:r>
            <a:r>
              <a:rPr lang="ru-RU" dirty="0"/>
              <a:t>покрывает белым одеялом уставшую за год природу, заковывает ледяными узорами водоемы и одевает деревья в снежные наряды. </a:t>
            </a:r>
          </a:p>
          <a:p>
            <a:endParaRPr lang="ru-RU" dirty="0"/>
          </a:p>
        </p:txBody>
      </p:sp>
      <p:pic>
        <p:nvPicPr>
          <p:cNvPr id="1026" name="Picture 2" descr="C:\Users\Егор\Documents\фото мама проект\IMG_09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764704"/>
            <a:ext cx="4016375" cy="301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84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3636085" cy="2088232"/>
          </a:xfrm>
        </p:spPr>
        <p:txBody>
          <a:bodyPr/>
          <a:lstStyle/>
          <a:p>
            <a:r>
              <a:rPr lang="ru-RU" sz="1800" dirty="0"/>
              <a:t>Формирование элементарных математических представлений на основе стихотворения «Веселый счет»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765" y="2564904"/>
            <a:ext cx="2776155" cy="307241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Вот один иль единица,</a:t>
            </a:r>
            <a:br>
              <a:rPr lang="ru-RU" dirty="0"/>
            </a:br>
            <a:r>
              <a:rPr lang="ru-RU" dirty="0"/>
              <a:t>Очень тонкая, как спица,</a:t>
            </a:r>
            <a:br>
              <a:rPr lang="ru-RU" dirty="0"/>
            </a:br>
            <a:r>
              <a:rPr lang="ru-RU" dirty="0"/>
              <a:t>А вот это цифра два.</a:t>
            </a:r>
            <a:br>
              <a:rPr lang="ru-RU" dirty="0"/>
            </a:br>
            <a:r>
              <a:rPr lang="ru-RU" dirty="0"/>
              <a:t>Полюбуйся, какова:</a:t>
            </a:r>
            <a:br>
              <a:rPr lang="ru-RU" dirty="0"/>
            </a:br>
            <a:r>
              <a:rPr lang="ru-RU" dirty="0"/>
              <a:t>Выгибает двойка шею,</a:t>
            </a:r>
            <a:br>
              <a:rPr lang="ru-RU" dirty="0"/>
            </a:br>
            <a:r>
              <a:rPr lang="ru-RU" dirty="0"/>
              <a:t>Волочится хвост за нею.</a:t>
            </a:r>
            <a:br>
              <a:rPr lang="ru-RU" dirty="0"/>
            </a:br>
            <a:r>
              <a:rPr lang="ru-RU" dirty="0"/>
              <a:t>А за двойкой - посмотри</a:t>
            </a:r>
            <a:br>
              <a:rPr lang="ru-RU" dirty="0"/>
            </a:br>
            <a:r>
              <a:rPr lang="ru-RU" dirty="0"/>
              <a:t>Выступает цифра три.</a:t>
            </a:r>
            <a:br>
              <a:rPr lang="ru-RU" dirty="0"/>
            </a:br>
            <a:r>
              <a:rPr lang="ru-RU" dirty="0"/>
              <a:t>Тройка - третий из значков</a:t>
            </a:r>
            <a:br>
              <a:rPr lang="ru-RU" dirty="0"/>
            </a:br>
            <a:r>
              <a:rPr lang="ru-RU" dirty="0"/>
              <a:t>Состоит из двух крючков.</a:t>
            </a:r>
            <a:br>
              <a:rPr lang="ru-RU" dirty="0"/>
            </a:br>
            <a:r>
              <a:rPr lang="ru-RU" dirty="0"/>
              <a:t>За тремя идут четыре,</a:t>
            </a:r>
            <a:br>
              <a:rPr lang="ru-RU" dirty="0"/>
            </a:br>
            <a:r>
              <a:rPr lang="ru-RU" dirty="0"/>
              <a:t>Острый локоть </a:t>
            </a:r>
            <a:r>
              <a:rPr lang="ru-RU" dirty="0" err="1"/>
              <a:t>оттопыря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А потом пошла плясать</a:t>
            </a:r>
            <a:br>
              <a:rPr lang="ru-RU" dirty="0"/>
            </a:br>
            <a:r>
              <a:rPr lang="ru-RU" dirty="0"/>
              <a:t>По бумаге цифра пять</a:t>
            </a:r>
          </a:p>
        </p:txBody>
      </p:sp>
      <p:pic>
        <p:nvPicPr>
          <p:cNvPr id="5" name="Picture 2" descr="C:\Users\Егор\Documents\фото мама проект\IMG_09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4225" y="1672828"/>
            <a:ext cx="4016375" cy="301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63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6512511" cy="1152128"/>
          </a:xfrm>
        </p:spPr>
        <p:txBody>
          <a:bodyPr/>
          <a:lstStyle/>
          <a:p>
            <a:r>
              <a:rPr lang="ru-RU" sz="1800" dirty="0" smtClean="0">
                <a:effectLst/>
              </a:rPr>
              <a:t>Рассматривание иллюстраций к произведениям </a:t>
            </a:r>
            <a:br>
              <a:rPr lang="ru-RU" sz="1800" dirty="0" smtClean="0">
                <a:effectLst/>
              </a:rPr>
            </a:br>
            <a:r>
              <a:rPr lang="ru-RU" sz="1800" dirty="0" smtClean="0">
                <a:effectLst/>
              </a:rPr>
              <a:t>С. Маршака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endParaRPr lang="ru-RU" sz="1800" dirty="0"/>
          </a:p>
        </p:txBody>
      </p:sp>
      <p:pic>
        <p:nvPicPr>
          <p:cNvPr id="2050" name="Picture 2" descr="C:\Users\Егор\Documents\фото мама проект\IMG_095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2712" y="1916832"/>
            <a:ext cx="5481145" cy="411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83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589240"/>
            <a:ext cx="6512511" cy="496992"/>
          </a:xfrm>
        </p:spPr>
        <p:txBody>
          <a:bodyPr/>
          <a:lstStyle/>
          <a:p>
            <a:r>
              <a:rPr lang="ru-RU" sz="3200" dirty="0">
                <a:effectLst/>
              </a:rPr>
              <a:t>Физическое развитие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endParaRPr lang="ru-RU" sz="1800" dirty="0"/>
          </a:p>
        </p:txBody>
      </p:sp>
      <p:pic>
        <p:nvPicPr>
          <p:cNvPr id="3074" name="Picture 2" descr="C:\Users\Егор\Documents\фото мама проект\IMG_098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1522810"/>
            <a:ext cx="4175125" cy="313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Подвижная игра  </a:t>
            </a:r>
            <a:r>
              <a:rPr lang="ru-RU" sz="1800" b="1" dirty="0"/>
              <a:t>«Веселые медвежата»</a:t>
            </a:r>
          </a:p>
          <a:p>
            <a:r>
              <a:rPr lang="ru-RU" sz="1400" dirty="0"/>
              <a:t>Описание игры</a:t>
            </a:r>
          </a:p>
          <a:p>
            <a:r>
              <a:rPr lang="ru-RU" sz="1400" dirty="0"/>
              <a:t>Дети становятся в две шеренги на исходную черту (у каждого маска – «медвежата»). По команде нужно на четвереньках пробежать под </a:t>
            </a:r>
            <a:r>
              <a:rPr lang="ru-RU" sz="1400" dirty="0" smtClean="0"/>
              <a:t>воротами, </a:t>
            </a:r>
            <a:r>
              <a:rPr lang="ru-RU" sz="1400" dirty="0"/>
              <a:t>добежать до стойки и вернуться обратно.</a:t>
            </a:r>
          </a:p>
          <a:p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2064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5805264"/>
            <a:ext cx="6512511" cy="569000"/>
          </a:xfrm>
        </p:spPr>
        <p:txBody>
          <a:bodyPr/>
          <a:lstStyle/>
          <a:p>
            <a:r>
              <a:rPr lang="ru-RU" sz="2400" dirty="0" smtClean="0">
                <a:effectLst/>
              </a:rPr>
              <a:t>Художественно-эстетическое развитие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548680"/>
            <a:ext cx="3346704" cy="4680520"/>
          </a:xfrm>
        </p:spPr>
        <p:txBody>
          <a:bodyPr>
            <a:normAutofit/>
          </a:bodyPr>
          <a:lstStyle/>
          <a:p>
            <a:r>
              <a:rPr lang="ru-RU" dirty="0"/>
              <a:t>Рисование </a:t>
            </a:r>
            <a:r>
              <a:rPr lang="ru-RU" dirty="0" smtClean="0"/>
              <a:t>«Синяя страница»</a:t>
            </a:r>
          </a:p>
          <a:p>
            <a:endParaRPr lang="ru-RU" dirty="0"/>
          </a:p>
          <a:p>
            <a:endParaRPr lang="ru-RU" dirty="0"/>
          </a:p>
          <a:p>
            <a:r>
              <a:rPr lang="ru-RU" sz="1200" dirty="0"/>
              <a:t>А эта страница - морская,</a:t>
            </a:r>
            <a:br>
              <a:rPr lang="ru-RU" sz="1200" dirty="0"/>
            </a:br>
            <a:r>
              <a:rPr lang="ru-RU" sz="1200" dirty="0"/>
              <a:t>На ней не увидишь земли.</a:t>
            </a:r>
            <a:br>
              <a:rPr lang="ru-RU" sz="1200" dirty="0"/>
            </a:br>
            <a:r>
              <a:rPr lang="ru-RU" sz="1200" dirty="0"/>
              <a:t>Крутую волну рассекая,</a:t>
            </a:r>
            <a:br>
              <a:rPr lang="ru-RU" sz="1200" dirty="0"/>
            </a:br>
            <a:r>
              <a:rPr lang="ru-RU" sz="1200" dirty="0"/>
              <a:t>Проходят по ней корабли.</a:t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Дельфины мелькают, как тени,</a:t>
            </a:r>
            <a:br>
              <a:rPr lang="ru-RU" sz="1200" dirty="0"/>
            </a:br>
            <a:r>
              <a:rPr lang="ru-RU" sz="1200" dirty="0"/>
              <a:t>Блуждает морская звезда,</a:t>
            </a:r>
            <a:br>
              <a:rPr lang="ru-RU" sz="1200" dirty="0"/>
            </a:br>
            <a:r>
              <a:rPr lang="ru-RU" sz="1200" dirty="0"/>
              <a:t>И листья подводных растений</a:t>
            </a:r>
            <a:br>
              <a:rPr lang="ru-RU" sz="1200" dirty="0"/>
            </a:br>
            <a:r>
              <a:rPr lang="ru-RU" sz="1200" dirty="0"/>
              <a:t>Качает, как ветер, вода.</a:t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На дне этой синей страницы</a:t>
            </a:r>
            <a:br>
              <a:rPr lang="ru-RU" sz="1200" dirty="0"/>
            </a:br>
            <a:r>
              <a:rPr lang="ru-RU" sz="1200" dirty="0"/>
              <a:t>Темно, как в глубинах морей.</a:t>
            </a:r>
            <a:br>
              <a:rPr lang="ru-RU" sz="1200" dirty="0"/>
            </a:br>
            <a:r>
              <a:rPr lang="ru-RU" sz="1200" dirty="0"/>
              <a:t>Здесь рыбы умеют светиться</a:t>
            </a:r>
            <a:br>
              <a:rPr lang="ru-RU" sz="1200" dirty="0"/>
            </a:br>
            <a:r>
              <a:rPr lang="ru-RU" sz="1200" dirty="0"/>
              <a:t>Во мраке, где нет фонарей...</a:t>
            </a:r>
          </a:p>
        </p:txBody>
      </p:sp>
      <p:pic>
        <p:nvPicPr>
          <p:cNvPr id="4098" name="Picture 2" descr="C:\Users\Егор\Documents\фото мама проект\IMG_097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1315442"/>
            <a:ext cx="4535488" cy="340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31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3636085" cy="1258493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latin typeface="Cambria"/>
                <a:ea typeface="Calibri"/>
                <a:cs typeface="Times New Roman"/>
              </a:rPr>
              <a:t>Воспитание потребности в соблюдении режима по стихотворению «Ванька-Встанька»</a:t>
            </a:r>
            <a:r>
              <a:rPr lang="ru-RU" sz="1400" dirty="0">
                <a:latin typeface="Calibri"/>
                <a:ea typeface="Calibri"/>
                <a:cs typeface="Times New Roman"/>
              </a:rPr>
              <a:t/>
            </a:r>
            <a:br>
              <a:rPr lang="ru-RU" sz="1400" dirty="0">
                <a:latin typeface="Calibri"/>
                <a:ea typeface="Calibri"/>
                <a:cs typeface="Times New Roman"/>
              </a:rPr>
            </a:b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2060848"/>
            <a:ext cx="3852865" cy="3576472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Уснули </a:t>
            </a:r>
            <a:r>
              <a:rPr lang="ru-RU" dirty="0"/>
              <a:t>телята, уснули цыплята,</a:t>
            </a:r>
          </a:p>
          <a:p>
            <a:r>
              <a:rPr lang="ru-RU" dirty="0"/>
              <a:t>Не слышно веселых скворчат из гнезда.</a:t>
            </a:r>
          </a:p>
          <a:p>
            <a:r>
              <a:rPr lang="ru-RU" dirty="0"/>
              <a:t>Один только мальчик - по имени Ванька,</a:t>
            </a:r>
          </a:p>
          <a:p>
            <a:r>
              <a:rPr lang="ru-RU" dirty="0"/>
              <a:t>По прозвищу </a:t>
            </a:r>
            <a:r>
              <a:rPr lang="ru-RU" dirty="0" err="1"/>
              <a:t>Встанька</a:t>
            </a:r>
            <a:r>
              <a:rPr lang="ru-RU" dirty="0"/>
              <a:t> - не спит никогда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У Ваньки, у </a:t>
            </a:r>
            <a:r>
              <a:rPr lang="ru-RU" dirty="0" err="1"/>
              <a:t>Встаньки</a:t>
            </a:r>
            <a:r>
              <a:rPr lang="ru-RU" dirty="0"/>
              <a:t> - несчастные няньки:</a:t>
            </a:r>
          </a:p>
          <a:p>
            <a:r>
              <a:rPr lang="ru-RU" dirty="0"/>
              <a:t>Начнут они Ваньку укладывать спать,</a:t>
            </a:r>
          </a:p>
          <a:p>
            <a:r>
              <a:rPr lang="ru-RU" dirty="0"/>
              <a:t>А Ванька не хочет - приляжет и вскочит,</a:t>
            </a:r>
          </a:p>
          <a:p>
            <a:r>
              <a:rPr lang="ru-RU" dirty="0"/>
              <a:t>Уляжется снова и встанет опять.</a:t>
            </a:r>
          </a:p>
          <a:p>
            <a:endParaRPr lang="ru-RU" dirty="0"/>
          </a:p>
        </p:txBody>
      </p:sp>
      <p:pic>
        <p:nvPicPr>
          <p:cNvPr id="5" name="Picture 2" descr="C:\Users\Егор\Documents\фото мама проект\IMG_09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4225" y="1673348"/>
            <a:ext cx="4016375" cy="301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8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5013176"/>
            <a:ext cx="6512511" cy="1143000"/>
          </a:xfrm>
        </p:spPr>
        <p:txBody>
          <a:bodyPr/>
          <a:lstStyle/>
          <a:p>
            <a:r>
              <a:rPr lang="ru-RU" sz="3200" dirty="0">
                <a:effectLst/>
              </a:rPr>
              <a:t>Развитие конструктивной деятельности</a:t>
            </a:r>
            <a:br>
              <a:rPr lang="ru-RU" sz="3200" dirty="0">
                <a:effectLst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2420889" cy="3474720"/>
          </a:xfrm>
        </p:spPr>
        <p:txBody>
          <a:bodyPr>
            <a:normAutofit/>
          </a:bodyPr>
          <a:lstStyle/>
          <a:p>
            <a:r>
              <a:rPr lang="ru-RU" sz="1800" dirty="0"/>
              <a:t>Конструирование «Зоопарк</a:t>
            </a:r>
            <a:r>
              <a:rPr lang="ru-RU" sz="1800" dirty="0" smtClean="0"/>
              <a:t>»</a:t>
            </a:r>
          </a:p>
          <a:p>
            <a:pPr marL="45720" indent="0">
              <a:buNone/>
            </a:pPr>
            <a:r>
              <a:rPr lang="ru-RU" sz="1800" dirty="0" smtClean="0"/>
              <a:t> из конструктора</a:t>
            </a:r>
          </a:p>
          <a:p>
            <a:pPr marL="45720" indent="0">
              <a:buNone/>
            </a:pPr>
            <a:r>
              <a:rPr lang="ru-RU" sz="1800" dirty="0" smtClean="0"/>
              <a:t> </a:t>
            </a:r>
            <a:r>
              <a:rPr lang="ru-RU" sz="1800" dirty="0"/>
              <a:t>«</a:t>
            </a:r>
            <a:r>
              <a:rPr lang="ru-RU" sz="1800" dirty="0" err="1"/>
              <a:t>Лего</a:t>
            </a:r>
            <a:r>
              <a:rPr lang="ru-RU" sz="1800" dirty="0"/>
              <a:t>» </a:t>
            </a:r>
          </a:p>
        </p:txBody>
      </p:sp>
      <p:pic>
        <p:nvPicPr>
          <p:cNvPr id="1026" name="Picture 2" descr="C:\Users\Егор\Documents\фото мама проект\IMG_103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476672"/>
            <a:ext cx="5064985" cy="379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59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5966666" cy="936104"/>
          </a:xfrm>
        </p:spPr>
        <p:txBody>
          <a:bodyPr/>
          <a:lstStyle/>
          <a:p>
            <a:pPr algn="ctr"/>
            <a:r>
              <a:rPr lang="ru-RU" sz="1800" dirty="0" smtClean="0"/>
              <a:t>Использование проектной </a:t>
            </a:r>
            <a:br>
              <a:rPr lang="ru-RU" sz="1800" dirty="0" smtClean="0"/>
            </a:br>
            <a:r>
              <a:rPr lang="ru-RU" sz="1800" dirty="0" smtClean="0"/>
              <a:t>технологии в практике дошкольного образования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8280920" cy="49685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7024" y="1700808"/>
            <a:ext cx="5938837" cy="44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72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Цирк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Радуга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Работа с родителями</a:t>
            </a:r>
            <a:br>
              <a:rPr lang="ru-RU" sz="2400" dirty="0" smtClean="0"/>
            </a:br>
            <a:r>
              <a:rPr lang="ru-RU" sz="2400" dirty="0">
                <a:effectLst/>
              </a:rPr>
              <a:t>оформление выставки «Любимые </a:t>
            </a:r>
            <a:r>
              <a:rPr lang="ru-RU" sz="2400" dirty="0" smtClean="0">
                <a:effectLst/>
              </a:rPr>
              <a:t> произведения </a:t>
            </a:r>
            <a:r>
              <a:rPr lang="ru-RU" sz="2400" dirty="0" err="1">
                <a:effectLst/>
              </a:rPr>
              <a:t>С.Я.Маршака</a:t>
            </a:r>
            <a:r>
              <a:rPr lang="ru-RU" sz="2400" dirty="0">
                <a:effectLst/>
              </a:rPr>
              <a:t>»</a:t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pic>
        <p:nvPicPr>
          <p:cNvPr id="7" name="Picture 2" descr="C:\Users\Егор\Documents\фото мама проект\IMG_1029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6"/>
          <a:stretch/>
        </p:blipFill>
        <p:spPr bwMode="auto">
          <a:xfrm>
            <a:off x="1155700" y="1565913"/>
            <a:ext cx="3348038" cy="2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Егор\Documents\фото мама проект\DSCN0257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56413" y="1556792"/>
            <a:ext cx="3391094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31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99592" y="1052736"/>
            <a:ext cx="7632848" cy="488192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43608" y="404665"/>
            <a:ext cx="7175351" cy="504055"/>
          </a:xfrm>
        </p:spPr>
        <p:txBody>
          <a:bodyPr/>
          <a:lstStyle/>
          <a:p>
            <a:r>
              <a:rPr lang="ru-RU" sz="1800" dirty="0">
                <a:effectLst/>
              </a:rPr>
              <a:t>Коррекционные цели проекта:</a:t>
            </a:r>
            <a:br>
              <a:rPr lang="ru-RU" sz="1800" dirty="0">
                <a:effectLst/>
              </a:rPr>
            </a:br>
            <a:endParaRPr lang="ru-RU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1788" y="1628800"/>
            <a:ext cx="5938837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96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2204864"/>
            <a:ext cx="3636085" cy="1263429"/>
          </a:xfrm>
        </p:spPr>
        <p:txBody>
          <a:bodyPr/>
          <a:lstStyle/>
          <a:p>
            <a:pPr lvl="0"/>
            <a:r>
              <a:rPr lang="ru-RU" dirty="0"/>
              <a:t>Заучивание стихов, в которых описание букв дано в образной, занимательной </a:t>
            </a:r>
            <a:r>
              <a:rPr lang="ru-RU" dirty="0" smtClean="0"/>
              <a:t>форме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dirty="0"/>
              <a:t>Ученик учил уроки -</a:t>
            </a:r>
          </a:p>
          <a:p>
            <a:r>
              <a:rPr lang="ru-RU" sz="1800" dirty="0"/>
              <a:t>У него в чернилах щеки.</a:t>
            </a:r>
          </a:p>
          <a:p>
            <a:endParaRPr lang="ru-RU" dirty="0"/>
          </a:p>
        </p:txBody>
      </p:sp>
      <p:pic>
        <p:nvPicPr>
          <p:cNvPr id="6" name="Объект 5" descr="http://storage3.static.itmages.ru/i/12/0530/h_1338379839_5516718_f4b924b87b.jpe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7" y="2099568"/>
            <a:ext cx="3966593" cy="2481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535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84784"/>
            <a:ext cx="3636085" cy="1258493"/>
          </a:xfrm>
        </p:spPr>
        <p:txBody>
          <a:bodyPr/>
          <a:lstStyle/>
          <a:p>
            <a:r>
              <a:rPr lang="ru-RU" sz="1400" dirty="0"/>
              <a:t>Формирование грамматического строя речи, образование форм множественного числа существительных, обозначающих детенышей животных, употребление этих слов в именительном и винительном падеже на основе произведения «Детки в клетке»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- вижу кого? – верблюд-а, слон-а, </a:t>
            </a:r>
            <a:r>
              <a:rPr lang="ru-RU" dirty="0" err="1" smtClean="0"/>
              <a:t>страусенк</a:t>
            </a:r>
            <a:r>
              <a:rPr lang="ru-RU" dirty="0" smtClean="0"/>
              <a:t>-а. совят и т.д.</a:t>
            </a:r>
            <a:endParaRPr lang="ru-RU" dirty="0"/>
          </a:p>
        </p:txBody>
      </p:sp>
      <p:pic>
        <p:nvPicPr>
          <p:cNvPr id="5" name="Объект 4" descr="http://www.likebook.ru/store/pictures/153/153028/9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836712"/>
            <a:ext cx="3600400" cy="4392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419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3636085" cy="1258493"/>
          </a:xfrm>
        </p:spPr>
        <p:txBody>
          <a:bodyPr/>
          <a:lstStyle/>
          <a:p>
            <a:r>
              <a:rPr lang="ru-RU" sz="1800" dirty="0"/>
              <a:t>Работа над темпом и ритмом речи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765" y="2564904"/>
            <a:ext cx="3388660" cy="3072416"/>
          </a:xfrm>
        </p:spPr>
        <p:txBody>
          <a:bodyPr/>
          <a:lstStyle/>
          <a:p>
            <a:r>
              <a:rPr lang="ru-RU" sz="1800" dirty="0"/>
              <a:t>Чтение стихотворения «Радуга» в </a:t>
            </a:r>
            <a:r>
              <a:rPr lang="ru-RU" sz="1800" dirty="0" smtClean="0"/>
              <a:t>сопровождении металлофона</a:t>
            </a:r>
          </a:p>
          <a:p>
            <a:endParaRPr lang="ru-RU" sz="1800" dirty="0"/>
          </a:p>
          <a:p>
            <a:endParaRPr lang="ru-RU" sz="1800" dirty="0" smtClean="0"/>
          </a:p>
          <a:p>
            <a:r>
              <a:rPr lang="ru-RU" dirty="0"/>
              <a:t>Солнце вешнее с дождем</a:t>
            </a:r>
            <a:br>
              <a:rPr lang="ru-RU" dirty="0"/>
            </a:br>
            <a:r>
              <a:rPr lang="ru-RU" dirty="0"/>
              <a:t>Строят радугу вдвоем -</a:t>
            </a:r>
            <a:br>
              <a:rPr lang="ru-RU" dirty="0"/>
            </a:br>
            <a:r>
              <a:rPr lang="ru-RU" dirty="0"/>
              <a:t>Семицветный полукруг</a:t>
            </a:r>
            <a:br>
              <a:rPr lang="ru-RU" dirty="0"/>
            </a:br>
            <a:r>
              <a:rPr lang="ru-RU" dirty="0"/>
              <a:t>Из семи широких дуг.</a:t>
            </a:r>
          </a:p>
        </p:txBody>
      </p:sp>
      <p:pic>
        <p:nvPicPr>
          <p:cNvPr id="1026" name="Picture 2" descr="C:\Users\Егор\Documents\фото мама проект\IMG_1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4225" y="1672828"/>
            <a:ext cx="4016375" cy="301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68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39513"/>
            <a:ext cx="3636085" cy="1258493"/>
          </a:xfrm>
        </p:spPr>
        <p:txBody>
          <a:bodyPr/>
          <a:lstStyle/>
          <a:p>
            <a:r>
              <a:rPr lang="ru-RU" dirty="0" smtClean="0"/>
              <a:t>Пальчиковая гимнастика «Багаж»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765" y="1844824"/>
            <a:ext cx="3388660" cy="3792496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Дама </a:t>
            </a:r>
            <a:r>
              <a:rPr lang="ru-RU" dirty="0"/>
              <a:t>сдавала в багаж:</a:t>
            </a:r>
            <a:br>
              <a:rPr lang="ru-RU" dirty="0"/>
            </a:br>
            <a:r>
              <a:rPr lang="ru-RU" dirty="0"/>
              <a:t>Диван,</a:t>
            </a:r>
            <a:br>
              <a:rPr lang="ru-RU" dirty="0"/>
            </a:br>
            <a:r>
              <a:rPr lang="ru-RU" dirty="0"/>
              <a:t>Чемодан,</a:t>
            </a:r>
            <a:br>
              <a:rPr lang="ru-RU" dirty="0"/>
            </a:br>
            <a:r>
              <a:rPr lang="ru-RU" dirty="0"/>
              <a:t>Саквояж,</a:t>
            </a:r>
            <a:br>
              <a:rPr lang="ru-RU" dirty="0"/>
            </a:br>
            <a:r>
              <a:rPr lang="ru-RU" dirty="0"/>
              <a:t>Картину,</a:t>
            </a:r>
            <a:br>
              <a:rPr lang="ru-RU" dirty="0"/>
            </a:br>
            <a:r>
              <a:rPr lang="ru-RU" dirty="0"/>
              <a:t>Корзину,</a:t>
            </a:r>
            <a:br>
              <a:rPr lang="ru-RU" dirty="0"/>
            </a:br>
            <a:r>
              <a:rPr lang="ru-RU" dirty="0"/>
              <a:t>Картонку</a:t>
            </a:r>
            <a:br>
              <a:rPr lang="ru-RU" dirty="0"/>
            </a:br>
            <a:r>
              <a:rPr lang="ru-RU" dirty="0"/>
              <a:t>И маленькую собачонку</a:t>
            </a:r>
            <a:r>
              <a:rPr lang="ru-RU" dirty="0" smtClean="0"/>
              <a:t>.</a:t>
            </a:r>
          </a:p>
          <a:p>
            <a:endParaRPr lang="ru-RU" i="1" dirty="0" smtClean="0"/>
          </a:p>
          <a:p>
            <a:r>
              <a:rPr lang="ru-RU" i="1" dirty="0" smtClean="0"/>
              <a:t>Одна рука сжата в кулак, другая выпрямлена. На каждое слово менять положение рук.</a:t>
            </a:r>
            <a:endParaRPr lang="ru-RU" i="1" dirty="0"/>
          </a:p>
        </p:txBody>
      </p:sp>
      <p:pic>
        <p:nvPicPr>
          <p:cNvPr id="2050" name="Picture 2" descr="C:\Users\Егор\Documents\фото мама проект\IMG_101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9344" y="1268760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12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3636085" cy="1191421"/>
          </a:xfrm>
        </p:spPr>
        <p:txBody>
          <a:bodyPr/>
          <a:lstStyle/>
          <a:p>
            <a:r>
              <a:rPr lang="ru-RU" dirty="0" smtClean="0"/>
              <a:t>Автоматизация звуков «Ш», «Ж» в стихах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3068960"/>
            <a:ext cx="3388660" cy="2088232"/>
          </a:xfrm>
        </p:spPr>
        <p:txBody>
          <a:bodyPr/>
          <a:lstStyle/>
          <a:p>
            <a:r>
              <a:rPr lang="ru-RU" dirty="0"/>
              <a:t>Стала петь мышонку кошка:</a:t>
            </a:r>
            <a:br>
              <a:rPr lang="ru-RU" dirty="0"/>
            </a:br>
            <a:r>
              <a:rPr lang="ru-RU" dirty="0"/>
              <a:t>- Мяу, мяу, спи, мой крошка!</a:t>
            </a:r>
            <a:br>
              <a:rPr lang="ru-RU" dirty="0"/>
            </a:br>
            <a:r>
              <a:rPr lang="ru-RU" dirty="0" smtClean="0"/>
              <a:t>- Мяу-мяу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чтобы спать не нужна тебе кровать.</a:t>
            </a:r>
          </a:p>
          <a:p>
            <a:r>
              <a:rPr lang="ru-RU" dirty="0" smtClean="0"/>
              <a:t>Не нужна подушка.</a:t>
            </a:r>
          </a:p>
          <a:p>
            <a:r>
              <a:rPr lang="ru-RU" dirty="0" smtClean="0"/>
              <a:t>Спи, моя игрушка.</a:t>
            </a:r>
          </a:p>
        </p:txBody>
      </p:sp>
      <p:pic>
        <p:nvPicPr>
          <p:cNvPr id="5" name="Picture 2" descr="C:\Users\Егор\Documents\фото мама проект\IMG_09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4225" y="1672828"/>
            <a:ext cx="4016375" cy="301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75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3636085" cy="1258493"/>
          </a:xfrm>
        </p:spPr>
        <p:txBody>
          <a:bodyPr/>
          <a:lstStyle/>
          <a:p>
            <a:r>
              <a:rPr lang="ru-RU" dirty="0" err="1" smtClean="0"/>
              <a:t>Артикуляционая</a:t>
            </a:r>
            <a:r>
              <a:rPr lang="ru-RU" dirty="0" smtClean="0"/>
              <a:t> гимнастика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1" y="1844824"/>
            <a:ext cx="2304256" cy="3792496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Упражнение «Пузырь» </a:t>
            </a:r>
          </a:p>
          <a:p>
            <a:r>
              <a:rPr lang="ru-RU" dirty="0" smtClean="0"/>
              <a:t>с речевым </a:t>
            </a:r>
          </a:p>
          <a:p>
            <a:r>
              <a:rPr lang="ru-RU" dirty="0" smtClean="0"/>
              <a:t>сопровождением</a:t>
            </a:r>
          </a:p>
          <a:p>
            <a:endParaRPr lang="ru-RU" dirty="0"/>
          </a:p>
          <a:p>
            <a:r>
              <a:rPr lang="ru-RU" dirty="0"/>
              <a:t>Сияя гладкой пленкой,</a:t>
            </a:r>
          </a:p>
          <a:p>
            <a:r>
              <a:rPr lang="ru-RU" dirty="0"/>
              <a:t>Растягиваясь вширь,</a:t>
            </a:r>
          </a:p>
          <a:p>
            <a:r>
              <a:rPr lang="ru-RU" dirty="0"/>
              <a:t>Выходит нежный, тонкий,</a:t>
            </a:r>
          </a:p>
          <a:p>
            <a:r>
              <a:rPr lang="ru-RU" dirty="0"/>
              <a:t>Раскрашенный пузырь.</a:t>
            </a:r>
          </a:p>
          <a:p>
            <a:endParaRPr lang="ru-RU" dirty="0"/>
          </a:p>
        </p:txBody>
      </p:sp>
      <p:pic>
        <p:nvPicPr>
          <p:cNvPr id="2050" name="Picture 2" descr="C:\Users\Егор\Documents\фото мама проект\IMG_1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4675" y="1672828"/>
            <a:ext cx="5605926" cy="420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40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Инсценировка стихотворения «Сказка о глупом мышонке»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Егор\Documents\фото мама проект\DSC074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4225" y="1840491"/>
            <a:ext cx="4016375" cy="2676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гор\Documents\фото мама проект\IMG_094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573016"/>
            <a:ext cx="3657128" cy="27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99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гор\Documents\фото мама проект\DSC0743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446" y="620688"/>
            <a:ext cx="8718041" cy="5812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7200800" cy="524196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332657"/>
            <a:ext cx="7175351" cy="504056"/>
          </a:xfrm>
        </p:spPr>
        <p:txBody>
          <a:bodyPr/>
          <a:lstStyle/>
          <a:p>
            <a:pPr algn="ctr"/>
            <a:r>
              <a:rPr lang="ru-RU" sz="1800" dirty="0" smtClean="0"/>
              <a:t>Классификация проектов</a:t>
            </a:r>
            <a:endParaRPr lang="ru-RU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1788" y="1182688"/>
            <a:ext cx="5938837" cy="449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09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Егор\Documents\фото мама проект\DSC0743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9552" y="764704"/>
            <a:ext cx="8208912" cy="4929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0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гор\Documents\фото мама проект\IMG_09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22132"/>
            <a:ext cx="7928917" cy="594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96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гор\Documents\фото мама проект\IMG_09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6920805" cy="519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18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3636085" cy="1258493"/>
          </a:xfrm>
        </p:spPr>
        <p:txBody>
          <a:bodyPr/>
          <a:lstStyle/>
          <a:p>
            <a:r>
              <a:rPr lang="ru-RU" dirty="0" smtClean="0"/>
              <a:t>Для взрослых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Жил на свете Маршак Самуил.</a:t>
            </a:r>
            <a:br>
              <a:rPr lang="ru-RU" dirty="0"/>
            </a:br>
            <a:r>
              <a:rPr lang="ru-RU" dirty="0"/>
              <a:t>Он курил, и курил, и курил.</a:t>
            </a:r>
            <a:br>
              <a:rPr lang="ru-RU" dirty="0"/>
            </a:br>
            <a:r>
              <a:rPr lang="ru-RU" dirty="0"/>
              <a:t>Всё курил и курил он табак.</a:t>
            </a:r>
            <a:br>
              <a:rPr lang="ru-RU" dirty="0"/>
            </a:br>
            <a:r>
              <a:rPr lang="ru-RU" dirty="0"/>
              <a:t>Так и умер писатель Маршак. </a:t>
            </a:r>
            <a:br>
              <a:rPr lang="ru-RU" dirty="0"/>
            </a:br>
            <a:r>
              <a:rPr lang="ru-RU" dirty="0" err="1"/>
              <a:t>Vivos</a:t>
            </a:r>
            <a:r>
              <a:rPr lang="ru-RU" dirty="0"/>
              <a:t> </a:t>
            </a:r>
            <a:r>
              <a:rPr lang="ru-RU" dirty="0" err="1"/>
              <a:t>voco</a:t>
            </a:r>
            <a:r>
              <a:rPr lang="ru-RU" dirty="0"/>
              <a:t>! - Зову живых!</a:t>
            </a:r>
            <a:br>
              <a:rPr lang="ru-RU" dirty="0"/>
            </a:br>
            <a:r>
              <a:rPr lang="ru-RU" b="1" i="1" dirty="0"/>
              <a:t>Самуил Маршак</a:t>
            </a:r>
            <a:br>
              <a:rPr lang="ru-RU" b="1" i="1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Дыхание свободно в каждой гласной,</a:t>
            </a:r>
            <a:br>
              <a:rPr lang="ru-RU" dirty="0"/>
            </a:br>
            <a:r>
              <a:rPr lang="ru-RU" dirty="0"/>
              <a:t>В согласных - прерывается на миг.</a:t>
            </a:r>
            <a:br>
              <a:rPr lang="ru-RU" dirty="0"/>
            </a:br>
            <a:r>
              <a:rPr lang="ru-RU" dirty="0"/>
              <a:t>И только тот гармонии достиг,</a:t>
            </a:r>
            <a:br>
              <a:rPr lang="ru-RU" dirty="0"/>
            </a:br>
            <a:r>
              <a:rPr lang="ru-RU" dirty="0"/>
              <a:t>Кому чередованье их подвластно.</a:t>
            </a:r>
            <a:br>
              <a:rPr lang="ru-RU" dirty="0"/>
            </a:br>
            <a:r>
              <a:rPr lang="ru-RU" b="1" i="1" dirty="0"/>
              <a:t>Самуил Маршак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555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971600" y="836713"/>
            <a:ext cx="7560840" cy="50979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43608" y="404664"/>
            <a:ext cx="7175351" cy="440726"/>
          </a:xfrm>
        </p:spPr>
        <p:txBody>
          <a:bodyPr/>
          <a:lstStyle/>
          <a:p>
            <a:pPr algn="ctr"/>
            <a:r>
              <a:rPr lang="ru-RU" sz="1800" dirty="0">
                <a:effectLst/>
              </a:rPr>
              <a:t>Список литературы: </a:t>
            </a:r>
            <a:br>
              <a:rPr lang="ru-RU" sz="1800" dirty="0">
                <a:effectLst/>
              </a:rPr>
            </a:br>
            <a:endParaRPr lang="ru-RU" sz="1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1788" y="1684338"/>
            <a:ext cx="5938837" cy="34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57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27584" y="836712"/>
            <a:ext cx="7416824" cy="50259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175351" cy="584742"/>
          </a:xfrm>
        </p:spPr>
        <p:txBody>
          <a:bodyPr/>
          <a:lstStyle/>
          <a:p>
            <a:pPr algn="ctr"/>
            <a:r>
              <a:rPr lang="ru-RU" sz="1800" dirty="0">
                <a:effectLst/>
              </a:rPr>
              <a:t>Виды проектов в ДОУ:</a:t>
            </a:r>
            <a:br>
              <a:rPr lang="ru-RU" sz="1800" dirty="0">
                <a:effectLst/>
              </a:rPr>
            </a:br>
            <a:endParaRPr lang="ru-RU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1788" y="1176338"/>
            <a:ext cx="5938837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22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9552" y="908721"/>
            <a:ext cx="8064896" cy="50259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71600" y="404664"/>
            <a:ext cx="7175351" cy="512734"/>
          </a:xfrm>
        </p:spPr>
        <p:txBody>
          <a:bodyPr/>
          <a:lstStyle/>
          <a:p>
            <a:pPr algn="ctr"/>
            <a:r>
              <a:rPr lang="ru-RU" sz="1800" dirty="0">
                <a:effectLst/>
              </a:rPr>
              <a:t>Последовательность работы педагога над проектом: </a:t>
            </a:r>
            <a:br>
              <a:rPr lang="ru-RU" sz="1800" dirty="0">
                <a:effectLst/>
              </a:rPr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1664" y="1196752"/>
            <a:ext cx="5938837" cy="524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08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971600" y="764704"/>
            <a:ext cx="7200800" cy="516996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71600" y="260649"/>
            <a:ext cx="7175351" cy="432047"/>
          </a:xfrm>
        </p:spPr>
        <p:txBody>
          <a:bodyPr/>
          <a:lstStyle/>
          <a:p>
            <a:pPr algn="ctr"/>
            <a:r>
              <a:rPr lang="ru-RU" sz="1800" dirty="0" smtClean="0"/>
              <a:t>Метод проектов в группе для детей с ОНР</a:t>
            </a:r>
            <a:endParaRPr lang="ru-RU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1788" y="1012825"/>
            <a:ext cx="5938837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67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971600" y="764704"/>
            <a:ext cx="7200800" cy="516996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71600" y="260649"/>
            <a:ext cx="7175351" cy="432047"/>
          </a:xfrm>
        </p:spPr>
        <p:txBody>
          <a:bodyPr/>
          <a:lstStyle/>
          <a:p>
            <a:pPr algn="ctr"/>
            <a:r>
              <a:rPr lang="ru-RU" sz="1800" dirty="0" smtClean="0"/>
              <a:t>Метод проектов в группе для детей с ОНР</a:t>
            </a:r>
            <a:endParaRPr lang="ru-RU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1788" y="1012825"/>
            <a:ext cx="5938837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85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«Знакомство с творчеством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</a:t>
            </a:r>
            <a:r>
              <a:rPr lang="ru-RU" dirty="0"/>
              <a:t>. Я. Маршака детей старшего дошкольного возраста»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>
                <a:latin typeface="Cambria"/>
                <a:ea typeface="Calibri"/>
                <a:cs typeface="Times New Roman"/>
              </a:rPr>
              <a:t>Дошкольное детство - важный этап в воспитании внимательного, чуткого читателя, любящего книгу, которая помогает ему познавать мир и себя в нем, формировать нравственные чувства и оценки, развивать восприятие художественного слова.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7" name="Объект 6" descr="http://www.ircenter.ru/files/products/pics/56714/fullsize/26339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8487" y="731838"/>
            <a:ext cx="3727850" cy="4894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393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Участники проекта: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39552" y="908720"/>
            <a:ext cx="3850760" cy="32403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- дети </a:t>
            </a:r>
            <a:r>
              <a:rPr lang="ru-RU" dirty="0" smtClean="0"/>
              <a:t>старшей логопедической </a:t>
            </a:r>
            <a:r>
              <a:rPr lang="ru-RU" dirty="0"/>
              <a:t>группы «Звездочки»</a:t>
            </a:r>
          </a:p>
          <a:p>
            <a:pPr marL="45720" indent="0">
              <a:buNone/>
            </a:pPr>
            <a:r>
              <a:rPr lang="ru-RU" dirty="0"/>
              <a:t>- родители воспитанников</a:t>
            </a:r>
          </a:p>
          <a:p>
            <a:pPr marL="45720" indent="0">
              <a:buNone/>
            </a:pPr>
            <a:r>
              <a:rPr lang="ru-RU" dirty="0"/>
              <a:t>- воспитатели: </a:t>
            </a:r>
            <a:r>
              <a:rPr lang="ru-RU" dirty="0" err="1"/>
              <a:t>Шигицева</a:t>
            </a:r>
            <a:r>
              <a:rPr lang="ru-RU" dirty="0"/>
              <a:t> А.В.</a:t>
            </a:r>
          </a:p>
          <a:p>
            <a:pPr marL="45720" indent="0">
              <a:buNone/>
            </a:pPr>
            <a:r>
              <a:rPr lang="ru-RU" dirty="0"/>
              <a:t>- логопед:  </a:t>
            </a:r>
            <a:r>
              <a:rPr lang="ru-RU" dirty="0" err="1"/>
              <a:t>Окуловская</a:t>
            </a:r>
            <a:r>
              <a:rPr lang="ru-RU" dirty="0"/>
              <a:t> О.А.</a:t>
            </a:r>
          </a:p>
          <a:p>
            <a:pPr>
              <a:buFontTx/>
              <a:buChar char="-"/>
            </a:pPr>
            <a:r>
              <a:rPr lang="ru-RU" dirty="0" smtClean="0"/>
              <a:t>музыкальный </a:t>
            </a:r>
            <a:r>
              <a:rPr lang="ru-RU" dirty="0"/>
              <a:t>руководитель: Акулова Г.Л</a:t>
            </a:r>
            <a:r>
              <a:rPr lang="ru-RU" dirty="0" smtClean="0"/>
              <a:t>.</a:t>
            </a:r>
          </a:p>
          <a:p>
            <a:pPr>
              <a:buFontTx/>
              <a:buChar char="-"/>
            </a:pPr>
            <a:r>
              <a:rPr lang="ru-RU" dirty="0" smtClean="0"/>
              <a:t>Инструктор по физкультуре: </a:t>
            </a:r>
            <a:r>
              <a:rPr lang="ru-RU" dirty="0" err="1" smtClean="0"/>
              <a:t>Долинина</a:t>
            </a:r>
            <a:r>
              <a:rPr lang="ru-RU" dirty="0" smtClean="0"/>
              <a:t> Т.В.</a:t>
            </a:r>
            <a:endParaRPr lang="ru-RU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>
                <a:effectLst/>
              </a:rPr>
              <a:t>Тип проекта: Творческий</a:t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</a:rPr>
              <a:t>По количеству участников: Групповой</a:t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</a:rPr>
              <a:t>По продолжительности: Краткосрочный</a:t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</a:rPr>
              <a:t> </a:t>
            </a:r>
            <a:br>
              <a:rPr lang="ru-RU" sz="1400" dirty="0">
                <a:effectLst/>
              </a:rPr>
            </a:br>
            <a:endParaRPr lang="ru-RU" sz="1400" dirty="0"/>
          </a:p>
        </p:txBody>
      </p:sp>
      <p:pic>
        <p:nvPicPr>
          <p:cNvPr id="7" name="Picture 2" descr="C:\Users\Егор\Documents\фото мама проект\IMG_094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124744"/>
            <a:ext cx="3945130" cy="295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03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1801</TotalTime>
  <Words>703</Words>
  <Application>Microsoft Office PowerPoint</Application>
  <PresentationFormat>Экран (4:3)</PresentationFormat>
  <Paragraphs>116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Воздушный поток</vt:lpstr>
      <vt:lpstr>Современные педагогические технологии</vt:lpstr>
      <vt:lpstr>Использование проектной  технологии в практике дошкольного образования </vt:lpstr>
      <vt:lpstr>Классификация проектов</vt:lpstr>
      <vt:lpstr>Виды проектов в ДОУ: </vt:lpstr>
      <vt:lpstr>Последовательность работы педагога над проектом:  </vt:lpstr>
      <vt:lpstr>Метод проектов в группе для детей с ОНР</vt:lpstr>
      <vt:lpstr>Метод проектов в группе для детей с ОНР</vt:lpstr>
      <vt:lpstr>«Знакомство с творчеством  С. Я. Маршака детей старшего дошкольного возраста» </vt:lpstr>
      <vt:lpstr>Тип проекта: Творческий По количеству участников: Групповой По продолжительности: Краткосрочный   </vt:lpstr>
      <vt:lpstr>Поэтапное планирование проектной деятельности </vt:lpstr>
      <vt:lpstr> Образовательные цели проекта: </vt:lpstr>
      <vt:lpstr>Маршак Самуил Яковлевич (1887— 1964), поэт и переводчик.</vt:lpstr>
      <vt:lpstr>Слушание музыки  Чайковский. Времена года. </vt:lpstr>
      <vt:lpstr>Формирование элементарных математических представлений на основе стихотворения «Веселый счет»</vt:lpstr>
      <vt:lpstr>Рассматривание иллюстраций к произведениям  С. Маршака </vt:lpstr>
      <vt:lpstr>Физическое развитие </vt:lpstr>
      <vt:lpstr>Художественно-эстетическое развитие </vt:lpstr>
      <vt:lpstr>Воспитание потребности в соблюдении режима по стихотворению «Ванька-Встанька» </vt:lpstr>
      <vt:lpstr>Развитие конструктивной деятельности </vt:lpstr>
      <vt:lpstr>Работа с родителями оформление выставки «Любимые  произведения С.Я.Маршака» </vt:lpstr>
      <vt:lpstr>Коррекционные цели проекта: </vt:lpstr>
      <vt:lpstr>Заучивание стихов, в которых описание букв дано в образной, занимательной форме </vt:lpstr>
      <vt:lpstr>Формирование грамматического строя речи, образование форм множественного числа существительных, обозначающих детенышей животных, употребление этих слов в именительном и винительном падеже на основе произведения «Детки в клетке» </vt:lpstr>
      <vt:lpstr>Работа над темпом и ритмом речи</vt:lpstr>
      <vt:lpstr>Пальчиковая гимнастика «Багаж»</vt:lpstr>
      <vt:lpstr>Автоматизация звуков «Ш», «Ж» в стихах</vt:lpstr>
      <vt:lpstr>Артикуляционая гимнастика</vt:lpstr>
      <vt:lpstr>Инсценировка стихотворения «Сказка о глупом мышонке» 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взрослых</vt:lpstr>
      <vt:lpstr>Список литературы: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Егор</dc:creator>
  <cp:lastModifiedBy>Егор</cp:lastModifiedBy>
  <cp:revision>56</cp:revision>
  <dcterms:created xsi:type="dcterms:W3CDTF">2013-11-23T14:45:14Z</dcterms:created>
  <dcterms:modified xsi:type="dcterms:W3CDTF">2015-03-22T18:00:46Z</dcterms:modified>
</cp:coreProperties>
</file>