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2" r:id="rId4"/>
    <p:sldId id="263" r:id="rId5"/>
    <p:sldId id="264" r:id="rId6"/>
    <p:sldId id="265" r:id="rId7"/>
    <p:sldId id="266" r:id="rId8"/>
    <p:sldId id="272" r:id="rId9"/>
    <p:sldId id="271" r:id="rId10"/>
    <p:sldId id="273" r:id="rId11"/>
    <p:sldId id="274" r:id="rId12"/>
    <p:sldId id="277" r:id="rId13"/>
    <p:sldId id="278" r:id="rId14"/>
    <p:sldId id="293" r:id="rId15"/>
    <p:sldId id="279" r:id="rId16"/>
    <p:sldId id="280" r:id="rId17"/>
    <p:sldId id="281" r:id="rId18"/>
    <p:sldId id="282" r:id="rId19"/>
    <p:sldId id="295" r:id="rId20"/>
    <p:sldId id="298" r:id="rId21"/>
    <p:sldId id="288" r:id="rId22"/>
    <p:sldId id="290" r:id="rId23"/>
    <p:sldId id="296" r:id="rId24"/>
    <p:sldId id="29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F3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B21CB-FF47-4E68-A1F5-21510453A608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357166"/>
            <a:ext cx="7128792" cy="36625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Отрадненская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СОШ</a:t>
            </a:r>
          </a:p>
          <a:p>
            <a:pPr algn="ctr">
              <a:defRPr/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Дошкольные группы</a:t>
            </a:r>
          </a:p>
          <a:p>
            <a:pPr algn="ctr">
              <a:defRPr/>
            </a:pPr>
            <a:endParaRPr lang="ru-RU" sz="1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Развитие речи дошкольников через литературное творчество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51" name="Прямоугольник 2"/>
          <p:cNvSpPr>
            <a:spLocks noChangeArrowheads="1"/>
          </p:cNvSpPr>
          <p:nvPr/>
        </p:nvSpPr>
        <p:spPr bwMode="auto">
          <a:xfrm>
            <a:off x="395536" y="5143512"/>
            <a:ext cx="5400600" cy="1004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2400" i="1" dirty="0" err="1" smtClean="0"/>
              <a:t>Кузьменко</a:t>
            </a:r>
            <a:r>
              <a:rPr lang="ru-RU" sz="2400" i="1" dirty="0" smtClean="0"/>
              <a:t> Л.Н.</a:t>
            </a:r>
          </a:p>
          <a:p>
            <a:pPr algn="ctr">
              <a:lnSpc>
                <a:spcPct val="114000"/>
              </a:lnSpc>
            </a:pPr>
            <a:r>
              <a:rPr lang="ru-RU" sz="1400" i="1" dirty="0" err="1" smtClean="0"/>
              <a:t>Отрадненское</a:t>
            </a:r>
            <a:r>
              <a:rPr lang="ru-RU" sz="1400" i="1" dirty="0" smtClean="0"/>
              <a:t> </a:t>
            </a:r>
          </a:p>
          <a:p>
            <a:pPr algn="ctr">
              <a:lnSpc>
                <a:spcPct val="114000"/>
              </a:lnSpc>
            </a:pPr>
            <a:r>
              <a:rPr lang="ru-RU" sz="1400" i="1" dirty="0" smtClean="0"/>
              <a:t>2015</a:t>
            </a:r>
            <a:endParaRPr lang="ru-RU" sz="1400" i="1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I:\DCIM\101MSDCF\DSC042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85728"/>
            <a:ext cx="6034617" cy="4525963"/>
          </a:xfrm>
          <a:prstGeom prst="rect">
            <a:avLst/>
          </a:prstGeom>
          <a:noFill/>
        </p:spPr>
      </p:pic>
      <p:pic>
        <p:nvPicPr>
          <p:cNvPr id="4" name="Picture 2" descr="I:\DCIM\100CANON\IMG_09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286124"/>
            <a:ext cx="4071966" cy="3357585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Для придумывания своих скороговорок использовали имена детей. Воспитанники с интересом придумывали рифмы к своему имени, забавные короткие истории.</a:t>
            </a:r>
          </a:p>
          <a:p>
            <a:pPr algn="ctr">
              <a:buNone/>
            </a:pPr>
            <a:r>
              <a:rPr lang="ru-RU" b="1" i="1" dirty="0" smtClean="0"/>
              <a:t>«Андрей и </a:t>
            </a:r>
            <a:r>
              <a:rPr lang="ru-RU" b="1" i="1" dirty="0" err="1" smtClean="0"/>
              <a:t>Карина</a:t>
            </a:r>
            <a:r>
              <a:rPr lang="ru-RU" b="1" i="1" dirty="0" smtClean="0"/>
              <a:t> пошли за малиной, а вместо малины набрали калины»</a:t>
            </a:r>
            <a:endParaRPr lang="ru-RU" b="1" i="1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 Во время коммуникативной деятельности мы стараемся учить детей общаться, познавать окружающий мир, делиться своими мыслями, экспериментировать, сочинять, фантазировать, развивать речь детей. В этом очень помогают сказки, ведь сказка для ребенка – не просто вымысел, фантазия, а особая реальность, раздвигающая рамки обычной жизни.</a:t>
            </a:r>
          </a:p>
          <a:p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В.А. Сухомлинский подчеркивал, что “сказка – это активное эстетическое творчество, захватывающее все сферы духовной жизни ребенка, его ум, чувства, воображения, волю. Оно начинается уже в рассказывании, высший этап – </a:t>
            </a:r>
            <a:r>
              <a:rPr lang="ru-RU" dirty="0" err="1" smtClean="0"/>
              <a:t>инсценирование</a:t>
            </a:r>
            <a:r>
              <a:rPr lang="ru-RU" dirty="0" smtClean="0"/>
              <a:t>”.</a:t>
            </a: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I:\DCIM\101MSDCF\DSC042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9" y="1000109"/>
            <a:ext cx="6143667" cy="4143404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Сказочное творчество детей базируется на игре. Максимальное обогащение работы со сказкой элементами игровой деятельности закладывает более глубокие основы литературного воспитания, облегчает ребёнку переход из детского сада в школу, создаёт фундамент для дальнейшего его обучения и развития.</a:t>
            </a:r>
          </a:p>
          <a:p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Очень нравится детям составление</a:t>
            </a:r>
            <a:r>
              <a:rPr lang="en-US" dirty="0" smtClean="0"/>
              <a:t> </a:t>
            </a:r>
            <a:r>
              <a:rPr lang="ru-RU" dirty="0" smtClean="0"/>
              <a:t>коллажа из сказок, когда например, в книге перепутались все страницы, и злой волшебник превратил сказочных героев: Буратино, Красную Шапочку и Колобка в мышек. Детям предлагается придумать сюжет новой сказки. Вариантов и переплетений ситуаций из разных сказок может быть множество, но важно не забывать о главных, первоначальных героях – и получится “коллаж сказок”.</a:t>
            </a:r>
          </a:p>
          <a:p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Для развития речевого творчества очень эффективны методы:</a:t>
            </a:r>
          </a:p>
          <a:p>
            <a:r>
              <a:rPr lang="ru-RU" dirty="0" smtClean="0"/>
              <a:t>составление</a:t>
            </a:r>
            <a:r>
              <a:rPr lang="en-US" dirty="0" smtClean="0"/>
              <a:t> </a:t>
            </a:r>
            <a:r>
              <a:rPr lang="ru-RU" dirty="0" smtClean="0"/>
              <a:t>сказки из одного слова; </a:t>
            </a:r>
            <a:endParaRPr lang="ru-RU" i="1" dirty="0" smtClean="0"/>
          </a:p>
          <a:p>
            <a:r>
              <a:rPr lang="ru-RU" dirty="0" smtClean="0"/>
              <a:t>составление</a:t>
            </a:r>
            <a:r>
              <a:rPr lang="en-US" dirty="0" smtClean="0"/>
              <a:t> </a:t>
            </a:r>
            <a:r>
              <a:rPr lang="ru-RU" dirty="0" smtClean="0"/>
              <a:t>сказки из фразеологизмов;</a:t>
            </a:r>
          </a:p>
          <a:p>
            <a:r>
              <a:rPr lang="ru-RU" dirty="0" smtClean="0"/>
              <a:t>случайные сказки;</a:t>
            </a:r>
          </a:p>
          <a:p>
            <a:r>
              <a:rPr lang="ru-RU" dirty="0" smtClean="0"/>
              <a:t>составление</a:t>
            </a:r>
            <a:r>
              <a:rPr lang="en-US" dirty="0" smtClean="0"/>
              <a:t> </a:t>
            </a:r>
            <a:r>
              <a:rPr lang="ru-RU" dirty="0" smtClean="0"/>
              <a:t>сказки о бытовых предметах;</a:t>
            </a: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метод «</a:t>
            </a:r>
            <a:r>
              <a:rPr lang="ru-RU" i="1" dirty="0" smtClean="0"/>
              <a:t>перевирания сказок»;</a:t>
            </a:r>
          </a:p>
          <a:p>
            <a:r>
              <a:rPr lang="ru-RU" dirty="0" smtClean="0"/>
              <a:t>придумывание</a:t>
            </a:r>
            <a:r>
              <a:rPr lang="en-US" dirty="0" smtClean="0"/>
              <a:t> </a:t>
            </a:r>
            <a:r>
              <a:rPr lang="ru-RU" i="1" dirty="0" smtClean="0"/>
              <a:t>сказки с середины;</a:t>
            </a:r>
          </a:p>
          <a:p>
            <a:r>
              <a:rPr lang="ru-RU" dirty="0" smtClean="0"/>
              <a:t>рассказывание старой сказки по – новому;</a:t>
            </a:r>
          </a:p>
          <a:p>
            <a:r>
              <a:rPr lang="ru-RU" dirty="0" smtClean="0"/>
              <a:t>придумывание сказки о себе.</a:t>
            </a: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I:\DCIM\100CANON\IMG_06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285728"/>
            <a:ext cx="3231623" cy="2428892"/>
          </a:xfrm>
          <a:prstGeom prst="rect">
            <a:avLst/>
          </a:prstGeom>
          <a:noFill/>
        </p:spPr>
      </p:pic>
      <p:pic>
        <p:nvPicPr>
          <p:cNvPr id="7171" name="Picture 3" descr="I:\DCIM\100CANON\IMG_06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1142984"/>
            <a:ext cx="4143404" cy="2786082"/>
          </a:xfrm>
          <a:prstGeom prst="rect">
            <a:avLst/>
          </a:prstGeom>
          <a:noFill/>
        </p:spPr>
      </p:pic>
      <p:pic>
        <p:nvPicPr>
          <p:cNvPr id="7172" name="Picture 4" descr="I:\DCIM\100CANON\IMG_06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571876"/>
            <a:ext cx="4143404" cy="2905124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642918"/>
            <a:ext cx="76438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Дошкольный</a:t>
            </a:r>
            <a:r>
              <a:rPr lang="en-US" sz="2000" dirty="0" smtClean="0"/>
              <a:t> </a:t>
            </a:r>
            <a:r>
              <a:rPr lang="ru-RU" sz="2000" dirty="0" smtClean="0"/>
              <a:t>возраст</a:t>
            </a:r>
            <a:r>
              <a:rPr lang="en-US" sz="2000" dirty="0" smtClean="0"/>
              <a:t> </a:t>
            </a:r>
            <a:r>
              <a:rPr lang="ru-RU" sz="2000" dirty="0" smtClean="0"/>
              <a:t>—</a:t>
            </a:r>
            <a:r>
              <a:rPr lang="en-US" sz="2000" dirty="0" smtClean="0"/>
              <a:t> </a:t>
            </a:r>
            <a:r>
              <a:rPr lang="ru-RU" sz="2000" dirty="0" smtClean="0"/>
              <a:t>это</a:t>
            </a:r>
            <a:r>
              <a:rPr lang="en-US" sz="2000" dirty="0" smtClean="0"/>
              <a:t> </a:t>
            </a:r>
            <a:r>
              <a:rPr lang="ru-RU" sz="2000" dirty="0" smtClean="0"/>
              <a:t>период</a:t>
            </a:r>
            <a:r>
              <a:rPr lang="en-US" sz="2000" dirty="0" smtClean="0"/>
              <a:t> </a:t>
            </a:r>
            <a:r>
              <a:rPr lang="ru-RU" sz="2000" dirty="0" smtClean="0"/>
              <a:t>активного</a:t>
            </a:r>
            <a:r>
              <a:rPr lang="en-US" sz="2000" dirty="0" smtClean="0"/>
              <a:t> </a:t>
            </a:r>
            <a:r>
              <a:rPr lang="ru-RU" sz="2000" dirty="0" smtClean="0"/>
              <a:t>усвоения</a:t>
            </a:r>
            <a:r>
              <a:rPr lang="en-US" sz="2000" dirty="0" smtClean="0"/>
              <a:t> </a:t>
            </a:r>
            <a:r>
              <a:rPr lang="ru-RU" sz="2000" dirty="0" smtClean="0"/>
              <a:t>ребенком</a:t>
            </a:r>
            <a:r>
              <a:rPr lang="en-US" sz="2000" dirty="0" smtClean="0"/>
              <a:t> </a:t>
            </a:r>
            <a:r>
              <a:rPr lang="ru-RU" sz="2000" dirty="0" smtClean="0"/>
              <a:t>разговорного</a:t>
            </a:r>
            <a:r>
              <a:rPr lang="en-US" sz="2000" dirty="0" smtClean="0"/>
              <a:t> </a:t>
            </a:r>
            <a:r>
              <a:rPr lang="ru-RU" sz="2000" dirty="0" smtClean="0"/>
              <a:t>языка</a:t>
            </a:r>
            <a:r>
              <a:rPr lang="en-US" sz="2000" dirty="0" smtClean="0"/>
              <a:t>, </a:t>
            </a:r>
            <a:r>
              <a:rPr lang="ru-RU" sz="2000" dirty="0" smtClean="0"/>
              <a:t>становления</a:t>
            </a:r>
            <a:r>
              <a:rPr lang="en-US" sz="2000" dirty="0" smtClean="0"/>
              <a:t> </a:t>
            </a:r>
            <a:r>
              <a:rPr lang="ru-RU" sz="2000" dirty="0" smtClean="0"/>
              <a:t>и</a:t>
            </a:r>
            <a:r>
              <a:rPr lang="en-US" sz="2000" dirty="0" smtClean="0"/>
              <a:t> </a:t>
            </a:r>
            <a:r>
              <a:rPr lang="ru-RU" sz="2000" dirty="0" smtClean="0"/>
              <a:t>развития</a:t>
            </a:r>
            <a:r>
              <a:rPr lang="en-US" sz="2000" dirty="0" smtClean="0"/>
              <a:t> </a:t>
            </a:r>
            <a:r>
              <a:rPr lang="ru-RU" sz="2000" dirty="0" smtClean="0"/>
              <a:t>всех</a:t>
            </a:r>
            <a:r>
              <a:rPr lang="en-US" sz="2000" dirty="0" smtClean="0"/>
              <a:t> </a:t>
            </a:r>
            <a:r>
              <a:rPr lang="ru-RU" sz="2000" dirty="0" smtClean="0"/>
              <a:t>сторон</a:t>
            </a:r>
            <a:r>
              <a:rPr lang="en-US" sz="2000" dirty="0" smtClean="0"/>
              <a:t> </a:t>
            </a:r>
            <a:r>
              <a:rPr lang="ru-RU" sz="2000" dirty="0" smtClean="0"/>
              <a:t>речи</a:t>
            </a:r>
            <a:r>
              <a:rPr lang="en-US" sz="2000" dirty="0" smtClean="0"/>
              <a:t>: </a:t>
            </a:r>
            <a:r>
              <a:rPr lang="ru-RU" sz="2000" dirty="0" smtClean="0"/>
              <a:t>фонетической</a:t>
            </a:r>
            <a:r>
              <a:rPr lang="en-US" sz="2000" dirty="0" smtClean="0"/>
              <a:t>, </a:t>
            </a:r>
            <a:r>
              <a:rPr lang="ru-RU" sz="2000" dirty="0" smtClean="0"/>
              <a:t>лексической</a:t>
            </a:r>
            <a:r>
              <a:rPr lang="en-US" sz="2000" dirty="0" smtClean="0"/>
              <a:t>, </a:t>
            </a:r>
            <a:r>
              <a:rPr lang="ru-RU" sz="2000" dirty="0" smtClean="0"/>
              <a:t>грамматической</a:t>
            </a:r>
            <a:r>
              <a:rPr lang="en-US" sz="2000" dirty="0" smtClean="0"/>
              <a:t>. </a:t>
            </a:r>
            <a:r>
              <a:rPr lang="ru-RU" sz="2000" dirty="0" smtClean="0"/>
              <a:t>Полноценное</a:t>
            </a:r>
            <a:r>
              <a:rPr lang="en-US" sz="2000" dirty="0" smtClean="0"/>
              <a:t> </a:t>
            </a:r>
            <a:r>
              <a:rPr lang="ru-RU" sz="2000" dirty="0" smtClean="0"/>
              <a:t>владение</a:t>
            </a:r>
            <a:r>
              <a:rPr lang="en-US" sz="2000" dirty="0" smtClean="0"/>
              <a:t> </a:t>
            </a:r>
            <a:r>
              <a:rPr lang="ru-RU" sz="2000" dirty="0" smtClean="0"/>
              <a:t>родным</a:t>
            </a:r>
            <a:r>
              <a:rPr lang="en-US" sz="2000" dirty="0" smtClean="0"/>
              <a:t> </a:t>
            </a:r>
            <a:r>
              <a:rPr lang="ru-RU" sz="2000" dirty="0" smtClean="0"/>
              <a:t>языком</a:t>
            </a:r>
            <a:r>
              <a:rPr lang="en-US" sz="2000" dirty="0" smtClean="0"/>
              <a:t> </a:t>
            </a:r>
            <a:r>
              <a:rPr lang="ru-RU" sz="2000" dirty="0" smtClean="0"/>
              <a:t>в</a:t>
            </a:r>
            <a:r>
              <a:rPr lang="en-US" sz="2000" dirty="0" smtClean="0"/>
              <a:t> </a:t>
            </a:r>
            <a:r>
              <a:rPr lang="ru-RU" sz="2000" dirty="0" smtClean="0"/>
              <a:t>дошкольном</a:t>
            </a:r>
            <a:r>
              <a:rPr lang="en-US" sz="2000" dirty="0" smtClean="0"/>
              <a:t> </a:t>
            </a:r>
            <a:r>
              <a:rPr lang="ru-RU" sz="2000" dirty="0" smtClean="0"/>
              <a:t>детстве</a:t>
            </a:r>
            <a:r>
              <a:rPr lang="en-US" sz="2000" dirty="0" smtClean="0"/>
              <a:t> </a:t>
            </a:r>
            <a:r>
              <a:rPr lang="ru-RU" sz="2000" dirty="0" smtClean="0"/>
              <a:t>является</a:t>
            </a:r>
            <a:r>
              <a:rPr lang="en-US" sz="2000" dirty="0" smtClean="0"/>
              <a:t> </a:t>
            </a:r>
            <a:r>
              <a:rPr lang="ru-RU" sz="2000" dirty="0" smtClean="0"/>
              <a:t>необходимым</a:t>
            </a:r>
            <a:r>
              <a:rPr lang="en-US" sz="2000" dirty="0" smtClean="0"/>
              <a:t> </a:t>
            </a:r>
            <a:r>
              <a:rPr lang="ru-RU" sz="2000" dirty="0" smtClean="0"/>
              <a:t>условием</a:t>
            </a:r>
            <a:r>
              <a:rPr lang="en-US" sz="2000" dirty="0" smtClean="0"/>
              <a:t> </a:t>
            </a:r>
            <a:r>
              <a:rPr lang="ru-RU" sz="2000" dirty="0" smtClean="0"/>
              <a:t>решения</a:t>
            </a:r>
            <a:r>
              <a:rPr lang="en-US" sz="2000" dirty="0" smtClean="0"/>
              <a:t> </a:t>
            </a:r>
            <a:r>
              <a:rPr lang="ru-RU" sz="2000" dirty="0" smtClean="0"/>
              <a:t>задач</a:t>
            </a:r>
            <a:r>
              <a:rPr lang="en-US" sz="2000" dirty="0" smtClean="0"/>
              <a:t> </a:t>
            </a:r>
            <a:r>
              <a:rPr lang="ru-RU" sz="2000" dirty="0" smtClean="0"/>
              <a:t>умственного</a:t>
            </a:r>
            <a:r>
              <a:rPr lang="en-US" sz="2000" dirty="0" smtClean="0"/>
              <a:t>, </a:t>
            </a:r>
            <a:r>
              <a:rPr lang="ru-RU" sz="2000" dirty="0" smtClean="0"/>
              <a:t>эстетического</a:t>
            </a:r>
            <a:r>
              <a:rPr lang="en-US" sz="2000" dirty="0" smtClean="0"/>
              <a:t> </a:t>
            </a:r>
            <a:r>
              <a:rPr lang="ru-RU" sz="2000" dirty="0" smtClean="0"/>
              <a:t>и</a:t>
            </a:r>
            <a:r>
              <a:rPr lang="en-US" sz="2000" dirty="0" smtClean="0"/>
              <a:t> </a:t>
            </a:r>
            <a:r>
              <a:rPr lang="ru-RU" sz="2000" dirty="0" smtClean="0"/>
              <a:t>нравственного</a:t>
            </a:r>
            <a:r>
              <a:rPr lang="en-US" sz="2000" dirty="0" smtClean="0"/>
              <a:t> </a:t>
            </a:r>
            <a:r>
              <a:rPr lang="ru-RU" sz="2000" dirty="0" smtClean="0"/>
              <a:t>воспитания</a:t>
            </a:r>
            <a:r>
              <a:rPr lang="en-US" sz="2000" dirty="0" smtClean="0"/>
              <a:t> </a:t>
            </a:r>
            <a:r>
              <a:rPr lang="ru-RU" sz="2000" dirty="0" smtClean="0"/>
              <a:t>детей</a:t>
            </a:r>
            <a:r>
              <a:rPr lang="ru-RU" sz="2000" dirty="0" smtClean="0"/>
              <a:t>. </a:t>
            </a:r>
            <a:endParaRPr lang="en-US" sz="2000" dirty="0" smtClean="0"/>
          </a:p>
          <a:p>
            <a:pPr algn="ctr"/>
            <a:endParaRPr lang="en-US" sz="2000" dirty="0" smtClean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Также у детей хорошо получается сочинять считалки, которые они затем используют в своих играх:</a:t>
            </a:r>
          </a:p>
          <a:p>
            <a:pPr>
              <a:buNone/>
            </a:pPr>
            <a:r>
              <a:rPr lang="ru-RU" b="1" i="1" dirty="0" smtClean="0"/>
              <a:t>«Раз, два, три, четыре, пять- </a:t>
            </a:r>
          </a:p>
          <a:p>
            <a:pPr>
              <a:buNone/>
            </a:pPr>
            <a:r>
              <a:rPr lang="ru-RU" b="1" i="1" dirty="0" smtClean="0"/>
              <a:t>Мы пойдём сейчас гулять, </a:t>
            </a:r>
          </a:p>
          <a:p>
            <a:pPr>
              <a:buNone/>
            </a:pPr>
            <a:r>
              <a:rPr lang="ru-RU" b="1" i="1" dirty="0" smtClean="0"/>
              <a:t>Кто оденется скорее, </a:t>
            </a:r>
          </a:p>
          <a:p>
            <a:pPr>
              <a:buNone/>
            </a:pPr>
            <a:r>
              <a:rPr lang="ru-RU" b="1" i="1" dirty="0" smtClean="0"/>
              <a:t>Тому будет веселее».</a:t>
            </a:r>
            <a:endParaRPr lang="ru-RU" b="1" i="1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Особую роль в своей работе отводим просвещению родителей, консультациям по развитию речи дошкольников,  использованию воспитания сказок, разъясняем им большую значимость семейного чтения. Советуем родителям вместе с детьми рассматривать иллюстрации, беседовать об их содержании, разыгрывать сказки по ролям.</a:t>
            </a:r>
          </a:p>
          <a:p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Активно привлекаем родителей своих воспитанников для развития их речевого творчества дома во время сочинения</a:t>
            </a:r>
            <a:r>
              <a:rPr lang="en-US" dirty="0" smtClean="0"/>
              <a:t> </a:t>
            </a:r>
            <a:r>
              <a:rPr lang="ru-RU" i="1" dirty="0" smtClean="0"/>
              <a:t>семейных сказок. </a:t>
            </a:r>
            <a:r>
              <a:rPr lang="ru-RU" dirty="0" smtClean="0"/>
              <a:t>Родители участвуют в создании самодельных книжек со сказками, которые дети с большим удовольствием слушают.</a:t>
            </a:r>
          </a:p>
          <a:p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I:\DCIM\100CANON\IMG_04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857232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Формирование способности к литературному творчеству играет существенную роль в развитии и совершенствовании связной, выразительной речи, ее словаря, а также способствует активизации детского воображения и мышления.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pPr algn="ctr"/>
            <a:r>
              <a:rPr lang="ru-RU" b="1" u="sng" dirty="0" smtClean="0"/>
              <a:t>Основные</a:t>
            </a:r>
            <a:r>
              <a:rPr lang="en-US" b="1" u="sng" dirty="0" smtClean="0"/>
              <a:t> </a:t>
            </a:r>
            <a:r>
              <a:rPr lang="ru-RU" b="1" u="sng" dirty="0" smtClean="0"/>
              <a:t>задачи</a:t>
            </a:r>
            <a:r>
              <a:rPr lang="en-US" b="1" u="sng" dirty="0" smtClean="0"/>
              <a:t> </a:t>
            </a:r>
            <a:r>
              <a:rPr lang="ru-RU" b="1" u="sng" dirty="0" smtClean="0"/>
              <a:t>развития</a:t>
            </a:r>
            <a:r>
              <a:rPr lang="en-US" b="1" u="sng" dirty="0" smtClean="0"/>
              <a:t> </a:t>
            </a:r>
            <a:r>
              <a:rPr lang="ru-RU" b="1" u="sng" dirty="0" smtClean="0"/>
              <a:t>речи</a:t>
            </a:r>
            <a:r>
              <a:rPr lang="en-US" b="1" u="sng" dirty="0" smtClean="0"/>
              <a:t> </a:t>
            </a:r>
            <a:r>
              <a:rPr lang="ru-RU" dirty="0" smtClean="0"/>
              <a:t>—</a:t>
            </a:r>
            <a:r>
              <a:rPr lang="en-US" dirty="0" smtClean="0"/>
              <a:t> </a:t>
            </a:r>
            <a:r>
              <a:rPr lang="ru-RU" dirty="0" smtClean="0"/>
              <a:t>воспитание</a:t>
            </a:r>
            <a:r>
              <a:rPr lang="en-US" dirty="0" smtClean="0"/>
              <a:t> </a:t>
            </a:r>
            <a:r>
              <a:rPr lang="ru-RU" dirty="0" smtClean="0"/>
              <a:t>звуковой</a:t>
            </a:r>
            <a:r>
              <a:rPr lang="en-US" dirty="0" smtClean="0"/>
              <a:t> </a:t>
            </a:r>
            <a:r>
              <a:rPr lang="ru-RU" dirty="0" smtClean="0"/>
              <a:t>культуры</a:t>
            </a:r>
            <a:r>
              <a:rPr lang="en-US" dirty="0" smtClean="0"/>
              <a:t> </a:t>
            </a:r>
            <a:r>
              <a:rPr lang="ru-RU" dirty="0" smtClean="0"/>
              <a:t>речи</a:t>
            </a:r>
            <a:r>
              <a:rPr lang="en-US" dirty="0" smtClean="0"/>
              <a:t>, </a:t>
            </a:r>
            <a:r>
              <a:rPr lang="ru-RU" dirty="0" smtClean="0"/>
              <a:t>словарная</a:t>
            </a:r>
            <a:r>
              <a:rPr lang="en-US" dirty="0" smtClean="0"/>
              <a:t> </a:t>
            </a:r>
            <a:r>
              <a:rPr lang="ru-RU" dirty="0" smtClean="0"/>
              <a:t>работа</a:t>
            </a:r>
            <a:r>
              <a:rPr lang="en-US" dirty="0" smtClean="0"/>
              <a:t>, </a:t>
            </a:r>
            <a:r>
              <a:rPr lang="ru-RU" dirty="0" smtClean="0"/>
              <a:t>формирование</a:t>
            </a:r>
            <a:r>
              <a:rPr lang="en-US" dirty="0" smtClean="0"/>
              <a:t> </a:t>
            </a:r>
            <a:r>
              <a:rPr lang="ru-RU" dirty="0" smtClean="0"/>
              <a:t>грамматического</a:t>
            </a:r>
            <a:r>
              <a:rPr lang="en-US" dirty="0" smtClean="0"/>
              <a:t> </a:t>
            </a:r>
            <a:r>
              <a:rPr lang="ru-RU" dirty="0" smtClean="0"/>
              <a:t>строя</a:t>
            </a:r>
            <a:r>
              <a:rPr lang="en-US" dirty="0" smtClean="0"/>
              <a:t> </a:t>
            </a:r>
            <a:r>
              <a:rPr lang="ru-RU" dirty="0" smtClean="0"/>
              <a:t>речи</a:t>
            </a:r>
            <a:r>
              <a:rPr lang="en-US" dirty="0" smtClean="0"/>
              <a:t>, </a:t>
            </a:r>
            <a:r>
              <a:rPr lang="ru-RU" dirty="0" smtClean="0"/>
              <a:t>ее</a:t>
            </a:r>
            <a:r>
              <a:rPr lang="en-US" dirty="0" smtClean="0"/>
              <a:t> </a:t>
            </a:r>
            <a:r>
              <a:rPr lang="ru-RU" dirty="0" smtClean="0"/>
              <a:t>связности</a:t>
            </a:r>
            <a:r>
              <a:rPr lang="en-US" dirty="0" smtClean="0"/>
              <a:t> </a:t>
            </a:r>
            <a:r>
              <a:rPr lang="ru-RU" dirty="0" smtClean="0"/>
              <a:t>при</a:t>
            </a:r>
            <a:r>
              <a:rPr lang="en-US" dirty="0" smtClean="0"/>
              <a:t> </a:t>
            </a:r>
            <a:r>
              <a:rPr lang="ru-RU" dirty="0" smtClean="0"/>
              <a:t>построении</a:t>
            </a:r>
            <a:r>
              <a:rPr lang="en-US" dirty="0" smtClean="0"/>
              <a:t> </a:t>
            </a:r>
            <a:r>
              <a:rPr lang="ru-RU" dirty="0" smtClean="0"/>
              <a:t>развернутого</a:t>
            </a:r>
            <a:r>
              <a:rPr lang="en-US" dirty="0" smtClean="0"/>
              <a:t> </a:t>
            </a:r>
            <a:r>
              <a:rPr lang="ru-RU" dirty="0" smtClean="0"/>
              <a:t>высказывания</a:t>
            </a:r>
            <a:r>
              <a:rPr lang="en-US" sz="2800" dirty="0" smtClean="0"/>
              <a:t>. </a:t>
            </a:r>
            <a:endParaRPr lang="ru-RU" sz="2800" dirty="0" smtClean="0"/>
          </a:p>
          <a:p>
            <a:pPr algn="ctr">
              <a:buNone/>
            </a:pPr>
            <a:r>
              <a:rPr lang="ru-RU" dirty="0" smtClean="0"/>
              <a:t>Речь объединяет все психические процессы: память, мышление, восприятие, представление, воображение.</a:t>
            </a:r>
          </a:p>
          <a:p>
            <a:pPr algn="ctr"/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Одним из эффективных способов развития речи является </a:t>
            </a:r>
            <a:br>
              <a:rPr lang="ru-RU" sz="3600" dirty="0" smtClean="0"/>
            </a:br>
            <a:r>
              <a:rPr lang="ru-RU" sz="3600" b="1" dirty="0" smtClean="0"/>
              <a:t>литературное творчество.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027" name="Picture 3" descr="I:\DCIM\100CANON\IMG_09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266" y="1857363"/>
            <a:ext cx="5608121" cy="4268799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 Прежде чем развивать языковые, литературные способности, важно убедиться, что речь развивается по возрасту без отклонений. Для этого познакомимся с основными показателями речевого развития.</a:t>
            </a:r>
          </a:p>
          <a:p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   Формирование речи проходит в несколько этапов. До года ребенок начинает произносить отдельные слова, а к 2 годам — предложения из двух-трех слов. К 4 годам ребенок может свободно общаться как со сверстниками, так и со взрослыми. Словарный запас 5—7-летних детей достигает 4000 слов. Речь становится связной, а произношение правильным. Если ребенок говорит так, что понять его могут только близкие люди, следует показать его специалисту — логопеду.</a:t>
            </a:r>
          </a:p>
          <a:p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В случае нормального речевого развития ребенок много говорит. Он не только рассказывает о происходящих вокруг него событиях, но и пытается сочинять, фантазировать. Взрослые могут поддержать и стимулировать литературное творчество своих детей.</a:t>
            </a:r>
          </a:p>
          <a:p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В наших дошкольных группах воспитатели ежедневно знакомят детей с художественной литературой, часто водят на экскурсии в библиотеку, стараются привить любовь к книгам.</a:t>
            </a:r>
            <a:endParaRPr lang="ru-RU" sz="2800" dirty="0"/>
          </a:p>
        </p:txBody>
      </p:sp>
      <p:pic>
        <p:nvPicPr>
          <p:cNvPr id="2052" name="Picture 4" descr="I:\DCIM\100CANON\IMG_03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643182"/>
            <a:ext cx="4357718" cy="3554405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 На занятиях по развитию речи воспитатели используют скороговорки. Мы предложили детям сочинить скороговорки самим. Ребята с интересом занимались данной работой. В итоге мы сделали сборник </a:t>
            </a:r>
            <a:r>
              <a:rPr lang="ru-RU" b="1" dirty="0" smtClean="0"/>
              <a:t>«Наши скороговорки»</a:t>
            </a:r>
            <a:endParaRPr lang="ru-RU" b="1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E36C09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608</Words>
  <Application>Microsoft Office PowerPoint</Application>
  <PresentationFormat>Экран (4:3)</PresentationFormat>
  <Paragraphs>41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Одним из эффективных способов развития речи является  литературное творчество. </vt:lpstr>
      <vt:lpstr>Слайд 5</vt:lpstr>
      <vt:lpstr>Слайд 6</vt:lpstr>
      <vt:lpstr>Слайд 7</vt:lpstr>
      <vt:lpstr>  В наших дошкольных группах воспитатели ежедневно знакомят детей с художественной литературой, часто водят на экскурсии в библиотеку, стараются привить любовь к книгам.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Вывод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10</cp:lastModifiedBy>
  <cp:revision>29</cp:revision>
  <dcterms:created xsi:type="dcterms:W3CDTF">2014-06-15T09:49:01Z</dcterms:created>
  <dcterms:modified xsi:type="dcterms:W3CDTF">2015-03-24T15:47:24Z</dcterms:modified>
</cp:coreProperties>
</file>