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3" r:id="rId5"/>
    <p:sldId id="264" r:id="rId6"/>
    <p:sldId id="265" r:id="rId7"/>
    <p:sldId id="266" r:id="rId8"/>
    <p:sldId id="267" r:id="rId9"/>
    <p:sldId id="272" r:id="rId10"/>
    <p:sldId id="271" r:id="rId11"/>
    <p:sldId id="273" r:id="rId12"/>
    <p:sldId id="274" r:id="rId13"/>
    <p:sldId id="275" r:id="rId14"/>
    <p:sldId id="278" r:id="rId15"/>
    <p:sldId id="279" r:id="rId16"/>
    <p:sldId id="281" r:id="rId17"/>
    <p:sldId id="282" r:id="rId18"/>
    <p:sldId id="284" r:id="rId19"/>
    <p:sldId id="285" r:id="rId20"/>
    <p:sldId id="286" r:id="rId21"/>
    <p:sldId id="288" r:id="rId22"/>
    <p:sldId id="289" r:id="rId23"/>
    <p:sldId id="291" r:id="rId24"/>
    <p:sldId id="292" r:id="rId25"/>
    <p:sldId id="294" r:id="rId26"/>
    <p:sldId id="295" r:id="rId27"/>
    <p:sldId id="29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08F62F-6E3B-4641-BE51-DDF36EC8A2FF}" type="datetimeFigureOut">
              <a:rPr lang="ru-RU" smtClean="0"/>
              <a:pPr/>
              <a:t>20.03.2015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E61868-D2ED-43A5-8F9F-882DB8B167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8F62F-6E3B-4641-BE51-DDF36EC8A2FF}" type="datetimeFigureOut">
              <a:rPr lang="ru-RU" smtClean="0"/>
              <a:pPr/>
              <a:t>20.03.2015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61868-D2ED-43A5-8F9F-882DB8B167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b="1" dirty="0" smtClean="0">
                <a:solidFill>
                  <a:srgbClr val="FF0000"/>
                </a:solidFill>
                <a:effectLst>
                  <a:outerShdw blurRad="38100" dist="38100" dir="2700000" algn="tl">
                    <a:srgbClr val="000000">
                      <a:alpha val="43137"/>
                    </a:srgbClr>
                  </a:outerShdw>
                </a:effectLst>
              </a:rPr>
              <a:t>История Санкт-Петербурга</a:t>
            </a:r>
            <a:endParaRPr lang="ru-RU" sz="5400" b="1" dirty="0">
              <a:solidFill>
                <a:srgbClr val="FF0000"/>
              </a:solidFill>
              <a:effectLst>
                <a:outerShdw blurRad="38100" dist="38100" dir="2700000" algn="tl">
                  <a:srgbClr val="000000">
                    <a:alpha val="43137"/>
                  </a:srgbClr>
                </a:outerShdw>
              </a:effectLst>
            </a:endParaRPr>
          </a:p>
        </p:txBody>
      </p:sp>
      <p:sp>
        <p:nvSpPr>
          <p:cNvPr id="5" name="Содержимое 4"/>
          <p:cNvSpPr>
            <a:spLocks noGrp="1"/>
          </p:cNvSpPr>
          <p:nvPr>
            <p:ph idx="1"/>
          </p:nvPr>
        </p:nvSpPr>
        <p:spPr>
          <a:xfrm>
            <a:off x="4572000" y="3356992"/>
            <a:ext cx="4114800" cy="3168352"/>
          </a:xfrm>
        </p:spPr>
        <p:txBody>
          <a:bodyPr>
            <a:normAutofit lnSpcReduction="10000"/>
          </a:bodyPr>
          <a:lstStyle/>
          <a:p>
            <a:pPr algn="ctr"/>
            <a:r>
              <a:rPr lang="ru-RU" b="1" dirty="0" smtClean="0">
                <a:solidFill>
                  <a:schemeClr val="bg1"/>
                </a:solidFill>
              </a:rPr>
              <a:t>Для детей 6 – 7 лет</a:t>
            </a:r>
          </a:p>
          <a:p>
            <a:endParaRPr lang="ru-RU" dirty="0" smtClean="0"/>
          </a:p>
          <a:p>
            <a:r>
              <a:rPr lang="ru-RU" sz="2200" dirty="0" smtClean="0"/>
              <a:t>Презентацию  подготовила : </a:t>
            </a:r>
          </a:p>
          <a:p>
            <a:r>
              <a:rPr lang="ru-RU" sz="2200" dirty="0" smtClean="0"/>
              <a:t>Баранова Марина </a:t>
            </a:r>
            <a:r>
              <a:rPr lang="ru-RU" sz="2200" dirty="0" err="1" smtClean="0"/>
              <a:t>Этгаровна</a:t>
            </a:r>
            <a:endParaRPr lang="ru-RU" sz="2200" dirty="0" smtClean="0"/>
          </a:p>
          <a:p>
            <a:r>
              <a:rPr lang="ru-RU" sz="2200" dirty="0" smtClean="0"/>
              <a:t>Воспитатель  ГБДОУ </a:t>
            </a:r>
          </a:p>
          <a:p>
            <a:r>
              <a:rPr lang="ru-RU" sz="2200" dirty="0" smtClean="0"/>
              <a:t>Детский сад № 6 </a:t>
            </a:r>
          </a:p>
          <a:p>
            <a:r>
              <a:rPr lang="ru-RU" sz="2200" dirty="0" smtClean="0"/>
              <a:t>Г. Санкт - Петербург</a:t>
            </a:r>
            <a:endParaRPr lang="ru-RU" sz="2200" dirty="0"/>
          </a:p>
        </p:txBody>
      </p:sp>
      <p:pic>
        <p:nvPicPr>
          <p:cNvPr id="6" name="Рисунок 5" descr="17416762.jpg"/>
          <p:cNvPicPr>
            <a:picLocks noChangeAspect="1"/>
          </p:cNvPicPr>
          <p:nvPr/>
        </p:nvPicPr>
        <p:blipFill>
          <a:blip r:embed="rId2" cstate="email"/>
          <a:stretch>
            <a:fillRect/>
          </a:stretch>
        </p:blipFill>
        <p:spPr>
          <a:xfrm>
            <a:off x="611560" y="1772816"/>
            <a:ext cx="3441523" cy="4679404"/>
          </a:xfrm>
          <a:prstGeom prst="rect">
            <a:avLst/>
          </a:prstGeom>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Берега Заячьего острова были укреплены деревянными срубами, </a:t>
            </a:r>
            <a:r>
              <a:rPr lang="ru-RU" sz="2400" b="1" dirty="0" err="1" smtClean="0">
                <a:solidFill>
                  <a:srgbClr val="FF0000"/>
                </a:solidFill>
              </a:rPr>
              <a:t>заполенными</a:t>
            </a:r>
            <a:r>
              <a:rPr lang="ru-RU" sz="2400" b="1" dirty="0" smtClean="0">
                <a:solidFill>
                  <a:srgbClr val="FF0000"/>
                </a:solidFill>
              </a:rPr>
              <a:t> землёй. Но так  как город строился на болотах, то землю приходилось привозить из других мест.</a:t>
            </a:r>
            <a:endParaRPr lang="ru-RU" sz="2400" b="1" dirty="0">
              <a:solidFill>
                <a:srgbClr val="FF0000"/>
              </a:solidFill>
            </a:endParaRPr>
          </a:p>
        </p:txBody>
      </p:sp>
      <p:pic>
        <p:nvPicPr>
          <p:cNvPr id="4" name="Содержимое 3" descr="028.JPG"/>
          <p:cNvPicPr>
            <a:picLocks noGrp="1" noChangeAspect="1"/>
          </p:cNvPicPr>
          <p:nvPr>
            <p:ph idx="1"/>
          </p:nvPr>
        </p:nvPicPr>
        <p:blipFill>
          <a:blip r:embed="rId2" cstate="email"/>
          <a:stretch>
            <a:fillRect/>
          </a:stretch>
        </p:blipFill>
        <p:spPr>
          <a:xfrm>
            <a:off x="1475657" y="2060849"/>
            <a:ext cx="6408712" cy="3528392"/>
          </a:xfrm>
          <a:prstGeom prst="cube">
            <a:avLst/>
          </a:prstGeom>
          <a:effectLst>
            <a:reflection blurRad="6350" stA="50000" endA="275" endPos="40000" dist="101600" dir="5400000" sy="-100000" algn="bl" rotWithShape="0"/>
          </a:effectLst>
        </p:spPr>
      </p:pic>
    </p:spTree>
  </p:cSld>
  <p:clrMapOvr>
    <a:masterClrMapping/>
  </p:clrMapOvr>
  <p:transition spd="slow">
    <p:spli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rgbClr val="FF0000"/>
                </a:solidFill>
              </a:rPr>
              <a:t>Одновременно со строительством  крепости на южном берегу этого острова началось строительство первых зданий нового города. И первое сооружение  был домик Петра.</a:t>
            </a:r>
            <a:endParaRPr lang="ru-RU" sz="2000" dirty="0">
              <a:solidFill>
                <a:srgbClr val="FF0000"/>
              </a:solidFill>
            </a:endParaRPr>
          </a:p>
        </p:txBody>
      </p:sp>
      <p:sp>
        <p:nvSpPr>
          <p:cNvPr id="3" name="Текст 2"/>
          <p:cNvSpPr>
            <a:spLocks noGrp="1"/>
          </p:cNvSpPr>
          <p:nvPr>
            <p:ph type="body" idx="1"/>
          </p:nvPr>
        </p:nvSpPr>
        <p:spPr/>
        <p:txBody>
          <a:bodyPr/>
          <a:lstStyle/>
          <a:p>
            <a:endParaRPr lang="ru-RU"/>
          </a:p>
        </p:txBody>
      </p:sp>
      <p:pic>
        <p:nvPicPr>
          <p:cNvPr id="7" name="Содержимое 6" descr="domik3b.jpg"/>
          <p:cNvPicPr>
            <a:picLocks noGrp="1" noChangeAspect="1"/>
          </p:cNvPicPr>
          <p:nvPr>
            <p:ph sz="half" idx="2"/>
          </p:nvPr>
        </p:nvPicPr>
        <p:blipFill>
          <a:blip r:embed="rId2" cstate="email"/>
          <a:stretch>
            <a:fillRect/>
          </a:stretch>
        </p:blipFill>
        <p:spPr>
          <a:xfrm>
            <a:off x="457200" y="2132856"/>
            <a:ext cx="3538736" cy="3532733"/>
          </a:xfrm>
        </p:spPr>
      </p:pic>
      <p:sp>
        <p:nvSpPr>
          <p:cNvPr id="5" name="Текст 4"/>
          <p:cNvSpPr>
            <a:spLocks noGrp="1"/>
          </p:cNvSpPr>
          <p:nvPr>
            <p:ph type="body" sz="quarter" idx="3"/>
          </p:nvPr>
        </p:nvSpPr>
        <p:spPr/>
        <p:txBody>
          <a:bodyPr/>
          <a:lstStyle/>
          <a:p>
            <a:endParaRPr lang="ru-RU"/>
          </a:p>
        </p:txBody>
      </p:sp>
      <p:pic>
        <p:nvPicPr>
          <p:cNvPr id="8" name="Содержимое 7" descr="domikpetra1.jpg"/>
          <p:cNvPicPr>
            <a:picLocks noGrp="1" noChangeAspect="1"/>
          </p:cNvPicPr>
          <p:nvPr>
            <p:ph sz="quarter" idx="4"/>
          </p:nvPr>
        </p:nvPicPr>
        <p:blipFill>
          <a:blip r:embed="rId3" cstate="email"/>
          <a:stretch>
            <a:fillRect/>
          </a:stretch>
        </p:blipFill>
        <p:spPr>
          <a:xfrm>
            <a:off x="4645025" y="2132856"/>
            <a:ext cx="4041775" cy="3456384"/>
          </a:xfrm>
        </p:spPr>
      </p:pic>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236070"/>
          </a:xfrm>
        </p:spPr>
        <p:txBody>
          <a:bodyPr>
            <a:normAutofit/>
          </a:bodyPr>
          <a:lstStyle/>
          <a:p>
            <a:r>
              <a:rPr lang="ru-RU" sz="2800" dirty="0" smtClean="0">
                <a:solidFill>
                  <a:srgbClr val="FF0000"/>
                </a:solidFill>
              </a:rPr>
              <a:t>Дом соорудил  отряд солдат летом 1703 года всего за три дня. Здесь Пётр думал о  том, как должен  выглядеть  Санкт – Петербург.</a:t>
            </a:r>
            <a:endParaRPr lang="ru-RU" sz="2800" dirty="0">
              <a:solidFill>
                <a:srgbClr val="FF0000"/>
              </a:solidFill>
            </a:endParaRPr>
          </a:p>
        </p:txBody>
      </p:sp>
      <p:pic>
        <p:nvPicPr>
          <p:cNvPr id="5" name="Содержимое 4" descr="let_sad_domik03.jpg"/>
          <p:cNvPicPr>
            <a:picLocks noGrp="1" noChangeAspect="1"/>
          </p:cNvPicPr>
          <p:nvPr>
            <p:ph idx="1"/>
          </p:nvPr>
        </p:nvPicPr>
        <p:blipFill>
          <a:blip r:embed="rId2" cstate="email"/>
          <a:stretch>
            <a:fillRect/>
          </a:stretch>
        </p:blipFill>
        <p:spPr>
          <a:xfrm>
            <a:off x="4644008" y="836712"/>
            <a:ext cx="3528392" cy="5472608"/>
          </a:xfrm>
        </p:spPr>
      </p:pic>
      <p:sp>
        <p:nvSpPr>
          <p:cNvPr id="4" name="Текст 3"/>
          <p:cNvSpPr>
            <a:spLocks noGrp="1"/>
          </p:cNvSpPr>
          <p:nvPr>
            <p:ph type="body" sz="half" idx="2"/>
          </p:nvPr>
        </p:nvSpPr>
        <p:spPr>
          <a:xfrm>
            <a:off x="395536" y="620688"/>
            <a:ext cx="3816424" cy="5328592"/>
          </a:xfrm>
        </p:spPr>
        <p:txBody>
          <a:bodyPr/>
          <a:lstStyle/>
          <a:p>
            <a:endParaRPr lang="ru-RU" dirty="0"/>
          </a:p>
        </p:txBody>
      </p:sp>
    </p:spTree>
  </p:cSld>
  <p:clrMapOvr>
    <a:masterClrMapping/>
  </p:clrMapOvr>
  <p:transition spd="slow">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rPr>
              <a:t>Дом  был построен из двух комнат: в одной комнате царь работал, а в другой – ел и спал.</a:t>
            </a:r>
            <a:endParaRPr lang="ru-RU" sz="2800" b="1" dirty="0">
              <a:solidFill>
                <a:srgbClr val="FF0000"/>
              </a:solidFill>
            </a:endParaRPr>
          </a:p>
        </p:txBody>
      </p:sp>
      <p:pic>
        <p:nvPicPr>
          <p:cNvPr id="5" name="Содержимое 4" descr="116.jpg"/>
          <p:cNvPicPr>
            <a:picLocks noGrp="1" noChangeAspect="1"/>
          </p:cNvPicPr>
          <p:nvPr>
            <p:ph sz="half" idx="1"/>
          </p:nvPr>
        </p:nvPicPr>
        <p:blipFill>
          <a:blip r:embed="rId2" cstate="email"/>
          <a:stretch>
            <a:fillRect/>
          </a:stretch>
        </p:blipFill>
        <p:spPr>
          <a:xfrm>
            <a:off x="539552" y="1988840"/>
            <a:ext cx="3672408" cy="4176464"/>
          </a:xfrm>
          <a:prstGeom prst="flowChartAlternateProcess">
            <a:avLst/>
          </a:prstGeom>
        </p:spPr>
      </p:pic>
      <p:pic>
        <p:nvPicPr>
          <p:cNvPr id="6" name="Содержимое 5" descr="dompetra1_7.jpg"/>
          <p:cNvPicPr>
            <a:picLocks noGrp="1" noChangeAspect="1"/>
          </p:cNvPicPr>
          <p:nvPr>
            <p:ph sz="half" idx="2"/>
          </p:nvPr>
        </p:nvPicPr>
        <p:blipFill>
          <a:blip r:embed="rId3" cstate="email"/>
          <a:stretch>
            <a:fillRect/>
          </a:stretch>
        </p:blipFill>
        <p:spPr>
          <a:xfrm>
            <a:off x="4860032" y="1988840"/>
            <a:ext cx="3600400" cy="4104456"/>
          </a:xfrm>
          <a:prstGeom prst="flowChartPreparation">
            <a:avLst/>
          </a:prstGeom>
        </p:spPr>
      </p:pic>
    </p:spTree>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Позже Екатерина Великая позаботилась о том, чтобы домик Петра сохранился для потомков: его укрыли «каменным футляром для сбережения».</a:t>
            </a:r>
            <a:endParaRPr lang="ru-RU" sz="2400" b="1" dirty="0">
              <a:solidFill>
                <a:srgbClr val="FF0000"/>
              </a:solidFill>
            </a:endParaRPr>
          </a:p>
        </p:txBody>
      </p:sp>
      <p:pic>
        <p:nvPicPr>
          <p:cNvPr id="4" name="Содержимое 3" descr="Домик_Петра_I,_Санкт-Петербург.jpg"/>
          <p:cNvPicPr>
            <a:picLocks noGrp="1" noChangeAspect="1"/>
          </p:cNvPicPr>
          <p:nvPr>
            <p:ph idx="1"/>
          </p:nvPr>
        </p:nvPicPr>
        <p:blipFill>
          <a:blip r:embed="rId2" cstate="email"/>
          <a:stretch>
            <a:fillRect/>
          </a:stretch>
        </p:blipFill>
        <p:spPr>
          <a:xfrm>
            <a:off x="971600" y="2132856"/>
            <a:ext cx="7344816" cy="4176463"/>
          </a:xfr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FF0000"/>
                </a:solidFill>
              </a:rPr>
              <a:t>Летний сад – любимое создание Петра </a:t>
            </a:r>
            <a:r>
              <a:rPr lang="en-US" sz="2000" b="1" dirty="0" smtClean="0">
                <a:solidFill>
                  <a:srgbClr val="FF0000"/>
                </a:solidFill>
              </a:rPr>
              <a:t>I </a:t>
            </a:r>
            <a:r>
              <a:rPr lang="ru-RU" sz="2000" b="1" dirty="0" smtClean="0">
                <a:solidFill>
                  <a:srgbClr val="FF0000"/>
                </a:solidFill>
              </a:rPr>
              <a:t>Он сам нарисовал его план, сам сажал деревья.</a:t>
            </a:r>
            <a:endParaRPr lang="ru-RU" sz="2000" b="1" dirty="0">
              <a:solidFill>
                <a:srgbClr val="FF0000"/>
              </a:solidFill>
            </a:endParaRPr>
          </a:p>
        </p:txBody>
      </p:sp>
      <p:sp>
        <p:nvSpPr>
          <p:cNvPr id="3" name="Текст 2"/>
          <p:cNvSpPr>
            <a:spLocks noGrp="1"/>
          </p:cNvSpPr>
          <p:nvPr>
            <p:ph type="body" idx="1"/>
          </p:nvPr>
        </p:nvSpPr>
        <p:spPr/>
        <p:txBody>
          <a:bodyPr/>
          <a:lstStyle/>
          <a:p>
            <a:endParaRPr lang="ru-RU"/>
          </a:p>
        </p:txBody>
      </p:sp>
      <p:pic>
        <p:nvPicPr>
          <p:cNvPr id="7" name="Содержимое 6" descr="05557078.jpg"/>
          <p:cNvPicPr>
            <a:picLocks noGrp="1" noChangeAspect="1"/>
          </p:cNvPicPr>
          <p:nvPr>
            <p:ph sz="half" idx="2"/>
          </p:nvPr>
        </p:nvPicPr>
        <p:blipFill>
          <a:blip r:embed="rId2" cstate="email"/>
          <a:stretch>
            <a:fillRect/>
          </a:stretch>
        </p:blipFill>
        <p:spPr>
          <a:xfrm>
            <a:off x="457200" y="1556793"/>
            <a:ext cx="3466728" cy="4032448"/>
          </a:xfrm>
          <a:scene3d>
            <a:camera prst="obliqueTopLeft"/>
            <a:lightRig rig="threePt" dir="t"/>
          </a:scene3d>
        </p:spPr>
      </p:pic>
      <p:sp>
        <p:nvSpPr>
          <p:cNvPr id="5" name="Текст 4"/>
          <p:cNvSpPr>
            <a:spLocks noGrp="1"/>
          </p:cNvSpPr>
          <p:nvPr>
            <p:ph type="body" sz="quarter" idx="3"/>
          </p:nvPr>
        </p:nvSpPr>
        <p:spPr/>
        <p:txBody>
          <a:bodyPr/>
          <a:lstStyle/>
          <a:p>
            <a:endParaRPr lang="ru-RU"/>
          </a:p>
        </p:txBody>
      </p:sp>
      <p:pic>
        <p:nvPicPr>
          <p:cNvPr id="8" name="Содержимое 7" descr="123e83c644297327dadb111852e.jpg"/>
          <p:cNvPicPr>
            <a:picLocks noGrp="1" noChangeAspect="1"/>
          </p:cNvPicPr>
          <p:nvPr>
            <p:ph sz="quarter" idx="4"/>
          </p:nvPr>
        </p:nvPicPr>
        <p:blipFill>
          <a:blip r:embed="rId3" cstate="email"/>
          <a:stretch>
            <a:fillRect/>
          </a:stretch>
        </p:blipFill>
        <p:spPr>
          <a:xfrm>
            <a:off x="4932040" y="1556791"/>
            <a:ext cx="3600400" cy="4032449"/>
          </a:xfrm>
          <a:scene3d>
            <a:camera prst="obliqueTopRight"/>
            <a:lightRig rig="threePt" dir="t"/>
          </a:scene3d>
        </p:spPr>
      </p:pic>
    </p:spTree>
  </p:cSld>
  <p:clrMapOvr>
    <a:masterClrMapping/>
  </p:clrMapOvr>
  <p:transition spd="slow">
    <p:strip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rPr>
              <a:t>Итальянский архитектор Растрелли создал  Зимний дворец.</a:t>
            </a:r>
            <a:endParaRPr lang="ru-RU" sz="2800" b="1" dirty="0">
              <a:solidFill>
                <a:srgbClr val="FF0000"/>
              </a:solidFill>
            </a:endParaRPr>
          </a:p>
        </p:txBody>
      </p:sp>
      <p:pic>
        <p:nvPicPr>
          <p:cNvPr id="5" name="Содержимое 4" descr="58ca7658234db04247a4f7813e97d130.jpg"/>
          <p:cNvPicPr>
            <a:picLocks noGrp="1" noChangeAspect="1"/>
          </p:cNvPicPr>
          <p:nvPr>
            <p:ph sz="half" idx="1"/>
          </p:nvPr>
        </p:nvPicPr>
        <p:blipFill>
          <a:blip r:embed="rId2" cstate="email"/>
          <a:stretch>
            <a:fillRect/>
          </a:stretch>
        </p:blipFill>
        <p:spPr>
          <a:xfrm>
            <a:off x="457200" y="1556792"/>
            <a:ext cx="3682752" cy="3669417"/>
          </a:xfrm>
          <a:effectLst>
            <a:reflection blurRad="6350" stA="50000" endA="300" endPos="38500" dist="50800" dir="5400000" sy="-100000" algn="bl" rotWithShape="0"/>
          </a:effectLst>
        </p:spPr>
      </p:pic>
      <p:pic>
        <p:nvPicPr>
          <p:cNvPr id="6" name="Содержимое 5" descr="DSC_5036s.jpg"/>
          <p:cNvPicPr>
            <a:picLocks noGrp="1" noChangeAspect="1"/>
          </p:cNvPicPr>
          <p:nvPr>
            <p:ph sz="half" idx="2"/>
          </p:nvPr>
        </p:nvPicPr>
        <p:blipFill>
          <a:blip r:embed="rId3" cstate="email"/>
          <a:stretch>
            <a:fillRect/>
          </a:stretch>
        </p:blipFill>
        <p:spPr>
          <a:xfrm>
            <a:off x="4932040" y="1556793"/>
            <a:ext cx="3754760" cy="3648102"/>
          </a:xfrm>
          <a:effectLst>
            <a:reflection blurRad="6350" stA="50000" endA="300" endPos="38500" dist="50800" dir="5400000" sy="-100000" algn="bl" rotWithShape="0"/>
          </a:effectLst>
        </p:spPr>
      </p:pic>
    </p:spTree>
  </p:cSld>
  <p:clrMapOvr>
    <a:masterClrMapping/>
  </p:clrMapOvr>
  <p:transition spd="slow">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56792"/>
            <a:ext cx="3008313" cy="3948038"/>
          </a:xfrm>
        </p:spPr>
        <p:txBody>
          <a:bodyPr>
            <a:noAutofit/>
          </a:bodyPr>
          <a:lstStyle/>
          <a:p>
            <a:r>
              <a:rPr lang="ru-RU" sz="3200" b="0" dirty="0" smtClean="0">
                <a:solidFill>
                  <a:srgbClr val="FF0000"/>
                </a:solidFill>
              </a:rPr>
              <a:t>Зимний дворец строили 5 лет. Здание вмещало в себе церковь, тронную залу, театр и множество покоев</a:t>
            </a:r>
            <a:r>
              <a:rPr lang="ru-RU" sz="3200" dirty="0" smtClean="0">
                <a:solidFill>
                  <a:srgbClr val="FF0000"/>
                </a:solidFill>
              </a:rPr>
              <a:t>.</a:t>
            </a:r>
            <a:endParaRPr lang="ru-RU" sz="3200" dirty="0">
              <a:solidFill>
                <a:srgbClr val="FF0000"/>
              </a:solidFill>
            </a:endParaRPr>
          </a:p>
        </p:txBody>
      </p:sp>
      <p:pic>
        <p:nvPicPr>
          <p:cNvPr id="5" name="Содержимое 4" descr="zimniy_dvorec_-_01_0.jpg"/>
          <p:cNvPicPr>
            <a:picLocks noGrp="1" noChangeAspect="1"/>
          </p:cNvPicPr>
          <p:nvPr>
            <p:ph idx="1"/>
          </p:nvPr>
        </p:nvPicPr>
        <p:blipFill>
          <a:blip r:embed="rId2" cstate="email"/>
          <a:stretch>
            <a:fillRect/>
          </a:stretch>
        </p:blipFill>
        <p:spPr>
          <a:xfrm>
            <a:off x="3851920" y="908720"/>
            <a:ext cx="4320480" cy="5400600"/>
          </a:xfrm>
        </p:spPr>
      </p:pic>
      <p:sp>
        <p:nvSpPr>
          <p:cNvPr id="4" name="Текст 3"/>
          <p:cNvSpPr>
            <a:spLocks noGrp="1"/>
          </p:cNvSpPr>
          <p:nvPr>
            <p:ph type="body" sz="half" idx="2"/>
          </p:nvPr>
        </p:nvSpPr>
        <p:spPr>
          <a:xfrm>
            <a:off x="7434064" y="692696"/>
            <a:ext cx="3419872" cy="5976664"/>
          </a:xfrm>
        </p:spPr>
        <p:txBody>
          <a:bodyPr>
            <a:normAutofit/>
          </a:bodyPr>
          <a:lstStyle/>
          <a:p>
            <a:endParaRPr lang="ru-RU" sz="2000" dirty="0"/>
          </a:p>
        </p:txBody>
      </p:sp>
    </p:spTree>
  </p:cSld>
  <p:clrMapOvr>
    <a:masterClrMapping/>
  </p:clrMapOvr>
  <p:transition spd="slow">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FF0000"/>
                </a:solidFill>
              </a:rPr>
              <a:t>Казанский собор</a:t>
            </a:r>
            <a:endParaRPr lang="ru-RU" sz="6000" dirty="0">
              <a:solidFill>
                <a:srgbClr val="FF0000"/>
              </a:solidFill>
            </a:endParaRPr>
          </a:p>
        </p:txBody>
      </p:sp>
      <p:pic>
        <p:nvPicPr>
          <p:cNvPr id="4" name="Содержимое 3" descr="img_2407.jpg"/>
          <p:cNvPicPr>
            <a:picLocks noGrp="1" noChangeAspect="1"/>
          </p:cNvPicPr>
          <p:nvPr>
            <p:ph idx="1"/>
          </p:nvPr>
        </p:nvPicPr>
        <p:blipFill>
          <a:blip r:embed="rId2" cstate="email"/>
          <a:stretch>
            <a:fillRect/>
          </a:stretch>
        </p:blipFill>
        <p:spPr>
          <a:xfrm>
            <a:off x="899592" y="1600200"/>
            <a:ext cx="7272808" cy="4525963"/>
          </a:xfrm>
        </p:spPr>
      </p:pic>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Купол  Исаакиевского собора – ориентир для граждан: он находится в самом центре Санкт – Петербурга. По официальным данным современный  собор строился 40 лет (1818 – 1858 ).</a:t>
            </a:r>
            <a:endParaRPr lang="ru-RU" sz="2400" b="1" dirty="0">
              <a:solidFill>
                <a:srgbClr val="FF0000"/>
              </a:solidFill>
            </a:endParaRPr>
          </a:p>
        </p:txBody>
      </p:sp>
      <p:sp>
        <p:nvSpPr>
          <p:cNvPr id="3" name="Текст 2"/>
          <p:cNvSpPr>
            <a:spLocks noGrp="1"/>
          </p:cNvSpPr>
          <p:nvPr>
            <p:ph type="body" idx="1"/>
          </p:nvPr>
        </p:nvSpPr>
        <p:spPr/>
        <p:txBody>
          <a:bodyPr/>
          <a:lstStyle/>
          <a:p>
            <a:endParaRPr lang="ru-RU"/>
          </a:p>
        </p:txBody>
      </p:sp>
      <p:pic>
        <p:nvPicPr>
          <p:cNvPr id="7" name="Содержимое 6" descr="4b4c938b1324e1d53f980676c29865fb.jpg"/>
          <p:cNvPicPr>
            <a:picLocks noGrp="1" noChangeAspect="1"/>
          </p:cNvPicPr>
          <p:nvPr>
            <p:ph sz="half" idx="2"/>
          </p:nvPr>
        </p:nvPicPr>
        <p:blipFill>
          <a:blip r:embed="rId2" cstate="email"/>
          <a:stretch>
            <a:fillRect/>
          </a:stretch>
        </p:blipFill>
        <p:spPr>
          <a:xfrm>
            <a:off x="481694" y="1772816"/>
            <a:ext cx="3514242" cy="4608512"/>
          </a:xfrm>
        </p:spPr>
      </p:pic>
      <p:sp>
        <p:nvSpPr>
          <p:cNvPr id="5" name="Текст 4"/>
          <p:cNvSpPr>
            <a:spLocks noGrp="1"/>
          </p:cNvSpPr>
          <p:nvPr>
            <p:ph type="body" sz="quarter" idx="3"/>
          </p:nvPr>
        </p:nvSpPr>
        <p:spPr/>
        <p:txBody>
          <a:bodyPr/>
          <a:lstStyle/>
          <a:p>
            <a:endParaRPr lang="ru-RU"/>
          </a:p>
        </p:txBody>
      </p:sp>
      <p:pic>
        <p:nvPicPr>
          <p:cNvPr id="8" name="Содержимое 7" descr="Artem-Kashkanov.ru1343074529.jpg"/>
          <p:cNvPicPr>
            <a:picLocks noGrp="1" noChangeAspect="1"/>
          </p:cNvPicPr>
          <p:nvPr>
            <p:ph sz="quarter" idx="4"/>
          </p:nvPr>
        </p:nvPicPr>
        <p:blipFill>
          <a:blip r:embed="rId3" cstate="email"/>
          <a:stretch>
            <a:fillRect/>
          </a:stretch>
        </p:blipFill>
        <p:spPr>
          <a:xfrm>
            <a:off x="5220072" y="1772816"/>
            <a:ext cx="3466728" cy="4536504"/>
          </a:xfrm>
        </p:spPr>
      </p:pic>
    </p:spTree>
  </p:cSld>
  <p:clrMapOvr>
    <a:masterClrMapping/>
  </p:clrMapOvr>
  <p:transition spd="slow">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Летописец Нестор сидел под сводами холодного храма и, вдохновлённый горячими патриотическими чувствами, писал:»По земле, входившей в состав  </a:t>
            </a:r>
            <a:r>
              <a:rPr lang="ru-RU" sz="2400" b="1" dirty="0" err="1">
                <a:solidFill>
                  <a:srgbClr val="FF0000"/>
                </a:solidFill>
              </a:rPr>
              <a:t>Н</a:t>
            </a:r>
            <a:r>
              <a:rPr lang="ru-RU" sz="2400" b="1" dirty="0" err="1" smtClean="0">
                <a:solidFill>
                  <a:srgbClr val="FF0000"/>
                </a:solidFill>
              </a:rPr>
              <a:t>овгородчины</a:t>
            </a:r>
            <a:r>
              <a:rPr lang="ru-RU" sz="2400" b="1" dirty="0" smtClean="0">
                <a:solidFill>
                  <a:srgbClr val="FF0000"/>
                </a:solidFill>
              </a:rPr>
              <a:t>, по главной здешней реке Неве, ходили новгородцы в Варяжское море, а там и до Рима».</a:t>
            </a:r>
            <a:endParaRPr lang="ru-RU" sz="2400" b="1" dirty="0">
              <a:solidFill>
                <a:srgbClr val="FF0000"/>
              </a:solidFill>
            </a:endParaRPr>
          </a:p>
        </p:txBody>
      </p:sp>
      <p:pic>
        <p:nvPicPr>
          <p:cNvPr id="8" name="Содержимое 7" descr="Рисунок1.jpg"/>
          <p:cNvPicPr>
            <a:picLocks noGrp="1" noChangeAspect="1"/>
          </p:cNvPicPr>
          <p:nvPr>
            <p:ph sz="half" idx="2"/>
          </p:nvPr>
        </p:nvPicPr>
        <p:blipFill>
          <a:blip r:embed="rId2" cstate="email"/>
          <a:stretch>
            <a:fillRect/>
          </a:stretch>
        </p:blipFill>
        <p:spPr>
          <a:xfrm>
            <a:off x="5364088" y="2276871"/>
            <a:ext cx="3188722" cy="3975647"/>
          </a:xfrm>
        </p:spPr>
      </p:pic>
      <p:pic>
        <p:nvPicPr>
          <p:cNvPr id="7" name="Содержимое 6" descr="Рисунок2.png"/>
          <p:cNvPicPr>
            <a:picLocks noGrp="1" noChangeAspect="1"/>
          </p:cNvPicPr>
          <p:nvPr>
            <p:ph sz="half" idx="1"/>
          </p:nvPr>
        </p:nvPicPr>
        <p:blipFill>
          <a:blip r:embed="rId3" cstate="email"/>
          <a:stretch>
            <a:fillRect/>
          </a:stretch>
        </p:blipFill>
        <p:spPr>
          <a:xfrm>
            <a:off x="539552" y="2204864"/>
            <a:ext cx="3190476" cy="4154246"/>
          </a:xfrm>
        </p:spPr>
      </p:pic>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t>Невский проспект</a:t>
            </a:r>
            <a:endParaRPr lang="ru-RU" sz="4000" dirty="0"/>
          </a:p>
        </p:txBody>
      </p:sp>
      <p:sp>
        <p:nvSpPr>
          <p:cNvPr id="3" name="Текст 2"/>
          <p:cNvSpPr>
            <a:spLocks noGrp="1"/>
          </p:cNvSpPr>
          <p:nvPr>
            <p:ph type="body" idx="1"/>
          </p:nvPr>
        </p:nvSpPr>
        <p:spPr/>
        <p:txBody>
          <a:bodyPr/>
          <a:lstStyle/>
          <a:p>
            <a:endParaRPr lang="ru-RU"/>
          </a:p>
        </p:txBody>
      </p:sp>
      <p:pic>
        <p:nvPicPr>
          <p:cNvPr id="7" name="Содержимое 6" descr="05557035.jpg"/>
          <p:cNvPicPr>
            <a:picLocks noGrp="1" noChangeAspect="1"/>
          </p:cNvPicPr>
          <p:nvPr>
            <p:ph sz="half" idx="2"/>
          </p:nvPr>
        </p:nvPicPr>
        <p:blipFill>
          <a:blip r:embed="rId2" cstate="email"/>
          <a:stretch>
            <a:fillRect/>
          </a:stretch>
        </p:blipFill>
        <p:spPr>
          <a:xfrm>
            <a:off x="457200" y="1556792"/>
            <a:ext cx="3538736" cy="4680520"/>
          </a:xfrm>
          <a:prstGeom prst="rect">
            <a:avLst/>
          </a:prstGeom>
          <a:ln>
            <a:noFill/>
          </a:ln>
          <a:effectLst>
            <a:softEdge rad="112500"/>
          </a:effectLst>
        </p:spPr>
      </p:pic>
      <p:sp>
        <p:nvSpPr>
          <p:cNvPr id="5" name="Текст 4"/>
          <p:cNvSpPr>
            <a:spLocks noGrp="1"/>
          </p:cNvSpPr>
          <p:nvPr>
            <p:ph type="body" sz="quarter" idx="3"/>
          </p:nvPr>
        </p:nvSpPr>
        <p:spPr/>
        <p:txBody>
          <a:bodyPr/>
          <a:lstStyle/>
          <a:p>
            <a:endParaRPr lang="ru-RU"/>
          </a:p>
        </p:txBody>
      </p:sp>
      <p:pic>
        <p:nvPicPr>
          <p:cNvPr id="8" name="Содержимое 7" descr="95349517_SPbNMOO_organum_visus_281110g.png"/>
          <p:cNvPicPr>
            <a:picLocks noGrp="1" noChangeAspect="1"/>
          </p:cNvPicPr>
          <p:nvPr>
            <p:ph sz="quarter" idx="4"/>
          </p:nvPr>
        </p:nvPicPr>
        <p:blipFill>
          <a:blip r:embed="rId3" cstate="email"/>
          <a:stretch>
            <a:fillRect/>
          </a:stretch>
        </p:blipFill>
        <p:spPr>
          <a:xfrm>
            <a:off x="5076056" y="1556792"/>
            <a:ext cx="3610744" cy="4680520"/>
          </a:xfrm>
          <a:prstGeom prst="rect">
            <a:avLst/>
          </a:prstGeom>
          <a:ln>
            <a:noFill/>
          </a:ln>
          <a:effectLst>
            <a:softEdge rad="112500"/>
          </a:effectLst>
        </p:spPr>
      </p:pic>
    </p:spTree>
  </p:cSld>
  <p:clrMapOvr>
    <a:masterClrMapping/>
  </p:clrMapOvr>
  <p:transition spd="slow">
    <p:cover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FF0000"/>
                </a:solidFill>
              </a:rPr>
              <a:t>Медный всадник</a:t>
            </a:r>
            <a:endParaRPr lang="ru-RU" sz="6000" b="1" dirty="0">
              <a:solidFill>
                <a:srgbClr val="FF0000"/>
              </a:solidFill>
            </a:endParaRPr>
          </a:p>
        </p:txBody>
      </p:sp>
      <p:pic>
        <p:nvPicPr>
          <p:cNvPr id="4" name="Содержимое 3" descr="DSC01055657676.jpg"/>
          <p:cNvPicPr>
            <a:picLocks noGrp="1" noChangeAspect="1"/>
          </p:cNvPicPr>
          <p:nvPr>
            <p:ph idx="1"/>
          </p:nvPr>
        </p:nvPicPr>
        <p:blipFill>
          <a:blip r:embed="rId2" cstate="email"/>
          <a:stretch>
            <a:fillRect/>
          </a:stretch>
        </p:blipFill>
        <p:spPr>
          <a:xfrm>
            <a:off x="1043608" y="2060848"/>
            <a:ext cx="6912768" cy="3960440"/>
          </a:xfrm>
          <a:prstGeom prst="rect">
            <a:avLst/>
          </a:prstGeom>
          <a:ln>
            <a:noFill/>
          </a:ln>
          <a:effectLst>
            <a:softEdge rad="112500"/>
          </a:effectLst>
        </p:spPr>
      </p:pic>
    </p:spTree>
  </p:cSld>
  <p:clrMapOvr>
    <a:masterClrMapping/>
  </p:clrMapOvr>
  <p:transition spd="slow">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Санкт – Петербург называют Северной Венецией. В городе очень много мостов. Особую прелесть городу придают гранитные набережные.</a:t>
            </a:r>
            <a:endParaRPr lang="ru-RU" sz="2400" b="1" dirty="0">
              <a:solidFill>
                <a:srgbClr val="FF0000"/>
              </a:solidFill>
            </a:endParaRPr>
          </a:p>
        </p:txBody>
      </p:sp>
      <p:sp>
        <p:nvSpPr>
          <p:cNvPr id="3" name="Текст 2"/>
          <p:cNvSpPr>
            <a:spLocks noGrp="1"/>
          </p:cNvSpPr>
          <p:nvPr>
            <p:ph type="body" idx="1"/>
          </p:nvPr>
        </p:nvSpPr>
        <p:spPr/>
        <p:txBody>
          <a:bodyPr/>
          <a:lstStyle/>
          <a:p>
            <a:endParaRPr lang="ru-RU"/>
          </a:p>
        </p:txBody>
      </p:sp>
      <p:pic>
        <p:nvPicPr>
          <p:cNvPr id="7" name="Содержимое 6" descr="1a526126f1f8.jpg"/>
          <p:cNvPicPr>
            <a:picLocks noGrp="1" noChangeAspect="1"/>
          </p:cNvPicPr>
          <p:nvPr>
            <p:ph sz="half" idx="2"/>
          </p:nvPr>
        </p:nvPicPr>
        <p:blipFill>
          <a:blip r:embed="rId2" cstate="email"/>
          <a:stretch>
            <a:fillRect/>
          </a:stretch>
        </p:blipFill>
        <p:spPr>
          <a:xfrm>
            <a:off x="457200" y="1988840"/>
            <a:ext cx="4040188" cy="3528392"/>
          </a:xfrm>
          <a:effectLst>
            <a:reflection blurRad="6350" stA="50000" endA="300" endPos="90000" dir="5400000" sy="-100000" algn="bl" rotWithShape="0"/>
          </a:effectLst>
        </p:spPr>
      </p:pic>
      <p:sp>
        <p:nvSpPr>
          <p:cNvPr id="5" name="Текст 4"/>
          <p:cNvSpPr>
            <a:spLocks noGrp="1"/>
          </p:cNvSpPr>
          <p:nvPr>
            <p:ph type="body" sz="quarter" idx="3"/>
          </p:nvPr>
        </p:nvSpPr>
        <p:spPr/>
        <p:txBody>
          <a:bodyPr/>
          <a:lstStyle/>
          <a:p>
            <a:endParaRPr lang="ru-RU"/>
          </a:p>
        </p:txBody>
      </p:sp>
      <p:pic>
        <p:nvPicPr>
          <p:cNvPr id="8" name="Содержимое 7" descr="481160ae69322.jpg"/>
          <p:cNvPicPr>
            <a:picLocks noGrp="1" noChangeAspect="1"/>
          </p:cNvPicPr>
          <p:nvPr>
            <p:ph sz="quarter" idx="4"/>
          </p:nvPr>
        </p:nvPicPr>
        <p:blipFill>
          <a:blip r:embed="rId3" cstate="email"/>
          <a:stretch>
            <a:fillRect/>
          </a:stretch>
        </p:blipFill>
        <p:spPr>
          <a:xfrm>
            <a:off x="4645025" y="1988841"/>
            <a:ext cx="4041775" cy="3528392"/>
          </a:xfrm>
          <a:effectLst>
            <a:reflection blurRad="6350" stA="50000" endA="295" endPos="92000" dist="101600" dir="5400000" sy="-100000" algn="bl" rotWithShape="0"/>
          </a:effectLst>
        </p:spPr>
      </p:pic>
    </p:spTree>
  </p:cSld>
  <p:clrMapOvr>
    <a:masterClrMapping/>
  </p:clrMapOvr>
  <p:transition spd="slow">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0b04a66184a4d6b12d63b75d2f981b8e.jpg"/>
          <p:cNvPicPr>
            <a:picLocks noGrp="1" noChangeAspect="1"/>
          </p:cNvPicPr>
          <p:nvPr>
            <p:ph type="pic" idx="1"/>
          </p:nvPr>
        </p:nvPicPr>
        <p:blipFill>
          <a:blip r:embed="rId2" cstate="email"/>
          <a:srcRect/>
          <a:stretch>
            <a:fillRect/>
          </a:stretch>
        </p:blipFill>
        <p:spPr>
          <a:xfrm>
            <a:off x="971600" y="620688"/>
            <a:ext cx="7416824" cy="4248472"/>
          </a:xfrm>
        </p:spPr>
      </p:pic>
      <p:sp>
        <p:nvSpPr>
          <p:cNvPr id="4" name="Текст 3"/>
          <p:cNvSpPr>
            <a:spLocks noGrp="1"/>
          </p:cNvSpPr>
          <p:nvPr>
            <p:ph type="body" sz="half" idx="2"/>
          </p:nvPr>
        </p:nvSpPr>
        <p:spPr/>
        <p:txBody>
          <a:bodyPr>
            <a:noAutofit/>
          </a:bodyPr>
          <a:lstStyle/>
          <a:p>
            <a:r>
              <a:rPr lang="ru-RU" sz="2000" b="1" dirty="0" smtClean="0">
                <a:solidFill>
                  <a:srgbClr val="FF0000"/>
                </a:solidFill>
              </a:rPr>
              <a:t>Санкт – Петербург – город – герой. Он показал мужественный характер во время Великой Отечественной войны 1941 – 1945 годов.</a:t>
            </a:r>
            <a:endParaRPr lang="ru-RU" sz="2000" b="1" dirty="0">
              <a:solidFill>
                <a:srgbClr val="FF0000"/>
              </a:solidFill>
            </a:endParaRPr>
          </a:p>
        </p:txBody>
      </p:sp>
    </p:spTree>
  </p:cSld>
  <p:clrMapOvr>
    <a:masterClrMapping/>
  </p:clrMapOvr>
  <p:transition spd="slow">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FF0000"/>
                </a:solidFill>
              </a:rPr>
              <a:t>Фашистские войска вплотную подошли к городу.  Фашисты решили уморить жителей города голодом. Но город выстоял и победил.</a:t>
            </a:r>
            <a:endParaRPr lang="ru-RU" sz="2800" b="1" dirty="0">
              <a:solidFill>
                <a:srgbClr val="FF0000"/>
              </a:solidFill>
            </a:endParaRPr>
          </a:p>
        </p:txBody>
      </p:sp>
      <p:sp>
        <p:nvSpPr>
          <p:cNvPr id="3" name="Текст 2"/>
          <p:cNvSpPr>
            <a:spLocks noGrp="1"/>
          </p:cNvSpPr>
          <p:nvPr>
            <p:ph type="body" idx="1"/>
          </p:nvPr>
        </p:nvSpPr>
        <p:spPr/>
        <p:txBody>
          <a:bodyPr/>
          <a:lstStyle/>
          <a:p>
            <a:endParaRPr lang="ru-RU"/>
          </a:p>
        </p:txBody>
      </p:sp>
      <p:pic>
        <p:nvPicPr>
          <p:cNvPr id="7" name="Содержимое 6" descr="1304865899_leningrad.jpg"/>
          <p:cNvPicPr>
            <a:picLocks noGrp="1" noChangeAspect="1"/>
          </p:cNvPicPr>
          <p:nvPr>
            <p:ph sz="half" idx="2"/>
          </p:nvPr>
        </p:nvPicPr>
        <p:blipFill>
          <a:blip r:embed="rId2" cstate="email"/>
          <a:stretch>
            <a:fillRect/>
          </a:stretch>
        </p:blipFill>
        <p:spPr>
          <a:xfrm>
            <a:off x="395536" y="1556792"/>
            <a:ext cx="3456384" cy="4680520"/>
          </a:xfrm>
          <a:prstGeom prst="rect">
            <a:avLst/>
          </a:prstGeom>
          <a:ln>
            <a:noFill/>
          </a:ln>
          <a:effectLst>
            <a:softEdge rad="112500"/>
          </a:effectLst>
        </p:spPr>
      </p:pic>
      <p:sp>
        <p:nvSpPr>
          <p:cNvPr id="5" name="Текст 4"/>
          <p:cNvSpPr>
            <a:spLocks noGrp="1"/>
          </p:cNvSpPr>
          <p:nvPr>
            <p:ph type="body" sz="quarter" idx="3"/>
          </p:nvPr>
        </p:nvSpPr>
        <p:spPr/>
        <p:txBody>
          <a:bodyPr/>
          <a:lstStyle/>
          <a:p>
            <a:endParaRPr lang="ru-RU"/>
          </a:p>
        </p:txBody>
      </p:sp>
      <p:pic>
        <p:nvPicPr>
          <p:cNvPr id="8" name="Содержимое 7" descr="lenin1.jpg"/>
          <p:cNvPicPr>
            <a:picLocks noGrp="1" noChangeAspect="1"/>
          </p:cNvPicPr>
          <p:nvPr>
            <p:ph sz="quarter" idx="4"/>
          </p:nvPr>
        </p:nvPicPr>
        <p:blipFill>
          <a:blip r:embed="rId3" cstate="email"/>
          <a:stretch>
            <a:fillRect/>
          </a:stretch>
        </p:blipFill>
        <p:spPr>
          <a:xfrm>
            <a:off x="4716016" y="1556792"/>
            <a:ext cx="4032448" cy="4569371"/>
          </a:xfrm>
          <a:prstGeom prst="ellipse">
            <a:avLst/>
          </a:prstGeom>
          <a:ln>
            <a:noFill/>
          </a:ln>
          <a:effectLst>
            <a:softEdge rad="112500"/>
          </a:effectLst>
        </p:spPr>
      </p:pic>
    </p:spTree>
  </p:cSld>
  <p:clrMapOvr>
    <a:masterClrMapping/>
  </p:clrMapOvr>
  <p:transition spd="slow">
    <p:strips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10643fa8fb55.jpg"/>
          <p:cNvPicPr>
            <a:picLocks noGrp="1" noChangeAspect="1"/>
          </p:cNvPicPr>
          <p:nvPr>
            <p:ph type="pic" idx="1"/>
          </p:nvPr>
        </p:nvPicPr>
        <p:blipFill>
          <a:blip r:embed="rId2" cstate="email"/>
          <a:stretch>
            <a:fillRect/>
          </a:stretch>
        </p:blipFill>
        <p:spPr>
          <a:xfrm>
            <a:off x="2699792" y="620688"/>
            <a:ext cx="4176464" cy="4464496"/>
          </a:xfrm>
          <a:prstGeom prst="ellipse">
            <a:avLst/>
          </a:prstGeom>
        </p:spPr>
      </p:pic>
      <p:sp>
        <p:nvSpPr>
          <p:cNvPr id="4" name="Текст 3"/>
          <p:cNvSpPr>
            <a:spLocks noGrp="1"/>
          </p:cNvSpPr>
          <p:nvPr>
            <p:ph type="body" sz="half" idx="2"/>
          </p:nvPr>
        </p:nvSpPr>
        <p:spPr>
          <a:xfrm>
            <a:off x="1907704" y="5733256"/>
            <a:ext cx="5486400" cy="804862"/>
          </a:xfrm>
        </p:spPr>
        <p:txBody>
          <a:bodyPr>
            <a:normAutofit lnSpcReduction="10000"/>
          </a:bodyPr>
          <a:lstStyle/>
          <a:p>
            <a:r>
              <a:rPr lang="ru-RU" sz="2400" b="1" dirty="0" smtClean="0">
                <a:solidFill>
                  <a:srgbClr val="FF0000"/>
                </a:solidFill>
              </a:rPr>
              <a:t>Наверное святой Пётр, покровитель Петра </a:t>
            </a:r>
            <a:r>
              <a:rPr lang="en-US" sz="2400" b="1" dirty="0" smtClean="0">
                <a:solidFill>
                  <a:srgbClr val="FF0000"/>
                </a:solidFill>
              </a:rPr>
              <a:t>I</a:t>
            </a:r>
            <a:r>
              <a:rPr lang="ru-RU" sz="2400" b="1" dirty="0" smtClean="0">
                <a:solidFill>
                  <a:srgbClr val="FF0000"/>
                </a:solidFill>
              </a:rPr>
              <a:t>хранил горд от поругания</a:t>
            </a:r>
            <a:r>
              <a:rPr lang="ru-RU" dirty="0" smtClean="0"/>
              <a:t>.</a:t>
            </a:r>
            <a:endParaRPr lang="ru-RU" dirty="0"/>
          </a:p>
        </p:txBody>
      </p:sp>
    </p:spTree>
  </p:cSld>
  <p:clrMapOvr>
    <a:masterClrMapping/>
  </p:clrMapOvr>
  <p:transition spd="slow">
    <p:wheel spokes="2"/>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Совсем недавно городу было возвращено его</a:t>
            </a:r>
            <a:r>
              <a:rPr lang="en-US" sz="2400" b="1" dirty="0" smtClean="0">
                <a:solidFill>
                  <a:srgbClr val="FF0000"/>
                </a:solidFill>
              </a:rPr>
              <a:t> </a:t>
            </a:r>
            <a:r>
              <a:rPr lang="ru-RU" sz="2400" b="1" dirty="0" smtClean="0">
                <a:solidFill>
                  <a:srgbClr val="FF0000"/>
                </a:solidFill>
              </a:rPr>
              <a:t>первоначальное название – </a:t>
            </a:r>
            <a:r>
              <a:rPr lang="ru-RU" sz="2400" b="1" dirty="0" smtClean="0">
                <a:solidFill>
                  <a:srgbClr val="FFFF00"/>
                </a:solidFill>
              </a:rPr>
              <a:t>Санкт – Петербург</a:t>
            </a:r>
            <a:r>
              <a:rPr lang="ru-RU" sz="2400" b="1" dirty="0" smtClean="0">
                <a:solidFill>
                  <a:srgbClr val="FF0000"/>
                </a:solidFill>
              </a:rPr>
              <a:t>, и он снова стал носить гордое имя своего основателя Петра</a:t>
            </a:r>
            <a:r>
              <a:rPr lang="en-US" sz="2400" b="1" dirty="0" smtClean="0">
                <a:solidFill>
                  <a:srgbClr val="FF0000"/>
                </a:solidFill>
              </a:rPr>
              <a:t> I </a:t>
            </a:r>
            <a:r>
              <a:rPr lang="ru-RU" sz="2400" b="1" dirty="0" smtClean="0">
                <a:solidFill>
                  <a:srgbClr val="FF0000"/>
                </a:solidFill>
              </a:rPr>
              <a:t>.</a:t>
            </a:r>
            <a:endParaRPr lang="ru-RU" sz="2400" b="1" dirty="0">
              <a:solidFill>
                <a:srgbClr val="FF0000"/>
              </a:solidFill>
            </a:endParaRPr>
          </a:p>
        </p:txBody>
      </p:sp>
      <p:sp>
        <p:nvSpPr>
          <p:cNvPr id="3" name="Текст 2"/>
          <p:cNvSpPr>
            <a:spLocks noGrp="1"/>
          </p:cNvSpPr>
          <p:nvPr>
            <p:ph type="body" idx="1"/>
          </p:nvPr>
        </p:nvSpPr>
        <p:spPr/>
        <p:txBody>
          <a:bodyPr/>
          <a:lstStyle/>
          <a:p>
            <a:endParaRPr lang="ru-RU"/>
          </a:p>
        </p:txBody>
      </p:sp>
      <p:pic>
        <p:nvPicPr>
          <p:cNvPr id="7" name="Содержимое 6" descr="3e6b66163b.jpg"/>
          <p:cNvPicPr>
            <a:picLocks noGrp="1" noChangeAspect="1"/>
          </p:cNvPicPr>
          <p:nvPr>
            <p:ph sz="half" idx="2"/>
          </p:nvPr>
        </p:nvPicPr>
        <p:blipFill>
          <a:blip r:embed="rId2" cstate="email"/>
          <a:stretch>
            <a:fillRect/>
          </a:stretch>
        </p:blipFill>
        <p:spPr>
          <a:xfrm>
            <a:off x="457200" y="1484784"/>
            <a:ext cx="3610744" cy="4824536"/>
          </a:xfrm>
          <a:prstGeom prst="rect">
            <a:avLst/>
          </a:prstGeom>
          <a:ln>
            <a:noFill/>
          </a:ln>
          <a:effectLst>
            <a:softEdge rad="112500"/>
          </a:effectLst>
        </p:spPr>
      </p:pic>
      <p:sp>
        <p:nvSpPr>
          <p:cNvPr id="5" name="Текст 4"/>
          <p:cNvSpPr>
            <a:spLocks noGrp="1"/>
          </p:cNvSpPr>
          <p:nvPr>
            <p:ph type="body" sz="quarter" idx="3"/>
          </p:nvPr>
        </p:nvSpPr>
        <p:spPr/>
        <p:txBody>
          <a:bodyPr/>
          <a:lstStyle/>
          <a:p>
            <a:endParaRPr lang="ru-RU"/>
          </a:p>
        </p:txBody>
      </p:sp>
      <p:pic>
        <p:nvPicPr>
          <p:cNvPr id="8" name="Содержимое 7" descr="95145256_large_15.jpg"/>
          <p:cNvPicPr>
            <a:picLocks noGrp="1" noChangeAspect="1"/>
          </p:cNvPicPr>
          <p:nvPr>
            <p:ph sz="quarter" idx="4"/>
          </p:nvPr>
        </p:nvPicPr>
        <p:blipFill>
          <a:blip r:embed="rId3" cstate="email"/>
          <a:stretch>
            <a:fillRect/>
          </a:stretch>
        </p:blipFill>
        <p:spPr>
          <a:xfrm>
            <a:off x="5004048" y="1484784"/>
            <a:ext cx="3888432" cy="4812225"/>
          </a:xfrm>
          <a:prstGeom prst="rect">
            <a:avLst/>
          </a:prstGeom>
          <a:ln>
            <a:noFill/>
          </a:ln>
          <a:effectLst>
            <a:softEdge rad="112500"/>
          </a:effectLst>
        </p:spPr>
      </p:pic>
    </p:spTree>
  </p:cSld>
  <p:clrMapOvr>
    <a:masterClrMapping/>
  </p:clrMapOvr>
  <p:transition spd="slow">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FFFF00"/>
                </a:solidFill>
              </a:rPr>
              <a:t>Спасибо за внимание</a:t>
            </a:r>
            <a:endParaRPr lang="ru-RU" sz="6000" b="1" dirty="0">
              <a:solidFill>
                <a:srgbClr val="FFFF00"/>
              </a:solidFill>
            </a:endParaRPr>
          </a:p>
        </p:txBody>
      </p:sp>
      <p:pic>
        <p:nvPicPr>
          <p:cNvPr id="4" name="Содержимое 3" descr="f10766a731.jpg"/>
          <p:cNvPicPr>
            <a:picLocks noGrp="1" noChangeAspect="1"/>
          </p:cNvPicPr>
          <p:nvPr>
            <p:ph idx="1"/>
          </p:nvPr>
        </p:nvPicPr>
        <p:blipFill>
          <a:blip r:embed="rId2" cstate="email"/>
          <a:stretch>
            <a:fillRect/>
          </a:stretch>
        </p:blipFill>
        <p:spPr>
          <a:xfrm>
            <a:off x="827584" y="1600200"/>
            <a:ext cx="7560840" cy="4781128"/>
          </a:xfrm>
          <a:prstGeom prst="rect">
            <a:avLst/>
          </a:prstGeom>
          <a:ln>
            <a:noFill/>
          </a:ln>
          <a:effectLst>
            <a:softEdge rad="112500"/>
          </a:effectLst>
        </p:spPr>
      </p:pic>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Против Орешка (русской крепости) снова двинулись шведы - целая флотилия. Орешек был  разбит, а построенное  шведами  поселение назвали  Шлиссельбургом. </a:t>
            </a:r>
            <a:endParaRPr lang="ru-RU" sz="2400" b="1" dirty="0">
              <a:solidFill>
                <a:srgbClr val="FF0000"/>
              </a:solidFill>
            </a:endParaRPr>
          </a:p>
        </p:txBody>
      </p:sp>
      <p:sp>
        <p:nvSpPr>
          <p:cNvPr id="3" name="Текст 2"/>
          <p:cNvSpPr>
            <a:spLocks noGrp="1"/>
          </p:cNvSpPr>
          <p:nvPr>
            <p:ph type="body" idx="1"/>
          </p:nvPr>
        </p:nvSpPr>
        <p:spPr/>
        <p:txBody>
          <a:bodyPr/>
          <a:lstStyle/>
          <a:p>
            <a:endParaRPr lang="ru-RU"/>
          </a:p>
        </p:txBody>
      </p:sp>
      <p:pic>
        <p:nvPicPr>
          <p:cNvPr id="7" name="Содержимое 6" descr="0_404df_ecfcd9f9_L.jpg"/>
          <p:cNvPicPr>
            <a:picLocks noGrp="1" noChangeAspect="1"/>
          </p:cNvPicPr>
          <p:nvPr>
            <p:ph sz="half" idx="2"/>
          </p:nvPr>
        </p:nvPicPr>
        <p:blipFill>
          <a:blip r:embed="rId2" cstate="email"/>
          <a:stretch>
            <a:fillRect/>
          </a:stretch>
        </p:blipFill>
        <p:spPr>
          <a:xfrm>
            <a:off x="539553" y="1556792"/>
            <a:ext cx="3312368" cy="4752528"/>
          </a:xfrm>
          <a:effectLst>
            <a:glow rad="228600">
              <a:schemeClr val="accent3">
                <a:satMod val="175000"/>
                <a:alpha val="40000"/>
              </a:schemeClr>
            </a:glow>
          </a:effectLst>
        </p:spPr>
      </p:pic>
      <p:sp>
        <p:nvSpPr>
          <p:cNvPr id="5" name="Текст 4"/>
          <p:cNvSpPr>
            <a:spLocks noGrp="1"/>
          </p:cNvSpPr>
          <p:nvPr>
            <p:ph type="body" sz="quarter" idx="3"/>
          </p:nvPr>
        </p:nvSpPr>
        <p:spPr/>
        <p:txBody>
          <a:bodyPr/>
          <a:lstStyle/>
          <a:p>
            <a:endParaRPr lang="ru-RU"/>
          </a:p>
        </p:txBody>
      </p:sp>
      <p:pic>
        <p:nvPicPr>
          <p:cNvPr id="8" name="Содержимое 7" descr="0_569f5_b03e6e71_XL.jpg"/>
          <p:cNvPicPr>
            <a:picLocks noGrp="1" noChangeAspect="1"/>
          </p:cNvPicPr>
          <p:nvPr>
            <p:ph sz="quarter" idx="4"/>
          </p:nvPr>
        </p:nvPicPr>
        <p:blipFill>
          <a:blip r:embed="rId3" cstate="email"/>
          <a:stretch>
            <a:fillRect/>
          </a:stretch>
        </p:blipFill>
        <p:spPr>
          <a:xfrm>
            <a:off x="5076056" y="1556792"/>
            <a:ext cx="3312368" cy="4752527"/>
          </a:xfrm>
          <a:effectLst>
            <a:glow rad="228600">
              <a:schemeClr val="accent3">
                <a:satMod val="175000"/>
                <a:alpha val="40000"/>
              </a:schemeClr>
            </a:glow>
          </a:effectLst>
        </p:spPr>
      </p:pic>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FF0000"/>
                </a:solidFill>
              </a:rPr>
              <a:t>Но крепость ещё не раз  переходила из рук в руки, пока однажды Пётр </a:t>
            </a:r>
            <a:r>
              <a:rPr lang="en-US" sz="2400" b="1" dirty="0" smtClean="0">
                <a:solidFill>
                  <a:srgbClr val="FF0000"/>
                </a:solidFill>
              </a:rPr>
              <a:t>I</a:t>
            </a:r>
            <a:r>
              <a:rPr lang="ru-RU" sz="2400" b="1" dirty="0" smtClean="0">
                <a:solidFill>
                  <a:srgbClr val="FF0000"/>
                </a:solidFill>
              </a:rPr>
              <a:t>  не положил этому конец. Он осмотрел  эти земли и произнёс:  </a:t>
            </a:r>
            <a:br>
              <a:rPr lang="ru-RU" sz="2400" b="1" dirty="0" smtClean="0">
                <a:solidFill>
                  <a:srgbClr val="FF0000"/>
                </a:solidFill>
              </a:rPr>
            </a:br>
            <a:r>
              <a:rPr lang="ru-RU" sz="2400" b="1" dirty="0" smtClean="0">
                <a:solidFill>
                  <a:srgbClr val="FF0000"/>
                </a:solidFill>
              </a:rPr>
              <a:t>- Здесь быть городу!</a:t>
            </a:r>
            <a:endParaRPr lang="ru-RU" sz="2400" b="1" dirty="0">
              <a:solidFill>
                <a:srgbClr val="FF0000"/>
              </a:solidFill>
            </a:endParaRPr>
          </a:p>
        </p:txBody>
      </p:sp>
      <p:pic>
        <p:nvPicPr>
          <p:cNvPr id="6" name="Содержимое 5" descr="001590019.jpg"/>
          <p:cNvPicPr>
            <a:picLocks noGrp="1" noChangeAspect="1"/>
          </p:cNvPicPr>
          <p:nvPr>
            <p:ph idx="1"/>
          </p:nvPr>
        </p:nvPicPr>
        <p:blipFill>
          <a:blip r:embed="rId2" cstate="email"/>
          <a:stretch>
            <a:fillRect/>
          </a:stretch>
        </p:blipFill>
        <p:spPr>
          <a:xfrm>
            <a:off x="899593" y="1988840"/>
            <a:ext cx="7272807" cy="4464496"/>
          </a:xfrm>
        </p:spPr>
      </p:pic>
    </p:spTree>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5733256"/>
            <a:ext cx="5486400" cy="566738"/>
          </a:xfrm>
        </p:spPr>
        <p:txBody>
          <a:bodyPr>
            <a:noAutofit/>
          </a:bodyPr>
          <a:lstStyle/>
          <a:p>
            <a:r>
              <a:rPr lang="ru-RU" dirty="0" smtClean="0">
                <a:solidFill>
                  <a:srgbClr val="FF0000"/>
                </a:solidFill>
              </a:rPr>
              <a:t>Думал- думал Пётр  в каком месте  построить город, плавал в своей лодке по реке Неве , и наконец нашёл это место. Называлось  оно Заячий остров, оно и сейчас так называется.</a:t>
            </a:r>
            <a:endParaRPr lang="ru-RU" dirty="0">
              <a:solidFill>
                <a:srgbClr val="FF0000"/>
              </a:solidFill>
            </a:endParaRPr>
          </a:p>
        </p:txBody>
      </p:sp>
      <p:pic>
        <p:nvPicPr>
          <p:cNvPr id="5" name="Рисунок 4" descr="osnovanie_sankt_peterburga_1.jpg"/>
          <p:cNvPicPr>
            <a:picLocks noGrp="1" noChangeAspect="1"/>
          </p:cNvPicPr>
          <p:nvPr>
            <p:ph type="pic" idx="1"/>
          </p:nvPr>
        </p:nvPicPr>
        <p:blipFill>
          <a:blip r:embed="rId2" cstate="email"/>
          <a:srcRect/>
          <a:stretch>
            <a:fillRect/>
          </a:stretch>
        </p:blipFill>
        <p:spPr>
          <a:xfrm>
            <a:off x="899592" y="836712"/>
            <a:ext cx="7200800" cy="4104456"/>
          </a:xfrm>
        </p:spPr>
      </p:pic>
      <p:sp>
        <p:nvSpPr>
          <p:cNvPr id="4" name="Текст 3"/>
          <p:cNvSpPr>
            <a:spLocks noGrp="1"/>
          </p:cNvSpPr>
          <p:nvPr>
            <p:ph type="body" sz="half" idx="2"/>
          </p:nvPr>
        </p:nvSpPr>
        <p:spPr>
          <a:xfrm flipV="1">
            <a:off x="1792288" y="6857999"/>
            <a:ext cx="5486400" cy="45719"/>
          </a:xfrm>
        </p:spPr>
        <p:txBody>
          <a:bodyPr>
            <a:normAutofit fontScale="25000" lnSpcReduction="20000"/>
          </a:bodyPr>
          <a:lstStyle/>
          <a:p>
            <a:endParaRPr lang="ru-RU" dirty="0"/>
          </a:p>
        </p:txBody>
      </p:sp>
      <p:sp>
        <p:nvSpPr>
          <p:cNvPr id="7" name="Рисунок 6"/>
          <p:cNvSpPr>
            <a:spLocks noGrp="1"/>
          </p:cNvSpPr>
          <p:nvPr>
            <p:ph type="pic" idx="1"/>
          </p:nvPr>
        </p:nvSpPr>
        <p:spPr>
          <a:xfrm>
            <a:off x="1792288" y="1196751"/>
            <a:ext cx="5486400" cy="3024337"/>
          </a:xfrm>
        </p:spPr>
      </p:sp>
    </p:spTree>
  </p:cSld>
  <p:clrMapOvr>
    <a:masterClrMapping/>
  </p:clrMapOvr>
  <p:transition spd="slow">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rPr>
              <a:t>На острове был отслужен  молебен. Затем  царь первым взялся за заступ.</a:t>
            </a:r>
            <a:endParaRPr lang="ru-RU" sz="3200" b="1" dirty="0">
              <a:solidFill>
                <a:srgbClr val="FF0000"/>
              </a:solidFill>
            </a:endParaRPr>
          </a:p>
        </p:txBody>
      </p:sp>
      <p:pic>
        <p:nvPicPr>
          <p:cNvPr id="5" name="Содержимое 4" descr="013.JPG"/>
          <p:cNvPicPr>
            <a:picLocks noGrp="1" noChangeAspect="1"/>
          </p:cNvPicPr>
          <p:nvPr>
            <p:ph sz="half" idx="1"/>
          </p:nvPr>
        </p:nvPicPr>
        <p:blipFill>
          <a:blip r:embed="rId2" cstate="email"/>
          <a:stretch>
            <a:fillRect/>
          </a:stretch>
        </p:blipFill>
        <p:spPr>
          <a:xfrm>
            <a:off x="457200" y="1556792"/>
            <a:ext cx="3466728" cy="4896544"/>
          </a:xfrm>
        </p:spPr>
      </p:pic>
      <p:pic>
        <p:nvPicPr>
          <p:cNvPr id="6" name="Содержимое 5" descr="018.JPG"/>
          <p:cNvPicPr>
            <a:picLocks noGrp="1" noChangeAspect="1"/>
          </p:cNvPicPr>
          <p:nvPr>
            <p:ph sz="half" idx="2"/>
          </p:nvPr>
        </p:nvPicPr>
        <p:blipFill>
          <a:blip r:embed="rId3" cstate="email"/>
          <a:stretch>
            <a:fillRect/>
          </a:stretch>
        </p:blipFill>
        <p:spPr>
          <a:xfrm>
            <a:off x="5292080" y="1556792"/>
            <a:ext cx="3072656" cy="4896544"/>
          </a:xfrm>
        </p:spPr>
      </p:pic>
    </p:spTree>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019.JPG"/>
          <p:cNvPicPr>
            <a:picLocks noGrp="1" noChangeAspect="1"/>
          </p:cNvPicPr>
          <p:nvPr>
            <p:ph idx="1"/>
          </p:nvPr>
        </p:nvPicPr>
        <p:blipFill>
          <a:blip r:embed="rId2" cstate="email"/>
          <a:stretch>
            <a:fillRect/>
          </a:stretch>
        </p:blipFill>
        <p:spPr>
          <a:xfrm>
            <a:off x="4355976" y="620688"/>
            <a:ext cx="3816424" cy="5472608"/>
          </a:xfrm>
          <a:effectLst>
            <a:reflection blurRad="6350" stA="50000" endA="300" endPos="55500" dist="101600" dir="5400000" sy="-100000" algn="bl" rotWithShape="0"/>
          </a:effectLst>
        </p:spPr>
      </p:pic>
      <p:sp>
        <p:nvSpPr>
          <p:cNvPr id="4" name="Текст 3"/>
          <p:cNvSpPr>
            <a:spLocks noGrp="1"/>
          </p:cNvSpPr>
          <p:nvPr>
            <p:ph type="body" sz="half" idx="2"/>
          </p:nvPr>
        </p:nvSpPr>
        <p:spPr>
          <a:xfrm>
            <a:off x="467544" y="548680"/>
            <a:ext cx="3008313" cy="5865515"/>
          </a:xfrm>
        </p:spPr>
        <p:txBody>
          <a:bodyPr/>
          <a:lstStyle/>
          <a:p>
            <a:r>
              <a:rPr lang="ru-RU" sz="2400" b="1" dirty="0" smtClean="0">
                <a:solidFill>
                  <a:srgbClr val="FF0000"/>
                </a:solidFill>
              </a:rPr>
              <a:t>Солдатским штыком вырезал два куска дёрна и положил их крест на крест. В ров поставил ящик с мощами святого Андрея </a:t>
            </a:r>
            <a:r>
              <a:rPr lang="ru-RU" sz="2400" b="1" dirty="0" err="1" smtClean="0">
                <a:solidFill>
                  <a:srgbClr val="FF0000"/>
                </a:solidFill>
              </a:rPr>
              <a:t>Перврзданного</a:t>
            </a:r>
            <a:r>
              <a:rPr lang="ru-RU" sz="2400" b="1" dirty="0" smtClean="0">
                <a:solidFill>
                  <a:srgbClr val="FF0000"/>
                </a:solidFill>
              </a:rPr>
              <a:t>, на ящик положил каменную  доску с выбитой на ней датой основания  города -  </a:t>
            </a:r>
            <a:r>
              <a:rPr lang="ru-RU" sz="2400" b="1" dirty="0" smtClean="0">
                <a:solidFill>
                  <a:srgbClr val="FFFF00"/>
                </a:solidFill>
              </a:rPr>
              <a:t>16 мая 1703 года. </a:t>
            </a:r>
            <a:endParaRPr lang="ru-RU" sz="2400" b="1" dirty="0">
              <a:solidFill>
                <a:srgbClr val="FFFF00"/>
              </a:solidFill>
            </a:endParaRPr>
          </a:p>
        </p:txBody>
      </p:sp>
    </p:spTree>
  </p:cSld>
  <p:clrMapOvr>
    <a:masterClrMapping/>
  </p:clrMapOvr>
  <p:transition spd="slow">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FF0000"/>
                </a:solidFill>
              </a:rPr>
              <a:t>После этого  царь разметил место для ворот. И на эти ворота  по преданию, опустился орёл.</a:t>
            </a:r>
            <a:endParaRPr lang="ru-RU" sz="3200" b="1" dirty="0">
              <a:solidFill>
                <a:srgbClr val="FF0000"/>
              </a:solidFill>
            </a:endParaRPr>
          </a:p>
        </p:txBody>
      </p:sp>
      <p:pic>
        <p:nvPicPr>
          <p:cNvPr id="5" name="Содержимое 4" descr="020.JPG"/>
          <p:cNvPicPr>
            <a:picLocks noGrp="1" noChangeAspect="1"/>
          </p:cNvPicPr>
          <p:nvPr>
            <p:ph sz="half" idx="1"/>
          </p:nvPr>
        </p:nvPicPr>
        <p:blipFill>
          <a:blip r:embed="rId2" cstate="email"/>
          <a:stretch>
            <a:fillRect/>
          </a:stretch>
        </p:blipFill>
        <p:spPr>
          <a:xfrm>
            <a:off x="457200" y="1916832"/>
            <a:ext cx="3394720" cy="3960440"/>
          </a:xfrm>
        </p:spPr>
      </p:pic>
      <p:pic>
        <p:nvPicPr>
          <p:cNvPr id="6" name="Содержимое 5" descr="021.JPG"/>
          <p:cNvPicPr>
            <a:picLocks noGrp="1" noChangeAspect="1"/>
          </p:cNvPicPr>
          <p:nvPr>
            <p:ph sz="half" idx="2"/>
          </p:nvPr>
        </p:nvPicPr>
        <p:blipFill>
          <a:blip r:embed="rId3" cstate="email"/>
          <a:stretch>
            <a:fillRect/>
          </a:stretch>
        </p:blipFill>
        <p:spPr>
          <a:xfrm>
            <a:off x="5148064" y="1988840"/>
            <a:ext cx="3096344" cy="3816424"/>
          </a:xfrm>
        </p:spPr>
      </p:pic>
    </p:spTree>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r>
              <a:rPr lang="ru-RU" sz="1800" b="1" dirty="0" smtClean="0">
                <a:solidFill>
                  <a:srgbClr val="FF0000"/>
                </a:solidFill>
              </a:rPr>
              <a:t>И стали строить город на Заячьем острове. Его назвали так именно потому, что там действительно было много зайцев.  Есть даже такая история. Когда Пётр выходил из лодки, ему на сапог вдруг прыгнул заяц. И поэтому было решено назвать остров – Заячьим. Около Заячьего острова , со стороны </a:t>
            </a:r>
            <a:r>
              <a:rPr lang="ru-RU" sz="1800" b="1" dirty="0" err="1" smtClean="0">
                <a:solidFill>
                  <a:srgbClr val="FF0000"/>
                </a:solidFill>
              </a:rPr>
              <a:t>Иоанновского</a:t>
            </a:r>
            <a:r>
              <a:rPr lang="ru-RU" sz="1800" b="1" dirty="0" smtClean="0">
                <a:solidFill>
                  <a:srgbClr val="FF0000"/>
                </a:solidFill>
              </a:rPr>
              <a:t> моста ,есть  маленький памятник. Он называется, « Зайчик, спасшийся от наводнения».</a:t>
            </a:r>
            <a:endParaRPr lang="ru-RU" sz="1800" b="1" dirty="0">
              <a:solidFill>
                <a:srgbClr val="FF0000"/>
              </a:solidFill>
            </a:endParaRPr>
          </a:p>
        </p:txBody>
      </p:sp>
      <p:pic>
        <p:nvPicPr>
          <p:cNvPr id="4" name="Содержимое 3" descr="petropavlovv3_1.jpg"/>
          <p:cNvPicPr>
            <a:picLocks noGrp="1" noChangeAspect="1"/>
          </p:cNvPicPr>
          <p:nvPr>
            <p:ph idx="1"/>
          </p:nvPr>
        </p:nvPicPr>
        <p:blipFill>
          <a:blip r:embed="rId2" cstate="email"/>
          <a:stretch>
            <a:fillRect/>
          </a:stretch>
        </p:blipFill>
        <p:spPr>
          <a:xfrm>
            <a:off x="1691680" y="2204865"/>
            <a:ext cx="5112568" cy="3816424"/>
          </a:xfrm>
          <a:prstGeom prst="flowChartAlternateProcess">
            <a:avLst/>
          </a:prstGeom>
          <a:effectLst>
            <a:reflection blurRad="6350" stA="50000" endA="295" endPos="92000" dist="101600" dir="5400000" sy="-100000" algn="bl" rotWithShape="0"/>
          </a:effectLst>
        </p:spPr>
      </p:pic>
    </p:spTree>
  </p:cSld>
  <p:clrMapOvr>
    <a:masterClrMapping/>
  </p:clrMapOvr>
  <p:transition spd="slow">
    <p:pull dir="rd"/>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595</Words>
  <Application>Microsoft Office PowerPoint</Application>
  <PresentationFormat>Экран (4:3)</PresentationFormat>
  <Paragraphs>34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История Санкт-Петербурга</vt:lpstr>
      <vt:lpstr>Летописец Нестор сидел под сводами холодного храма и, вдохновлённый горячими патриотическими чувствами, писал:»По земле, входившей в состав  Новгородчины, по главной здешней реке Неве, ходили новгородцы в Варяжское море, а там и до Рима».</vt:lpstr>
      <vt:lpstr>Против Орешка (русской крепости) снова двинулись шведы - целая флотилия. Орешек был  разбит, а построенное  шведами  поселение назвали  Шлиссельбургом. </vt:lpstr>
      <vt:lpstr>Но крепость ещё не раз  переходила из рук в руки, пока однажды Пётр I  не положил этому конец. Он осмотрел  эти земли и произнёс:   - Здесь быть городу!</vt:lpstr>
      <vt:lpstr>Думал- думал Пётр  в каком месте  построить город, плавал в своей лодке по реке Неве , и наконец нашёл это место. Называлось  оно Заячий остров, оно и сейчас так называется.</vt:lpstr>
      <vt:lpstr>На острове был отслужен  молебен. Затем  царь первым взялся за заступ.</vt:lpstr>
      <vt:lpstr>Слайд 7</vt:lpstr>
      <vt:lpstr>После этого  царь разметил место для ворот. И на эти ворота  по преданию, опустился орёл.</vt:lpstr>
      <vt:lpstr>И стали строить город на Заячьем острове. Его назвали так именно потому, что там действительно было много зайцев.  Есть даже такая история. Когда Пётр выходил из лодки, ему на сапог вдруг прыгнул заяц. И поэтому было решено назвать остров – Заячьим. Около Заячьего острова , со стороны Иоанновского моста ,есть  маленький памятник. Он называется, « Зайчик, спасшийся от наводнения».</vt:lpstr>
      <vt:lpstr>Берега Заячьего острова были укреплены деревянными срубами, заполенными землёй. Но так  как город строился на болотах, то землю приходилось привозить из других мест.</vt:lpstr>
      <vt:lpstr>Одновременно со строительством  крепости на южном берегу этого острова началось строительство первых зданий нового города. И первое сооружение  был домик Петра.</vt:lpstr>
      <vt:lpstr>Дом соорудил  отряд солдат летом 1703 года всего за три дня. Здесь Пётр думал о  том, как должен  выглядеть  Санкт – Петербург.</vt:lpstr>
      <vt:lpstr>Дом  был построен из двух комнат: в одной комнате царь работал, а в другой – ел и спал.</vt:lpstr>
      <vt:lpstr>Позже Екатерина Великая позаботилась о том, чтобы домик Петра сохранился для потомков: его укрыли «каменным футляром для сбережения».</vt:lpstr>
      <vt:lpstr>Летний сад – любимое создание Петра I Он сам нарисовал его план, сам сажал деревья.</vt:lpstr>
      <vt:lpstr>Итальянский архитектор Растрелли создал  Зимний дворец.</vt:lpstr>
      <vt:lpstr>Зимний дворец строили 5 лет. Здание вмещало в себе церковь, тронную залу, театр и множество покоев.</vt:lpstr>
      <vt:lpstr>Казанский собор</vt:lpstr>
      <vt:lpstr>Купол  Исаакиевского собора – ориентир для граждан: он находится в самом центре Санкт – Петербурга. По официальным данным современный  собор строился 40 лет (1818 – 1858 ).</vt:lpstr>
      <vt:lpstr>Невский проспект</vt:lpstr>
      <vt:lpstr>Медный всадник</vt:lpstr>
      <vt:lpstr>Санкт – Петербург называют Северной Венецией. В городе очень много мостов. Особую прелесть городу придают гранитные набережные.</vt:lpstr>
      <vt:lpstr>Слайд 23</vt:lpstr>
      <vt:lpstr>Фашистские войска вплотную подошли к городу.  Фашисты решили уморить жителей города голодом. Но город выстоял и победил.</vt:lpstr>
      <vt:lpstr>Слайд 25</vt:lpstr>
      <vt:lpstr>Совсем недавно городу было возвращено его первоначальное название – Санкт – Петербург, и он снова стал носить гордое имя своего основателя Петра I .</vt:lpstr>
      <vt:lpstr>Спасибо за внимание</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dc:title>
  <dc:creator>маринка</dc:creator>
  <cp:lastModifiedBy>маринка</cp:lastModifiedBy>
  <cp:revision>49</cp:revision>
  <dcterms:created xsi:type="dcterms:W3CDTF">2013-08-01T14:21:26Z</dcterms:created>
  <dcterms:modified xsi:type="dcterms:W3CDTF">2015-03-20T18:58:44Z</dcterms:modified>
</cp:coreProperties>
</file>