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8" r:id="rId2"/>
    <p:sldId id="259" r:id="rId3"/>
    <p:sldId id="260" r:id="rId4"/>
    <p:sldId id="261" r:id="rId5"/>
    <p:sldId id="263" r:id="rId6"/>
    <p:sldId id="264" r:id="rId7"/>
    <p:sldId id="267" r:id="rId8"/>
    <p:sldId id="265" r:id="rId9"/>
    <p:sldId id="266" r:id="rId10"/>
    <p:sldId id="268" r:id="rId11"/>
    <p:sldId id="269" r:id="rId12"/>
    <p:sldId id="286" r:id="rId13"/>
    <p:sldId id="271" r:id="rId14"/>
    <p:sldId id="289" r:id="rId15"/>
    <p:sldId id="274" r:id="rId16"/>
    <p:sldId id="276" r:id="rId17"/>
    <p:sldId id="275" r:id="rId18"/>
    <p:sldId id="277" r:id="rId19"/>
    <p:sldId id="283" r:id="rId20"/>
    <p:sldId id="284" r:id="rId21"/>
    <p:sldId id="285" r:id="rId22"/>
    <p:sldId id="279" r:id="rId23"/>
    <p:sldId id="280" r:id="rId24"/>
    <p:sldId id="281" r:id="rId25"/>
    <p:sldId id="288" r:id="rId26"/>
    <p:sldId id="282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670B8-1011-4B45-AD24-C9EF4178CCFE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1A82-8FE0-41A2-AE8A-0D21B7242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979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01A82-8FE0-41A2-AE8A-0D21B7242C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751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77D7FA-C37C-4876-A91F-094B34951FA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340768"/>
            <a:ext cx="5723468" cy="2282257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latin typeface="Georgia" pitchFamily="18" charset="0"/>
              </a:rPr>
              <a:t>Кейс – технология</a:t>
            </a:r>
            <a:br>
              <a:rPr lang="ru-RU" sz="5400" b="1" i="1" dirty="0" smtClean="0">
                <a:latin typeface="Georgia" pitchFamily="18" charset="0"/>
              </a:rPr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2241" y="3736622"/>
            <a:ext cx="4457138" cy="152400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      Подготовила: старший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воспитатель 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     Киселева Мария Ивановна 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            МБДОУ детский сад №27 «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Чароит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»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098" name="Picture 2" descr="http://wiki.iteach.ru/images/7/77/1389795210_11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1938633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95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дискуссии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551837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Дискуссия</a:t>
            </a:r>
            <a:r>
              <a:rPr lang="ru-RU" sz="28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 — обмен мнениями по какому-либо вопросу в соответствии с более или менее определёнными правилами процедуры.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К интенсивным технологиям обучения относятся групповые и межгрупповые дискуссии.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1311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44816" cy="187220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 ситуационного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(метод анализа конкретных ситуаций, ситуационные задачи и упражнения, кейс-</a:t>
            </a:r>
            <a:r>
              <a:rPr lang="ru-RU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фото-кейсы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кейс-иллюстрации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41333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Кейс-иллюстрация – это иллюстрация, которая используется для рассмотрения проблемной ситуации.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с ней является разбор сути проблемы, анализ возможных решений и выбор лучшего из них.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613667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техника…, использующая описание реальных экономических,  социальных и педагогических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(от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«случай»)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письменное описание какой-то конкретной реальной ситуации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позволяющий разобраться в ее сути, предложить возможные решения и выбрать лучшее из них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0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дд\SDC10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20" y="989198"/>
            <a:ext cx="2198842" cy="1894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фото\занятие  логопед Федюкина\DSC08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92865"/>
            <a:ext cx="2801840" cy="1704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alysh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45566"/>
            <a:ext cx="2106233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пдд\IMG_3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3521920" cy="21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14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7" y="817582"/>
            <a:ext cx="7016661" cy="1202485"/>
          </a:xfrm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u="sng" dirty="0" smtClean="0"/>
              <a:t>Для чего нужен кейс?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7" y="2203450"/>
            <a:ext cx="7056785" cy="3601814"/>
          </a:xfrm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None/>
            </a:pPr>
            <a:r>
              <a:rPr lang="ru-RU" altLang="ru-RU" dirty="0" smtClean="0"/>
              <a:t>	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дает возможность приблизиться к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встать на позицию человека, реально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принимающего решения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на ошибках других. </a:t>
            </a:r>
          </a:p>
          <a:p>
            <a:pPr>
              <a:buFontTx/>
              <a:buNone/>
            </a:pPr>
            <a:r>
              <a:rPr lang="ru-RU" altLang="ru-RU" b="1" dirty="0" smtClean="0"/>
              <a:t>	</a:t>
            </a:r>
            <a:endParaRPr lang="ru-RU" altLang="ru-RU" dirty="0" smtClean="0"/>
          </a:p>
        </p:txBody>
      </p:sp>
      <p:pic>
        <p:nvPicPr>
          <p:cNvPr id="1026" name="Picture 2" descr="&amp;Pcy;&amp;rcy;&amp;ocy;&amp;gcy;&amp;rcy;&amp;acy;&amp;mcy;&amp;mcy;&amp;acy; &amp;tcy;&amp;rcy;&amp;ucy;&amp;dcy;&amp;ocy;&amp;vcy;&amp;ocy;&amp;gcy;&amp;ocy; &amp;vcy;&amp;ocy;&amp;scy;&amp;pcy;&amp;icy;&amp;tcy;&amp;acy;&amp;ncy;&amp;icy;&amp;yacy; &amp;dcy;&amp;ocy;&amp;shcy;&amp;kcy;&amp;ocy;&amp;lcy;&amp;softcy;&amp;ncy;&amp;icy;&amp;kcy;&amp;ocy;&amp;vcy; - &amp;Fcy;&amp;acy;&amp;jcy;&amp;lcy;&amp;ocy;&amp;vcy;&amp;ycy;&amp;jcy; &amp;acy;&amp;rcy;&amp;khcy;&amp;icy;&amp;v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2639037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69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12879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"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относится к одному из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"продвинутых" активных методов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Метод имеет свои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стороны, к которым можно отнести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работы группы на едином проблемном поле;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структурированной информации, снижающей степень неопределенности в условиях лимита времени;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принципов проблемного обучения;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учащимися  не только знания, но и глубокого понимания теоретических концепций;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создания новых продуктивных моделей деятельности;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выработки навыков простейших обобщений.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585" y="692695"/>
            <a:ext cx="7488832" cy="5328593"/>
          </a:xfrm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ru-RU" alt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действующим субъектам кейса: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ru-RU" alt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кейсы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действуют конкретные личности: менеджеры, политики, руководители;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организационно-институциональные кейсы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отличаются тем, что в них действуют организации, предприятия, их подразделения;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alt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многосубъектные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кейсы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включают в себя несколько действующих субъектов</a:t>
            </a:r>
            <a:r>
              <a:rPr lang="ru-RU" altLang="ru-RU" sz="2800" dirty="0" smtClean="0"/>
              <a:t>.</a:t>
            </a:r>
            <a:r>
              <a:rPr lang="ru-RU" altLang="ru-RU" sz="24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8772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17583"/>
            <a:ext cx="7488831" cy="1027242"/>
          </a:xfrm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наличию сюжета: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5" y="1981201"/>
            <a:ext cx="7488832" cy="4112095"/>
          </a:xfrm>
          <a:ln w="76200" cmpd="tri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кейсы обычно содержат рассказ о произошедших событиях, включают действия лиц и организаций;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ru-RU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бессюжетные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кейсы, как правило, прячут сюжет, потому что четкое изложение сюжета в значительной степени раскрывает решение. Внешне они представляют собой совокупность статистических материалов, расчетов, выкладок, которые должны помочь диагностике ситуации, восстановлению сюжета.</a:t>
            </a:r>
          </a:p>
        </p:txBody>
      </p:sp>
    </p:spTree>
    <p:extLst>
      <p:ext uri="{BB962C8B-B14F-4D97-AF65-F5344CB8AC3E}">
        <p14:creationId xmlns="" xmlns:p14="http://schemas.microsoft.com/office/powerpoint/2010/main" val="41127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1" y="620688"/>
            <a:ext cx="7416825" cy="796950"/>
          </a:xfrm>
          <a:ln w="76200" cmpd="tri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altLang="ru-RU" sz="2800" b="1" u="sng" dirty="0" smtClean="0"/>
              <a:t>По временной последовательности материала: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3" y="1700809"/>
            <a:ext cx="7416824" cy="4464496"/>
          </a:xfrm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2000" b="1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кейсы с естественной временной последовательностью событий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(от прошлого к настоящему) позволяют хорошо выявлять причинно-следственные связи.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кейсы-воспоминания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характеризуются тем, что время в них прокручивается назад: герои что-то вспоминают, сами воспоминания отрывочны, часто несистемные, фрагментарны, что затрудняет восстановление временных цепочек. По сути дела анализ кейса сводится к реконструкции ситуации, её осмыслению в аспекте той или иной познавательной парадигмы.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прогностические кейсы,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представляя описание событий недавнего прошлого и настоящего, ставят задачу выработать наилучший вариант (сценарии) развития ситуации.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1488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объему: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19257"/>
            <a:ext cx="6912768" cy="3603812"/>
          </a:xfrm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lvl="1">
              <a:buFontTx/>
              <a:buNone/>
            </a:pPr>
            <a:endParaRPr lang="ru-RU" altLang="ru-RU" b="1" i="1" dirty="0" smtClean="0"/>
          </a:p>
          <a:p>
            <a:pPr>
              <a:buFont typeface="Wingdings" pitchFamily="2" charset="2"/>
              <a:buChar char="ü"/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мини-кейс </a:t>
            </a:r>
          </a:p>
          <a:p>
            <a:pPr>
              <a:buFont typeface="Wingdings" pitchFamily="2" charset="2"/>
              <a:buChar char="ü"/>
            </a:pPr>
            <a:endParaRPr lang="ru-RU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средних размеров</a:t>
            </a:r>
          </a:p>
          <a:p>
            <a:pPr>
              <a:buFont typeface="Wingdings" pitchFamily="2" charset="2"/>
              <a:buChar char="ü"/>
            </a:pPr>
            <a:endParaRPr lang="ru-RU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макро-кейс</a:t>
            </a:r>
          </a:p>
        </p:txBody>
      </p:sp>
    </p:spTree>
    <p:extLst>
      <p:ext uri="{BB962C8B-B14F-4D97-AF65-F5344CB8AC3E}">
        <p14:creationId xmlns="" xmlns:p14="http://schemas.microsoft.com/office/powerpoint/2010/main" val="29913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кейсов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2541" y="1772816"/>
            <a:ext cx="5401866" cy="39502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кейс (может содержать графики, таблицы, диаграммы, иллюстрации, что делает его более наглядным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Мультимедиа - кейс (наиболее популярный в последнее время, но зависит от технического оснащения ).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(может содержать фильм, аудио и видео материалы. Его минус - ограничена возможность многократного просмотра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 искажение информации и ошибки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 descr="docum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750" y="1556792"/>
            <a:ext cx="1248139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7" descr="24240_im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267" y="2996952"/>
            <a:ext cx="1134671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9" descr="item_52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193" y="4493437"/>
            <a:ext cx="1579697" cy="108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377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200800" cy="2664296"/>
          </a:xfrm>
        </p:spPr>
        <p:txBody>
          <a:bodyPr>
            <a:normAutofit fontScale="90000"/>
          </a:bodyPr>
          <a:lstStyle/>
          <a:p>
            <a:pPr marL="609600" indent="-609600" algn="just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работа с кейсами в рамках учебного процесса была реализована в Гарвардской школе бизнеса в 1908 г. 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 России данная технология стала внедряться лишь последние 3-4 года. 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5"/>
            <a:ext cx="6417734" cy="1224135"/>
          </a:xfrm>
        </p:spPr>
        <p:txBody>
          <a:bodyPr>
            <a:noAutofit/>
          </a:bodyPr>
          <a:lstStyle/>
          <a:p>
            <a:endParaRPr lang="ru-RU" sz="3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</a:p>
          <a:p>
            <a:endParaRPr lang="ru-RU" sz="3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6146" name="Picture 2" descr="The Times &amp;vcy;&amp;ycy;&amp;bcy;&amp;rcy;&amp;acy;&amp;lcy;&amp;acy; &amp;gcy;&amp;lcy;&amp;acy;&amp;vcy;&amp;ncy;&amp;ycy;&amp;iecy; &amp;kcy;&amp;ncy;&amp;icy;&amp;gcy;&amp;icy; &amp;pcy;&amp;ocy;&amp;scy;&amp;lcy;&amp;iecy;&amp;dcy;&amp;ncy;&amp;icy;&amp;khcy; 60 &amp;lcy;&amp;iecy;&amp;tcy; - &amp;Bcy;&amp;Dcy;&amp;Gcy; &amp;Dcy;&amp;iecy;&amp;lcy;&amp;ocy;&amp;v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05132"/>
            <a:ext cx="3888432" cy="2238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54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содержать кейс?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материал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интервью, статьи и художественные тексты (или их фрагменты)</a:t>
            </a:r>
          </a:p>
          <a:p>
            <a:pPr eaLnBrk="1" hangingPunct="1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Иллюстративный материл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фотографии, диаграммы, таблицы, фильмы, аудиозаписи</a:t>
            </a:r>
          </a:p>
          <a:p>
            <a:pPr marL="0" indent="0" eaLnBrk="1" hangingPunct="1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68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9"/>
            <a:ext cx="8229600" cy="101757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Содержание кейса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84964" y="994024"/>
            <a:ext cx="1535784" cy="1871414"/>
            <a:chOff x="1824" y="633"/>
            <a:chExt cx="2834" cy="2849"/>
          </a:xfrm>
        </p:grpSpPr>
        <p:sp>
          <p:nvSpPr>
            <p:cNvPr id="8220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 w 21600"/>
                <a:gd name="T1" fmla="*/ 5 h 21600"/>
                <a:gd name="T2" fmla="*/ 3 w 21600"/>
                <a:gd name="T3" fmla="*/ 7 h 21600"/>
                <a:gd name="T4" fmla="*/ 2 w 21600"/>
                <a:gd name="T5" fmla="*/ 5 h 21600"/>
                <a:gd name="T6" fmla="*/ 3 w 21600"/>
                <a:gd name="T7" fmla="*/ 2 h 21600"/>
                <a:gd name="T8" fmla="*/ 1 w 21600"/>
                <a:gd name="T9" fmla="*/ 0 h 21600"/>
                <a:gd name="T10" fmla="*/ 0 w 21600"/>
                <a:gd name="T11" fmla="*/ 2 h 21600"/>
                <a:gd name="T12" fmla="*/ 1 w 21600"/>
                <a:gd name="T13" fmla="*/ 5 h 21600"/>
                <a:gd name="T14" fmla="*/ 0 w 21600"/>
                <a:gd name="T15" fmla="*/ 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CC99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4 h 21600"/>
                <a:gd name="T2" fmla="*/ 2 w 21600"/>
                <a:gd name="T3" fmla="*/ 5 h 21600"/>
                <a:gd name="T4" fmla="*/ 6 w 21600"/>
                <a:gd name="T5" fmla="*/ 4 h 21600"/>
                <a:gd name="T6" fmla="*/ 9 w 21600"/>
                <a:gd name="T7" fmla="*/ 5 h 21600"/>
                <a:gd name="T8" fmla="*/ 12 w 21600"/>
                <a:gd name="T9" fmla="*/ 4 h 21600"/>
                <a:gd name="T10" fmla="*/ 9 w 21600"/>
                <a:gd name="T11" fmla="*/ 1 h 21600"/>
                <a:gd name="T12" fmla="*/ 6 w 21600"/>
                <a:gd name="T13" fmla="*/ 0 h 21600"/>
                <a:gd name="T14" fmla="*/ 2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CC99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1 w 21600"/>
                <a:gd name="T1" fmla="*/ 6 h 21600"/>
                <a:gd name="T2" fmla="*/ 0 w 21600"/>
                <a:gd name="T3" fmla="*/ 9 h 21600"/>
                <a:gd name="T4" fmla="*/ 1 w 21600"/>
                <a:gd name="T5" fmla="*/ 12 h 21600"/>
                <a:gd name="T6" fmla="*/ 3 w 21600"/>
                <a:gd name="T7" fmla="*/ 9 h 21600"/>
                <a:gd name="T8" fmla="*/ 2 w 21600"/>
                <a:gd name="T9" fmla="*/ 6 h 21600"/>
                <a:gd name="T10" fmla="*/ 3 w 21600"/>
                <a:gd name="T11" fmla="*/ 3 h 21600"/>
                <a:gd name="T12" fmla="*/ 1 w 21600"/>
                <a:gd name="T13" fmla="*/ 0 h 21600"/>
                <a:gd name="T14" fmla="*/ 0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CC99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2 h 21600"/>
                <a:gd name="T10" fmla="*/ 6 w 21600"/>
                <a:gd name="T11" fmla="*/ 1 h 21600"/>
                <a:gd name="T12" fmla="*/ 13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99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804248" y="4214813"/>
            <a:ext cx="1564950" cy="1806475"/>
            <a:chOff x="1824" y="633"/>
            <a:chExt cx="2834" cy="2849"/>
          </a:xfrm>
        </p:grpSpPr>
        <p:sp>
          <p:nvSpPr>
            <p:cNvPr id="821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 w 21600"/>
                <a:gd name="T1" fmla="*/ 5 h 21600"/>
                <a:gd name="T2" fmla="*/ 3 w 21600"/>
                <a:gd name="T3" fmla="*/ 7 h 21600"/>
                <a:gd name="T4" fmla="*/ 2 w 21600"/>
                <a:gd name="T5" fmla="*/ 5 h 21600"/>
                <a:gd name="T6" fmla="*/ 3 w 21600"/>
                <a:gd name="T7" fmla="*/ 2 h 21600"/>
                <a:gd name="T8" fmla="*/ 1 w 21600"/>
                <a:gd name="T9" fmla="*/ 0 h 21600"/>
                <a:gd name="T10" fmla="*/ 0 w 21600"/>
                <a:gd name="T11" fmla="*/ 2 h 21600"/>
                <a:gd name="T12" fmla="*/ 1 w 21600"/>
                <a:gd name="T13" fmla="*/ 5 h 21600"/>
                <a:gd name="T14" fmla="*/ 0 w 21600"/>
                <a:gd name="T15" fmla="*/ 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4 h 21600"/>
                <a:gd name="T2" fmla="*/ 2 w 21600"/>
                <a:gd name="T3" fmla="*/ 5 h 21600"/>
                <a:gd name="T4" fmla="*/ 6 w 21600"/>
                <a:gd name="T5" fmla="*/ 4 h 21600"/>
                <a:gd name="T6" fmla="*/ 9 w 21600"/>
                <a:gd name="T7" fmla="*/ 5 h 21600"/>
                <a:gd name="T8" fmla="*/ 12 w 21600"/>
                <a:gd name="T9" fmla="*/ 4 h 21600"/>
                <a:gd name="T10" fmla="*/ 9 w 21600"/>
                <a:gd name="T11" fmla="*/ 1 h 21600"/>
                <a:gd name="T12" fmla="*/ 6 w 21600"/>
                <a:gd name="T13" fmla="*/ 0 h 21600"/>
                <a:gd name="T14" fmla="*/ 2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1 w 21600"/>
                <a:gd name="T1" fmla="*/ 6 h 21600"/>
                <a:gd name="T2" fmla="*/ 0 w 21600"/>
                <a:gd name="T3" fmla="*/ 9 h 21600"/>
                <a:gd name="T4" fmla="*/ 1 w 21600"/>
                <a:gd name="T5" fmla="*/ 12 h 21600"/>
                <a:gd name="T6" fmla="*/ 3 w 21600"/>
                <a:gd name="T7" fmla="*/ 9 h 21600"/>
                <a:gd name="T8" fmla="*/ 2 w 21600"/>
                <a:gd name="T9" fmla="*/ 6 h 21600"/>
                <a:gd name="T10" fmla="*/ 3 w 21600"/>
                <a:gd name="T11" fmla="*/ 3 h 21600"/>
                <a:gd name="T12" fmla="*/ 1 w 21600"/>
                <a:gd name="T13" fmla="*/ 0 h 21600"/>
                <a:gd name="T14" fmla="*/ 0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2 h 21600"/>
                <a:gd name="T10" fmla="*/ 6 w 21600"/>
                <a:gd name="T11" fmla="*/ 1 h 21600"/>
                <a:gd name="T12" fmla="*/ 13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74846" y="4596778"/>
            <a:ext cx="1535784" cy="1540156"/>
            <a:chOff x="1824" y="633"/>
            <a:chExt cx="2834" cy="2849"/>
          </a:xfrm>
        </p:grpSpPr>
        <p:sp>
          <p:nvSpPr>
            <p:cNvPr id="8212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 w 21600"/>
                <a:gd name="T1" fmla="*/ 5 h 21600"/>
                <a:gd name="T2" fmla="*/ 3 w 21600"/>
                <a:gd name="T3" fmla="*/ 7 h 21600"/>
                <a:gd name="T4" fmla="*/ 2 w 21600"/>
                <a:gd name="T5" fmla="*/ 5 h 21600"/>
                <a:gd name="T6" fmla="*/ 3 w 21600"/>
                <a:gd name="T7" fmla="*/ 2 h 21600"/>
                <a:gd name="T8" fmla="*/ 1 w 21600"/>
                <a:gd name="T9" fmla="*/ 0 h 21600"/>
                <a:gd name="T10" fmla="*/ 0 w 21600"/>
                <a:gd name="T11" fmla="*/ 2 h 21600"/>
                <a:gd name="T12" fmla="*/ 1 w 21600"/>
                <a:gd name="T13" fmla="*/ 5 h 21600"/>
                <a:gd name="T14" fmla="*/ 0 w 21600"/>
                <a:gd name="T15" fmla="*/ 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4 h 21600"/>
                <a:gd name="T2" fmla="*/ 2 w 21600"/>
                <a:gd name="T3" fmla="*/ 5 h 21600"/>
                <a:gd name="T4" fmla="*/ 6 w 21600"/>
                <a:gd name="T5" fmla="*/ 4 h 21600"/>
                <a:gd name="T6" fmla="*/ 9 w 21600"/>
                <a:gd name="T7" fmla="*/ 5 h 21600"/>
                <a:gd name="T8" fmla="*/ 12 w 21600"/>
                <a:gd name="T9" fmla="*/ 4 h 21600"/>
                <a:gd name="T10" fmla="*/ 9 w 21600"/>
                <a:gd name="T11" fmla="*/ 1 h 21600"/>
                <a:gd name="T12" fmla="*/ 6 w 21600"/>
                <a:gd name="T13" fmla="*/ 0 h 21600"/>
                <a:gd name="T14" fmla="*/ 2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1 w 21600"/>
                <a:gd name="T1" fmla="*/ 6 h 21600"/>
                <a:gd name="T2" fmla="*/ 0 w 21600"/>
                <a:gd name="T3" fmla="*/ 9 h 21600"/>
                <a:gd name="T4" fmla="*/ 1 w 21600"/>
                <a:gd name="T5" fmla="*/ 12 h 21600"/>
                <a:gd name="T6" fmla="*/ 3 w 21600"/>
                <a:gd name="T7" fmla="*/ 9 h 21600"/>
                <a:gd name="T8" fmla="*/ 2 w 21600"/>
                <a:gd name="T9" fmla="*/ 6 h 21600"/>
                <a:gd name="T10" fmla="*/ 3 w 21600"/>
                <a:gd name="T11" fmla="*/ 3 h 21600"/>
                <a:gd name="T12" fmla="*/ 1 w 21600"/>
                <a:gd name="T13" fmla="*/ 0 h 21600"/>
                <a:gd name="T14" fmla="*/ 0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2 h 21600"/>
                <a:gd name="T10" fmla="*/ 6 w 21600"/>
                <a:gd name="T11" fmla="*/ 1 h 21600"/>
                <a:gd name="T12" fmla="*/ 13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660232" y="1263912"/>
            <a:ext cx="1584176" cy="1661032"/>
            <a:chOff x="1824" y="633"/>
            <a:chExt cx="2834" cy="2849"/>
          </a:xfrm>
        </p:grpSpPr>
        <p:sp>
          <p:nvSpPr>
            <p:cNvPr id="8208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 w 21600"/>
                <a:gd name="T1" fmla="*/ 5 h 21600"/>
                <a:gd name="T2" fmla="*/ 3 w 21600"/>
                <a:gd name="T3" fmla="*/ 7 h 21600"/>
                <a:gd name="T4" fmla="*/ 2 w 21600"/>
                <a:gd name="T5" fmla="*/ 5 h 21600"/>
                <a:gd name="T6" fmla="*/ 3 w 21600"/>
                <a:gd name="T7" fmla="*/ 2 h 21600"/>
                <a:gd name="T8" fmla="*/ 1 w 21600"/>
                <a:gd name="T9" fmla="*/ 0 h 21600"/>
                <a:gd name="T10" fmla="*/ 0 w 21600"/>
                <a:gd name="T11" fmla="*/ 2 h 21600"/>
                <a:gd name="T12" fmla="*/ 1 w 21600"/>
                <a:gd name="T13" fmla="*/ 5 h 21600"/>
                <a:gd name="T14" fmla="*/ 0 w 21600"/>
                <a:gd name="T15" fmla="*/ 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4 h 21600"/>
                <a:gd name="T2" fmla="*/ 2 w 21600"/>
                <a:gd name="T3" fmla="*/ 5 h 21600"/>
                <a:gd name="T4" fmla="*/ 6 w 21600"/>
                <a:gd name="T5" fmla="*/ 4 h 21600"/>
                <a:gd name="T6" fmla="*/ 9 w 21600"/>
                <a:gd name="T7" fmla="*/ 5 h 21600"/>
                <a:gd name="T8" fmla="*/ 12 w 21600"/>
                <a:gd name="T9" fmla="*/ 4 h 21600"/>
                <a:gd name="T10" fmla="*/ 9 w 21600"/>
                <a:gd name="T11" fmla="*/ 1 h 21600"/>
                <a:gd name="T12" fmla="*/ 6 w 21600"/>
                <a:gd name="T13" fmla="*/ 0 h 21600"/>
                <a:gd name="T14" fmla="*/ 2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1 w 21600"/>
                <a:gd name="T1" fmla="*/ 6 h 21600"/>
                <a:gd name="T2" fmla="*/ 0 w 21600"/>
                <a:gd name="T3" fmla="*/ 9 h 21600"/>
                <a:gd name="T4" fmla="*/ 1 w 21600"/>
                <a:gd name="T5" fmla="*/ 12 h 21600"/>
                <a:gd name="T6" fmla="*/ 3 w 21600"/>
                <a:gd name="T7" fmla="*/ 9 h 21600"/>
                <a:gd name="T8" fmla="*/ 2 w 21600"/>
                <a:gd name="T9" fmla="*/ 6 h 21600"/>
                <a:gd name="T10" fmla="*/ 3 w 21600"/>
                <a:gd name="T11" fmla="*/ 3 h 21600"/>
                <a:gd name="T12" fmla="*/ 1 w 21600"/>
                <a:gd name="T13" fmla="*/ 0 h 21600"/>
                <a:gd name="T14" fmla="*/ 0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2 h 21600"/>
                <a:gd name="T10" fmla="*/ 6 w 21600"/>
                <a:gd name="T11" fmla="*/ 1 h 21600"/>
                <a:gd name="T12" fmla="*/ 13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500438" y="2786063"/>
            <a:ext cx="2447925" cy="2447925"/>
            <a:chOff x="1824" y="633"/>
            <a:chExt cx="2834" cy="2849"/>
          </a:xfrm>
        </p:grpSpPr>
        <p:sp>
          <p:nvSpPr>
            <p:cNvPr id="8204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 w 21600"/>
                <a:gd name="T1" fmla="*/ 5 h 21600"/>
                <a:gd name="T2" fmla="*/ 3 w 21600"/>
                <a:gd name="T3" fmla="*/ 7 h 21600"/>
                <a:gd name="T4" fmla="*/ 2 w 21600"/>
                <a:gd name="T5" fmla="*/ 5 h 21600"/>
                <a:gd name="T6" fmla="*/ 3 w 21600"/>
                <a:gd name="T7" fmla="*/ 2 h 21600"/>
                <a:gd name="T8" fmla="*/ 1 w 21600"/>
                <a:gd name="T9" fmla="*/ 0 h 21600"/>
                <a:gd name="T10" fmla="*/ 0 w 21600"/>
                <a:gd name="T11" fmla="*/ 2 h 21600"/>
                <a:gd name="T12" fmla="*/ 1 w 21600"/>
                <a:gd name="T13" fmla="*/ 5 h 21600"/>
                <a:gd name="T14" fmla="*/ 0 w 21600"/>
                <a:gd name="T15" fmla="*/ 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4 h 21600"/>
                <a:gd name="T2" fmla="*/ 2 w 21600"/>
                <a:gd name="T3" fmla="*/ 5 h 21600"/>
                <a:gd name="T4" fmla="*/ 6 w 21600"/>
                <a:gd name="T5" fmla="*/ 4 h 21600"/>
                <a:gd name="T6" fmla="*/ 9 w 21600"/>
                <a:gd name="T7" fmla="*/ 5 h 21600"/>
                <a:gd name="T8" fmla="*/ 12 w 21600"/>
                <a:gd name="T9" fmla="*/ 4 h 21600"/>
                <a:gd name="T10" fmla="*/ 9 w 21600"/>
                <a:gd name="T11" fmla="*/ 1 h 21600"/>
                <a:gd name="T12" fmla="*/ 6 w 21600"/>
                <a:gd name="T13" fmla="*/ 0 h 21600"/>
                <a:gd name="T14" fmla="*/ 2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1 w 21600"/>
                <a:gd name="T1" fmla="*/ 6 h 21600"/>
                <a:gd name="T2" fmla="*/ 0 w 21600"/>
                <a:gd name="T3" fmla="*/ 9 h 21600"/>
                <a:gd name="T4" fmla="*/ 1 w 21600"/>
                <a:gd name="T5" fmla="*/ 12 h 21600"/>
                <a:gd name="T6" fmla="*/ 3 w 21600"/>
                <a:gd name="T7" fmla="*/ 9 h 21600"/>
                <a:gd name="T8" fmla="*/ 2 w 21600"/>
                <a:gd name="T9" fmla="*/ 6 h 21600"/>
                <a:gd name="T10" fmla="*/ 3 w 21600"/>
                <a:gd name="T11" fmla="*/ 3 h 21600"/>
                <a:gd name="T12" fmla="*/ 1 w 21600"/>
                <a:gd name="T13" fmla="*/ 0 h 21600"/>
                <a:gd name="T14" fmla="*/ 0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2 h 21600"/>
                <a:gd name="T10" fmla="*/ 6 w 21600"/>
                <a:gd name="T11" fmla="*/ 1 h 21600"/>
                <a:gd name="T12" fmla="*/ 13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99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0" name="WordArt 30"/>
          <p:cNvSpPr>
            <a:spLocks noChangeArrowheads="1" noChangeShapeType="1" noTextEdit="1"/>
          </p:cNvSpPr>
          <p:nvPr/>
        </p:nvSpPr>
        <p:spPr bwMode="auto">
          <a:xfrm rot="-2436106">
            <a:off x="2506663" y="2403475"/>
            <a:ext cx="2206625" cy="836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987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текстовые документы</a:t>
            </a:r>
          </a:p>
        </p:txBody>
      </p:sp>
      <p:sp>
        <p:nvSpPr>
          <p:cNvPr id="8201" name="WordArt 31"/>
          <p:cNvSpPr>
            <a:spLocks noChangeArrowheads="1" noChangeShapeType="1" noTextEdit="1"/>
          </p:cNvSpPr>
          <p:nvPr/>
        </p:nvSpPr>
        <p:spPr bwMode="auto">
          <a:xfrm rot="2534667">
            <a:off x="3860800" y="2282825"/>
            <a:ext cx="2781300" cy="17208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8247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Аудио-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видео-фрагменты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202" name="WordArt 32"/>
          <p:cNvSpPr>
            <a:spLocks noChangeArrowheads="1" noChangeShapeType="1" noTextEdit="1"/>
          </p:cNvSpPr>
          <p:nvPr/>
        </p:nvSpPr>
        <p:spPr bwMode="auto">
          <a:xfrm rot="2315160">
            <a:off x="2160588" y="4614863"/>
            <a:ext cx="2868612" cy="12938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54E12"/>
                </a:solidFill>
                <a:latin typeface="Times New Roman"/>
                <a:cs typeface="Times New Roman"/>
              </a:rPr>
              <a:t>Сценарии взаимодействия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54E12"/>
                </a:solidFill>
                <a:latin typeface="Times New Roman"/>
                <a:cs typeface="Times New Roman"/>
              </a:rPr>
              <a:t>взрослого с ребенком</a:t>
            </a:r>
          </a:p>
        </p:txBody>
      </p:sp>
      <p:sp>
        <p:nvSpPr>
          <p:cNvPr id="8203" name="WordArt 33"/>
          <p:cNvSpPr>
            <a:spLocks noChangeArrowheads="1" noChangeShapeType="1" noTextEdit="1"/>
          </p:cNvSpPr>
          <p:nvPr/>
        </p:nvSpPr>
        <p:spPr bwMode="auto">
          <a:xfrm rot="-3331418">
            <a:off x="4487069" y="4182269"/>
            <a:ext cx="2801937" cy="1533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7208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Подборка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иллюстративных материалов</a:t>
            </a:r>
          </a:p>
        </p:txBody>
      </p:sp>
    </p:spTree>
    <p:extLst>
      <p:ext uri="{BB962C8B-B14F-4D97-AF65-F5344CB8AC3E}">
        <p14:creationId xmlns="" xmlns:p14="http://schemas.microsoft.com/office/powerpoint/2010/main" val="10040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разработать </a:t>
            </a:r>
            <a:r>
              <a:rPr lang="en-US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en-US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19256"/>
            <a:ext cx="6984776" cy="3902031"/>
          </a:xfrm>
          <a:ln w="76200" cmpd="tri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 типовых шагов для создания Кейса:</a:t>
            </a:r>
          </a:p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Определение темы и вопроса исследования;</a:t>
            </a:r>
          </a:p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объекта исследования – «конкретной ситуации»;</a:t>
            </a:r>
          </a:p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Определение контекста;</a:t>
            </a:r>
          </a:p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Планирование кейс-исследования, проведение сбора материала и анализа материала;</a:t>
            </a:r>
          </a:p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Поиск решений, обсуждение возможных сценариев дальнейшего развития ситуации;</a:t>
            </a:r>
          </a:p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Описание и редактирование кейса;</a:t>
            </a:r>
          </a:p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Формулирование вопроса для дальнейшего обсуждения ситуации.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2386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ln w="76200" cmpd="tri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написать хороший </a:t>
            </a:r>
            <a:r>
              <a:rPr lang="en-US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en-US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32856"/>
            <a:ext cx="6984776" cy="360381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кейса: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ь"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название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(интригующее, проблемное)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(значимые данные об окружающих (внешних) факторах которые помогают понять и интерпретировать кейс);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определенная вещь которая нас интересует и как она связана с главным вопросом исследования);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(объективная информация (статистика, отрывки из документов, результаты анкетирования, экспертные мнения, фото и пр.));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(вариативная часть кейса которая может содержать рефлексию, комментарии, сценарий).</a:t>
            </a:r>
          </a:p>
        </p:txBody>
      </p:sp>
    </p:spTree>
    <p:extLst>
      <p:ext uri="{BB962C8B-B14F-4D97-AF65-F5344CB8AC3E}">
        <p14:creationId xmlns="" xmlns:p14="http://schemas.microsoft.com/office/powerpoint/2010/main" val="18090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 является «кейсом»?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19257"/>
            <a:ext cx="6912768" cy="3603812"/>
          </a:xfrm>
          <a:ln w="76200" cmpd="tri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Хью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МакЛин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выделяет три признака: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актуальный и не вызывающий интереса материал (отсутствие загадки, отсутствие вопроса, отсутствие противоречия)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 котором отсутствует изложения контекста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 описании материала определенных живых элементов: истории, интервью.</a:t>
            </a:r>
          </a:p>
        </p:txBody>
      </p:sp>
    </p:spTree>
    <p:extLst>
      <p:ext uri="{BB962C8B-B14F-4D97-AF65-F5344CB8AC3E}">
        <p14:creationId xmlns="" xmlns:p14="http://schemas.microsoft.com/office/powerpoint/2010/main" val="308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3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Практически любой преподаватель, который захочет внедрять </a:t>
            </a:r>
            <a:r>
              <a:rPr lang="ru-RU" sz="2400" dirty="0" err="1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кейс-технологии</a:t>
            </a:r>
            <a:r>
              <a:rPr lang="ru-RU" sz="240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, сможет это сделать вполне профессионально, изучив специальную литературу, пройдя тренинг и имея на руках учебные ситуации. Однако выбор в пользу применения интерактивных технологий обучения не должен стать самоцелью: ведь каждая из названных технологий ситуационного анализа должна быть внедрена с учётом учебных целей и задач, особенностей учебной группы, их интересов и потребностей, уровня компетентности, регламента и многих других факторов, определяющих возможности внедрения </a:t>
            </a:r>
            <a:r>
              <a:rPr lang="ru-RU" sz="2400" dirty="0" err="1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кейс-технологий</a:t>
            </a:r>
            <a:r>
              <a:rPr lang="ru-RU" sz="240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, их подготовки и проведения.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69269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ВЫВОД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4" descr="Изображение в 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565237"/>
            <a:ext cx="1118469" cy="74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52866" y="1268760"/>
            <a:ext cx="635949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заключение…</a:t>
            </a:r>
          </a:p>
          <a:p>
            <a:pPr algn="ctr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всякий из нас, кто предполагает, что может руководить другими, должен постоянно и напряженно учиться.</a:t>
            </a:r>
          </a:p>
          <a:p>
            <a:pPr algn="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В. Луначарский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0" y="6000750"/>
            <a:ext cx="2905732" cy="8572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8194" name="Picture 2" descr="CONVERT .AZW TO .MO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322475"/>
            <a:ext cx="3372981" cy="2317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57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лудЪ ни о чем и обо всем. - Тонкий Мир - Эзотерический форум 1 - магия, гороскопы, гадания, заговоры, привороты, сонники, аст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85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16832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ru-RU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casus</a:t>
            </a:r>
            <a:r>
              <a:rPr lang="ru-RU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(лат.)– 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запутанный необычный случай; </a:t>
            </a:r>
          </a:p>
          <a:p>
            <a:pPr marL="609600" indent="-609600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портфель, чемоданчик. 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bag1-b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933056"/>
            <a:ext cx="2357425" cy="250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93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общее название технологий обучения, представляющих собой методы анализа ситуаций.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интерактивная технология для краткосрочного обучения , на основе реальных или вымышленных ситуаций, направленная не столько на освоение знаний, сколько на формирование у слушателей новых качеств и умений.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best-text.ru &amp;Mcy;&amp;ycy; &amp;pcy;&amp;icy;&amp;shcy;&amp;iecy;&amp;mcy; &amp;scy;&amp;tcy;&amp;acy;&amp;tcy;&amp;softcy;&amp;icy; &amp;icy; &amp;rcy;&amp;iecy;&amp;kcy;&amp;lcy;&amp;acy;&amp;mcy;&amp;ncy;&amp;ycy;&amp;iecy; &amp;tcy;&amp;iecy;&amp;kcy;&amp;scy;&amp;tcy;&amp;ycy; - &amp;Ncy;&amp;ocy;&amp;vcy;&amp;ocy;&amp;scy;&amp;tcy;&amp;icy; - 05 - 46 &amp;Scy;&amp;icy;&amp;tcy;&amp;ucy;&amp;acy;&amp;tscy;&amp;icy;&amp;ocy;&amp;ncy;&amp;ncy;&amp;ycy;&amp;jcy; &amp;acy;&amp;ncy;&amp;acy;&amp;lcy;&amp;icy;&amp;z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97" y="3573016"/>
            <a:ext cx="2971800" cy="2524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19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056784" cy="864096"/>
          </a:xfrm>
        </p:spPr>
        <p:txBody>
          <a:bodyPr>
            <a:noAutofit/>
          </a:bodyPr>
          <a:lstStyle/>
          <a:p>
            <a:r>
              <a:rPr lang="ru-RU" sz="4000" u="sng" dirty="0" smtClean="0"/>
              <a:t>Методы кейс - технологии</a:t>
            </a:r>
            <a:endParaRPr lang="ru-RU" sz="40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768752" cy="3240360"/>
          </a:xfrm>
        </p:spPr>
        <p:txBody>
          <a:bodyPr>
            <a:normAutofit fontScale="47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инцидента;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ситуационно-ролевых игр;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разбора деловой корреспонденции;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Игровое проектирование;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дискуссии.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ситуационного анализа (метод анализа конкретных ситуаций, ситуационные задачи и упражнения, кейс-</a:t>
            </a:r>
            <a:r>
              <a:rPr lang="ru-RU" sz="5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фото-кейсы, кейс-иллюстрации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5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6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инцидентов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551837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В центре внимания находится процесс получения информации</a:t>
            </a:r>
            <a:r>
              <a:rPr lang="ru-RU" sz="24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.</a:t>
            </a:r>
          </a:p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Цель метода 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— поиск информации самим учеником, и – как следствие – обучение его работе с </a:t>
            </a:r>
            <a:r>
              <a:rPr lang="ru-RU" sz="24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необходимой 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информацией, ее сбором, систематизацией и </a:t>
            </a:r>
            <a:r>
              <a:rPr lang="ru-RU" sz="24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анализом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0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Ситуационно-ролевая игра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413338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 - в виде инсценировки создать перед аудиторией правдивую историческую, правовую, социально-психологическую ситуацию и затем дать возможность оценить поступки и поведение участников игры.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Одна из разновидностей метода инсценировки — ролевая игра.</a:t>
            </a:r>
          </a:p>
        </p:txBody>
      </p:sp>
    </p:spTree>
    <p:extLst>
      <p:ext uri="{BB962C8B-B14F-4D97-AF65-F5344CB8AC3E}">
        <p14:creationId xmlns="" xmlns:p14="http://schemas.microsoft.com/office/powerpoint/2010/main" val="16312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разбора деловой корреспонденции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97839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Метод основан на работе с документами и бумагами, относящимися к той или иной организации, ситуации, проблеме.</a:t>
            </a:r>
          </a:p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Учащиеся получают от преподавателя папки с одинаковым набором документов, в зависимости от темы и предмета. </a:t>
            </a:r>
          </a:p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Цель ученика 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— занять позицию человека, ответственного за работу с «входящими документами», и справиться со всеми задачами, которые она подразумевает. </a:t>
            </a:r>
          </a:p>
        </p:txBody>
      </p:sp>
    </p:spTree>
    <p:extLst>
      <p:ext uri="{BB962C8B-B14F-4D97-AF65-F5344CB8AC3E}">
        <p14:creationId xmlns="" xmlns:p14="http://schemas.microsoft.com/office/powerpoint/2010/main" val="36928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проектирование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88840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  — процесс создания или совершенствования проектов. </a:t>
            </a:r>
          </a:p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Участников занятия можно разбить на группы, каждая из которых будет разрабатывать свой проект.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827584" y="416766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Игровое 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проектирование может включать проекты разного типа: исследовательский, поисковый, творческий, аналитический, прогностический. </a:t>
            </a:r>
          </a:p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 Narrow" pitchFamily="34" charset="0"/>
              <a:ea typeface="Segoe U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434</TotalTime>
  <Words>1075</Words>
  <Application>Microsoft Office PowerPoint</Application>
  <PresentationFormat>Экран (4:3)</PresentationFormat>
  <Paragraphs>132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Кнопка</vt:lpstr>
      <vt:lpstr>Кейс – технология </vt:lpstr>
      <vt:lpstr>           Впервые работа с кейсами в рамках учебного процесса была реализована в Гарвардской школе бизнеса в 1908 г.             В России данная технология стала внедряться лишь последние 3-4 года.  </vt:lpstr>
      <vt:lpstr>Слайд 3</vt:lpstr>
      <vt:lpstr>Слайд 4</vt:lpstr>
      <vt:lpstr>Методы кейс - технологии</vt:lpstr>
      <vt:lpstr>Метод инцидентов</vt:lpstr>
      <vt:lpstr>Ситуационно-ролевая игра</vt:lpstr>
      <vt:lpstr>Метод разбора деловой корреспонденции</vt:lpstr>
      <vt:lpstr>Игровое проектирование</vt:lpstr>
      <vt:lpstr>Метод дискуссии</vt:lpstr>
      <vt:lpstr>Метод  ситуационного анализа (метод анализа конкретных ситуаций, ситуационные задачи и упражнения, кейс-стади, фото-кейсы,  кейс-иллюстрации).</vt:lpstr>
      <vt:lpstr>Слайд 12</vt:lpstr>
      <vt:lpstr>Для чего нужен кейс?</vt:lpstr>
      <vt:lpstr>Слайд 14</vt:lpstr>
      <vt:lpstr>Слайд 15</vt:lpstr>
      <vt:lpstr>По наличию сюжета:</vt:lpstr>
      <vt:lpstr>По временной последовательности материала:</vt:lpstr>
      <vt:lpstr>По объему:</vt:lpstr>
      <vt:lpstr>Виды кейсов</vt:lpstr>
      <vt:lpstr>Что может содержать кейс?</vt:lpstr>
      <vt:lpstr>Содержание кейса</vt:lpstr>
      <vt:lpstr>Как разработать “кейс”?</vt:lpstr>
      <vt:lpstr>Как написать хороший “кейс”?</vt:lpstr>
      <vt:lpstr>Что не является «кейсом»?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– технология</dc:title>
  <dc:creator>user</dc:creator>
  <cp:lastModifiedBy>Машенька</cp:lastModifiedBy>
  <cp:revision>27</cp:revision>
  <dcterms:created xsi:type="dcterms:W3CDTF">2015-01-09T08:17:04Z</dcterms:created>
  <dcterms:modified xsi:type="dcterms:W3CDTF">2015-02-26T20:05:36Z</dcterms:modified>
</cp:coreProperties>
</file>