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7" r:id="rId4"/>
    <p:sldId id="258" r:id="rId5"/>
    <p:sldId id="276" r:id="rId6"/>
    <p:sldId id="295" r:id="rId7"/>
    <p:sldId id="261" r:id="rId8"/>
    <p:sldId id="296" r:id="rId9"/>
    <p:sldId id="297" r:id="rId10"/>
    <p:sldId id="29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B25"/>
    <a:srgbClr val="663300"/>
    <a:srgbClr val="AFFFA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6" autoAdjust="0"/>
    <p:restoredTop sz="94660"/>
  </p:normalViewPr>
  <p:slideViewPr>
    <p:cSldViewPr>
      <p:cViewPr>
        <p:scale>
          <a:sx n="82" d="100"/>
          <a:sy n="82" d="100"/>
        </p:scale>
        <p:origin x="-4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Admin\Рабочий стол\для шаблонов\ввсс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50" y="1357313"/>
            <a:ext cx="7400925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6E49D-80BA-40FF-8B2D-5BAB1AB1221A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482E9-23E2-48CE-B629-CA0BFC62E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ED9B-6807-4F1E-A2AE-CACFE8B87EBE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F3ECC-11EC-4691-A4D5-6BC0F0BBF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11318-1108-4FBA-B3BA-747245A4A583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7CF5-1C50-45AC-8240-B5B9E1B32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D6CA-FB1B-4A59-882F-C8050B83A16A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CCE5E-E4DE-433F-8EE2-C482148B4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5F9C-8A5F-473A-80A2-2FA43E9FDDA9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F9D2B-8ECF-41FC-A69E-A080F820E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A3317-B6D0-40CF-A1EC-66943C51CF44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8A4E-4311-4929-AB9E-AD28ABAF1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27A81-200C-4E84-B5E8-8C137C907F84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CF3E7-3B89-4457-A7C6-256406FB1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D9EB9-84E6-45EC-AC84-821DC0BDD145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8A0B0-86CC-4F87-83CB-FD1A5B114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D0D45-0F7E-445C-835A-FA67A779CB65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09BE4-4E5B-4946-B61B-8D7ACC23F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E848E7-64B5-4173-8ED2-C5406E1D9397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EAEF65-62A2-4FC5-9BA4-B4B78D891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86313"/>
            <a:ext cx="80486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5" descr="C:\Documents and Settings\Admin\Рабочий стол\для шаблонов\Копия прозр2.gif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6588" y="4572000"/>
            <a:ext cx="8874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13" y="6053138"/>
            <a:ext cx="2071687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693" r:id="rId10"/>
    <p:sldLayoutId id="2147483694" r:id="rId11"/>
  </p:sldLayoutIdLst>
  <p:transition advTm="1500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1620" y="3449252"/>
            <a:ext cx="7200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spc="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«Белая </a:t>
            </a:r>
            <a:r>
              <a:rPr lang="ru-RU" sz="2500" b="1" spc="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береза </a:t>
            </a:r>
            <a:r>
              <a:rPr lang="ru-RU" sz="2500" b="1" spc="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под моим окном…»</a:t>
            </a:r>
          </a:p>
          <a:p>
            <a:pPr algn="ctr"/>
            <a:r>
              <a:rPr lang="ru-RU" sz="20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(Старший дошкольный возраст)</a:t>
            </a:r>
            <a:endParaRPr lang="ru-RU" sz="2000" spc="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3464" y="5657784"/>
            <a:ext cx="5077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Разработала: Левина Т.Н.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3668" y="2772357"/>
            <a:ext cx="63367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600" b="1" spc="200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Презентация проекта на тему: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51920" y="625175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2015 год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3068960"/>
            <a:ext cx="86214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cap="all" spc="0" dirty="0" smtClean="0">
                <a:ln w="0"/>
                <a:solidFill>
                  <a:srgbClr val="099B25"/>
                </a:soli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4800" b="1" cap="all" spc="0" dirty="0">
              <a:ln w="0"/>
              <a:solidFill>
                <a:srgbClr val="099B25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3688" y="20608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12776"/>
          </a:xfrm>
        </p:spPr>
        <p:txBody>
          <a:bodyPr/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Миссия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9685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Проектируемый процесс направлен:</a:t>
            </a:r>
          </a:p>
          <a:p>
            <a:pPr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развитие познавательно-исследовательской деятельности детей в ходе ознакомления с миром природы;</a:t>
            </a:r>
          </a:p>
          <a:p>
            <a:pPr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гармоничное формирование разных видом отношения дошкольников к природе (природоохранного, гуманного, эстетического, познавательного);</a:t>
            </a:r>
          </a:p>
          <a:p>
            <a:pPr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риобщение к социокультурным ценностям.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Цели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27584" y="1600200"/>
            <a:ext cx="8064896" cy="525780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ходе совместной исследовательской деятельности взрослых и детей: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Стимулировать детскую познавательную активность для изучения жизни дерева во взаимосвязи с его экосистемой;</a:t>
            </a:r>
          </a:p>
          <a:p>
            <a:pPr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Способствовать становлению эстетического отношения к миру природы родного края;</a:t>
            </a:r>
          </a:p>
          <a:p>
            <a:pPr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Способствовать реализации самостоятельной творческой деятельности (изобразительной, музыкальной и др.)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229257"/>
            <a:ext cx="7772400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normalizeH="0" baseline="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Задачи</a:t>
            </a:r>
          </a:p>
        </p:txBody>
      </p:sp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587183" y="1631694"/>
            <a:ext cx="8064896" cy="5257800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Развивать познавательно-исследовательский интерес к миру растений, чувство ответственности за них;</a:t>
            </a:r>
          </a:p>
          <a:p>
            <a:pPr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Расширять и уточнять представления детей о взаимодействии березы с окружающим миром в ходе наблюдений, экологических игр в разные времена года;</a:t>
            </a:r>
          </a:p>
          <a:p>
            <a:pPr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Способствовать накоплению знаний детей, развитию общения и взаимодействия со взрослыми и сверстниками; проявлению инициативы с целью получения новых знаний;</a:t>
            </a:r>
          </a:p>
          <a:p>
            <a:pPr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Развивать умение устанавливать причинно-следственные связи между природными явлениями.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Планируемые результаты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788024" y="4941168"/>
            <a:ext cx="4176464" cy="3471782"/>
          </a:xfrm>
        </p:spPr>
        <p:txBody>
          <a:bodyPr/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368" y="1412776"/>
            <a:ext cx="833512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Повышение уровня экологической культуры педагогов и воспитанников;</a:t>
            </a:r>
          </a:p>
          <a:p>
            <a:pPr marL="28800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Развитие у детей устойчивого интереса к представителям растительного мира – деревьям;</a:t>
            </a:r>
          </a:p>
          <a:p>
            <a:pPr marL="28800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Развитие исследовательской деятельности дошкольников в ходе совместной практической деятельности с воспитателем;</a:t>
            </a:r>
          </a:p>
          <a:p>
            <a:pPr marL="28800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Развитие логического мышления через осознание причинно-следственных связей экосистемы;</a:t>
            </a:r>
          </a:p>
          <a:p>
            <a:pPr marL="28800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Успешное интеллектуально-личностное развитие воспитанников;</a:t>
            </a:r>
          </a:p>
          <a:p>
            <a:pPr marL="28800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Вовлечение родителей в педагогический процесс ДОУ, укрепление заинтересованности в сотрудничестве с детским садом;</a:t>
            </a:r>
          </a:p>
          <a:p>
            <a:pPr marL="28800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Экологическое развлечение «Мы хотим, чтобы березка зеленела»;</a:t>
            </a:r>
          </a:p>
          <a:p>
            <a:pPr marL="28800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Экологическая инсталляция «Вокруг дерева».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45232" y="188640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работы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788024" y="4941168"/>
            <a:ext cx="4176464" cy="3471782"/>
          </a:xfrm>
        </p:spPr>
        <p:txBody>
          <a:bodyPr/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484784"/>
            <a:ext cx="77768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Занятия: 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«Деревья, кустарники», «Тайны русского леса», «Путешествие по нашей стране» (климатические зоны), «Береза – народный символ России» (включая рассматривание репродукции К. </a:t>
            </a:r>
            <a:r>
              <a:rPr lang="ru-RU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Юона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«Березовая роща»), заучивание наизусть стихотворения Сергея Есенина «Береза», загадок о березе.</a:t>
            </a:r>
          </a:p>
          <a:p>
            <a:pPr marL="28800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Лепка: 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«Белая береза, я тебя люблю!»</a:t>
            </a:r>
          </a:p>
          <a:p>
            <a:pPr marL="28800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Ручной труд: 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«Наша </a:t>
            </a:r>
            <a:r>
              <a:rPr lang="ru-RU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Беляночка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».</a:t>
            </a:r>
          </a:p>
          <a:p>
            <a:pPr marL="28800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Рисование: 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«Русская березка».</a:t>
            </a:r>
          </a:p>
          <a:p>
            <a:pPr marL="28800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Экологическая инсталляция «Вокруг дерева» (совместно с родителями).</a:t>
            </a:r>
          </a:p>
          <a:p>
            <a:pPr marL="28800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Развлечение: 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«Мы хотим, чтобы березка зеленела».</a:t>
            </a:r>
          </a:p>
          <a:p>
            <a:pPr marL="28800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Выпуск газеты: 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«Всё о березке».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9483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88640"/>
            <a:ext cx="5616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Наблюдения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3456384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800"/>
              </a:spcBef>
              <a:buFont typeface="Wingdings" pitchFamily="2" charset="2"/>
              <a:buChar char="q"/>
            </a:pPr>
            <a:r>
              <a:rPr lang="ru-RU" sz="2000" dirty="0" smtClean="0"/>
              <a:t>«Что есть у березы и других деревьев?»;</a:t>
            </a:r>
          </a:p>
          <a:p>
            <a:pPr marL="285750" indent="-285750">
              <a:spcBef>
                <a:spcPts val="800"/>
              </a:spcBef>
              <a:buFont typeface="Wingdings" pitchFamily="2" charset="2"/>
              <a:buChar char="q"/>
            </a:pPr>
            <a:r>
              <a:rPr lang="ru-RU" sz="2000" dirty="0" smtClean="0"/>
              <a:t>«Кора березы»;</a:t>
            </a:r>
          </a:p>
          <a:p>
            <a:pPr marL="285750" indent="-285750">
              <a:spcBef>
                <a:spcPts val="800"/>
              </a:spcBef>
              <a:buFont typeface="Wingdings" pitchFamily="2" charset="2"/>
              <a:buChar char="q"/>
            </a:pPr>
            <a:r>
              <a:rPr lang="ru-RU" sz="2000" dirty="0" smtClean="0"/>
              <a:t>«Листья»;</a:t>
            </a:r>
          </a:p>
          <a:p>
            <a:pPr marL="285750" indent="-285750">
              <a:spcBef>
                <a:spcPts val="800"/>
              </a:spcBef>
              <a:buFont typeface="Wingdings" pitchFamily="2" charset="2"/>
              <a:buChar char="q"/>
            </a:pPr>
            <a:r>
              <a:rPr lang="ru-RU" sz="2000" dirty="0" smtClean="0"/>
              <a:t>«Чем питается береза?»;</a:t>
            </a:r>
          </a:p>
          <a:p>
            <a:pPr marL="285750" indent="-285750">
              <a:spcBef>
                <a:spcPts val="800"/>
              </a:spcBef>
              <a:buFont typeface="Wingdings" pitchFamily="2" charset="2"/>
              <a:buChar char="q"/>
            </a:pPr>
            <a:r>
              <a:rPr lang="ru-RU" sz="2000" dirty="0" smtClean="0"/>
              <a:t>«Без чего береза не может жить?»;</a:t>
            </a:r>
          </a:p>
          <a:p>
            <a:pPr marL="285750" indent="-285750">
              <a:spcBef>
                <a:spcPts val="800"/>
              </a:spcBef>
              <a:buFont typeface="Wingdings" pitchFamily="2" charset="2"/>
              <a:buChar char="q"/>
            </a:pPr>
            <a:r>
              <a:rPr lang="ru-RU" sz="2000" dirty="0" smtClean="0"/>
              <a:t>«Березовый сок»;</a:t>
            </a:r>
          </a:p>
          <a:p>
            <a:pPr marL="285750" indent="-285750">
              <a:spcBef>
                <a:spcPts val="800"/>
              </a:spcBef>
              <a:buFont typeface="Wingdings" pitchFamily="2" charset="2"/>
              <a:buChar char="q"/>
            </a:pPr>
            <a:r>
              <a:rPr lang="ru-RU" sz="2000" dirty="0" smtClean="0"/>
              <a:t>«Весенние секреты березы» (цветение до распускания листьев, опыление);</a:t>
            </a:r>
          </a:p>
          <a:p>
            <a:pPr marL="285750" indent="-285750">
              <a:spcBef>
                <a:spcPts val="800"/>
              </a:spcBef>
              <a:buFont typeface="Wingdings" pitchFamily="2" charset="2"/>
              <a:buChar char="q"/>
            </a:pPr>
            <a:r>
              <a:rPr lang="ru-RU" sz="2000" dirty="0" smtClean="0"/>
              <a:t>«С кем дружит береза весной».</a:t>
            </a:r>
            <a:endParaRPr lang="ru-RU" sz="2000" dirty="0"/>
          </a:p>
        </p:txBody>
      </p:sp>
      <p:pic>
        <p:nvPicPr>
          <p:cNvPr id="1026" name="Picture 2" descr="C:\Anna\!mama\1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454" y="1592851"/>
            <a:ext cx="3551936" cy="490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44022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Использование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 хозяйстве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788024" y="4941168"/>
            <a:ext cx="4176464" cy="3471782"/>
          </a:xfrm>
        </p:spPr>
        <p:txBody>
          <a:bodyPr/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77" y="1484784"/>
            <a:ext cx="77768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0">
              <a:spcBef>
                <a:spcPts val="1200"/>
              </a:spcBef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Наши предки применяли части березы по-разному: </a:t>
            </a:r>
          </a:p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dirty="0" smtClean="0"/>
              <a:t>Березовой лучиной освещали дома (</a:t>
            </a:r>
            <a:r>
              <a:rPr lang="ru-RU" sz="2000" dirty="0" smtClean="0"/>
              <a:t>она</a:t>
            </a:r>
            <a:r>
              <a:rPr lang="en-US" sz="2000" dirty="0" smtClean="0"/>
              <a:t> </a:t>
            </a:r>
            <a:r>
              <a:rPr lang="ru-RU" sz="2000" dirty="0" smtClean="0"/>
              <a:t>меньше </a:t>
            </a:r>
            <a:r>
              <a:rPr lang="ru-RU" sz="2000" dirty="0" smtClean="0"/>
              <a:t>коптит);</a:t>
            </a:r>
          </a:p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dirty="0" smtClean="0"/>
              <a:t>Из древесины мастерили игрушки, деревянные скульптуры, ложки, мебель;</a:t>
            </a:r>
          </a:p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dirty="0" smtClean="0"/>
              <a:t>Из бересты делали лапти, туески, лукошки, игрушки;</a:t>
            </a:r>
          </a:p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dirty="0" smtClean="0"/>
              <a:t>Раньше не было бумаги, поэтому на бересте писали;</a:t>
            </a:r>
          </a:p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dirty="0" smtClean="0"/>
              <a:t>Из белой коры делали деготь (тёмная смола с резким запахом) и смазывали им колеса, чтобы не скрипели;</a:t>
            </a:r>
          </a:p>
          <a:p>
            <a:pPr marL="2250">
              <a:spcBef>
                <a:spcPts val="1200"/>
              </a:spcBef>
            </a:pPr>
            <a:r>
              <a:rPr lang="ru-RU" sz="2000" dirty="0" smtClean="0"/>
              <a:t>До сих пор люди в деревнях топят печки березовыми дровами и получают много тепла в домах и банях. </a:t>
            </a:r>
          </a:p>
          <a:p>
            <a:pPr marL="2250">
              <a:spcBef>
                <a:spcPts val="1200"/>
              </a:spcBef>
            </a:pPr>
            <a:r>
              <a:rPr lang="ru-RU" sz="2000" dirty="0" smtClean="0"/>
              <a:t>В наше время березу используют в декоративном садоводстве, строительстве, делают фанеру, лыжи.</a:t>
            </a:r>
          </a:p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endParaRPr lang="ru-RU" sz="2000" dirty="0" smtClean="0"/>
          </a:p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51241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44022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Береза – лекарственное дерево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788024" y="4941168"/>
            <a:ext cx="4176464" cy="3471782"/>
          </a:xfrm>
        </p:spPr>
        <p:txBody>
          <a:bodyPr/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499583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dirty="0" smtClean="0"/>
              <a:t>С начала апреля и до середины мая можно собирать набухшие смолистые почки березы. Сушат почки вместе с ветками в тени. Почки и молодые листья содержат смолу, витамин С. Почки и листья березы настаивают и применяют при разных болезнях.</a:t>
            </a:r>
          </a:p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dirty="0" smtClean="0"/>
              <a:t>Березовый деготь применяют наружно. Он входит в состав многих мазей.</a:t>
            </a:r>
          </a:p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dirty="0" smtClean="0"/>
              <a:t>Березовый уголь пьют при отравлении.</a:t>
            </a:r>
          </a:p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dirty="0" smtClean="0"/>
              <a:t>Березовый гриб – чага, считается лекарством от желудочно-кишечных заболеваний, для улучшения аппетита и сна.</a:t>
            </a:r>
          </a:p>
          <a:p>
            <a:pPr marL="345150" indent="-342900">
              <a:spcBef>
                <a:spcPts val="1200"/>
              </a:spcBef>
              <a:buFont typeface="Wingdings" pitchFamily="2" charset="2"/>
              <a:buChar char="q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96604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JMX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4_JMX</Template>
  <TotalTime>1231</TotalTime>
  <Words>614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4_JMX</vt:lpstr>
      <vt:lpstr>Презентация PowerPoint</vt:lpstr>
      <vt:lpstr>Миссия</vt:lpstr>
      <vt:lpstr> Цели</vt:lpstr>
      <vt:lpstr>Презентация PowerPoint</vt:lpstr>
      <vt:lpstr>Планируемые результаты</vt:lpstr>
      <vt:lpstr>Содержание работы</vt:lpstr>
      <vt:lpstr>Презентация PowerPoint</vt:lpstr>
      <vt:lpstr>Использование  в хозяйстве</vt:lpstr>
      <vt:lpstr>Береза – лекарственное дерево</vt:lpstr>
      <vt:lpstr>Презентация PowerPoint</vt:lpstr>
    </vt:vector>
  </TitlesOfParts>
  <Company>GBT TMD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HP945_WS</dc:creator>
  <cp:lastModifiedBy>Wespe</cp:lastModifiedBy>
  <cp:revision>172</cp:revision>
  <dcterms:created xsi:type="dcterms:W3CDTF">2011-11-08T18:50:29Z</dcterms:created>
  <dcterms:modified xsi:type="dcterms:W3CDTF">2015-03-29T17:26:45Z</dcterms:modified>
</cp:coreProperties>
</file>