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77" r:id="rId4"/>
    <p:sldId id="258" r:id="rId5"/>
    <p:sldId id="276" r:id="rId6"/>
    <p:sldId id="295" r:id="rId7"/>
    <p:sldId id="261" r:id="rId8"/>
    <p:sldId id="296" r:id="rId9"/>
    <p:sldId id="297" r:id="rId10"/>
    <p:sldId id="29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9B25"/>
    <a:srgbClr val="663300"/>
    <a:srgbClr val="AFFFAF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16" autoAdjust="0"/>
    <p:restoredTop sz="94660"/>
  </p:normalViewPr>
  <p:slideViewPr>
    <p:cSldViewPr>
      <p:cViewPr>
        <p:scale>
          <a:sx n="82" d="100"/>
          <a:sy n="82" d="100"/>
        </p:scale>
        <p:origin x="-44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Documents and Settings\Admin\Рабочий стол\для шаблонов\ввсс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7250" y="1357313"/>
            <a:ext cx="7400925" cy="389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Documents and Settings\Admin\Рабочий стол\для шаблонов\Копия прозр.gi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214313"/>
            <a:ext cx="906463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C:\Documents and Settings\Admin\Рабочий стол\для шаблонов\прозр2.gif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313" y="0"/>
            <a:ext cx="22145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C:\Documents and Settings\Admin\Рабочий стол\для шаблонов\Копия прозр.gif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64538" y="0"/>
            <a:ext cx="779462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C:\Documents and Settings\Admin\Рабочий стол\для шаблонов\прозр2.gif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29438" y="0"/>
            <a:ext cx="2071687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357430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  <p:transition advTm="1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6E49D-80BA-40FF-8B2D-5BAB1AB1221A}" type="datetimeFigureOut">
              <a:rPr lang="ru-RU"/>
              <a:pPr>
                <a:defRPr/>
              </a:pPr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482E9-23E2-48CE-B629-CA0BFC62E8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3ED9B-6807-4F1E-A2AE-CACFE8B87EBE}" type="datetimeFigureOut">
              <a:rPr lang="ru-RU"/>
              <a:pPr>
                <a:defRPr/>
              </a:pPr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F3ECC-11EC-4691-A4D5-6BC0F0BBF0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C:\Documents and Settings\Admin\Рабочий стол\для шаблонов\ти.gif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Documents and Settings\Admin\Рабочий стол\для шаблонов\Копия прозр.gi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214313"/>
            <a:ext cx="906463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C:\Documents and Settings\Admin\Рабочий стол\для шаблонов\прозр2.gif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313" y="0"/>
            <a:ext cx="22145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Documents and Settings\Admin\Рабочий стол\для шаблонов\Копия прозр.gif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64538" y="0"/>
            <a:ext cx="779462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C:\Documents and Settings\Admin\Рабочий стол\для шаблонов\прозр2.gif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29438" y="0"/>
            <a:ext cx="2071687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advTm="1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C:\Documents and Settings\Admin\Рабочий стол\для шаблонов\ти.gif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:\Documents and Settings\Admin\Рабочий стол\для шаблонов\прозр2.gi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313" y="0"/>
            <a:ext cx="22145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Documents and Settings\Admin\Рабочий стол\для шаблонов\Копия прозр.gif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214313"/>
            <a:ext cx="906463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Documents and Settings\Admin\Рабочий стол\для шаблонов\Копия прозр.gif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64538" y="0"/>
            <a:ext cx="779462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C:\Documents and Settings\Admin\Рабочий стол\для шаблонов\прозр2.gif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29438" y="0"/>
            <a:ext cx="2071687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11318-1108-4FBA-B3BA-747245A4A583}" type="datetimeFigureOut">
              <a:rPr lang="ru-RU"/>
              <a:pPr>
                <a:defRPr/>
              </a:pPr>
              <a:t>29.03.2015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7CF5-1C50-45AC-8240-B5B9E1B324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C:\Documents and Settings\Admin\Рабочий стол\для шаблонов\ти.gif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C:\Documents and Settings\Admin\Рабочий стол\для шаблонов\прозр2.gi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313" y="0"/>
            <a:ext cx="22145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Documents and Settings\Admin\Рабочий стол\для шаблонов\Копия прозр.gif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214313"/>
            <a:ext cx="906463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6D6CA-FB1B-4A59-882F-C8050B83A16A}" type="datetimeFigureOut">
              <a:rPr lang="ru-RU"/>
              <a:pPr>
                <a:defRPr/>
              </a:pPr>
              <a:t>29.03.2015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CCE5E-E4DE-433F-8EE2-C482148B4F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5" descr="C:\Documents and Settings\Admin\Рабочий стол\для шаблонов\ти.gif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5F9C-8A5F-473A-80A2-2FA43E9FDDA9}" type="datetimeFigureOut">
              <a:rPr lang="ru-RU"/>
              <a:pPr>
                <a:defRPr/>
              </a:pPr>
              <a:t>29.03.2015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F9D2B-8ECF-41FC-A69E-A080F820EB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C:\Documents and Settings\Admin\Рабочий стол\для шаблонов\ти.gif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A3317-B6D0-40CF-A1EC-66943C51CF44}" type="datetimeFigureOut">
              <a:rPr lang="ru-RU"/>
              <a:pPr>
                <a:defRPr/>
              </a:pPr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98A4E-4311-4929-AB9E-AD28ABAF18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 descr="C:\Documents and Settings\Admin\Рабочий стол\для шаблонов\ти.gif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27A81-200C-4E84-B5E8-8C137C907F84}" type="datetimeFigureOut">
              <a:rPr lang="ru-RU"/>
              <a:pPr>
                <a:defRPr/>
              </a:pPr>
              <a:t>29.03.2015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CF3E7-3B89-4457-A7C6-256406FB11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C:\Documents and Settings\Admin\Рабочий стол\для шаблонов\ти.gif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D9EB9-84E6-45EC-AC84-821DC0BDD145}" type="datetimeFigureOut">
              <a:rPr lang="ru-RU"/>
              <a:pPr>
                <a:defRPr/>
              </a:pPr>
              <a:t>29.03.2015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8A0B0-86CC-4F87-83CB-FD1A5B1147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Documents and Settings\Admin\Рабочий стол\для шаблонов\прозр2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313" y="0"/>
            <a:ext cx="22145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Documents and Settings\Admin\Рабочий стол\для шаблонов\Копия прозр.gi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214313"/>
            <a:ext cx="906463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Documents and Settings\Admin\Рабочий стол\для шаблонов\Копия прозр.gif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64538" y="0"/>
            <a:ext cx="779462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C:\Documents and Settings\Admin\Рабочий стол\для шаблонов\прозр2.gif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29438" y="0"/>
            <a:ext cx="2071687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D0D45-0F7E-445C-835A-FA67A779CB65}" type="datetimeFigureOut">
              <a:rPr lang="ru-RU"/>
              <a:pPr>
                <a:defRPr/>
              </a:pPr>
              <a:t>29.03.2015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09BE4-4E5B-4946-B61B-8D7ACC23F0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E848E7-64B5-4173-8ED2-C5406E1D9397}" type="datetimeFigureOut">
              <a:rPr lang="ru-RU"/>
              <a:pPr>
                <a:defRPr/>
              </a:pPr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CEAEF65-62A2-4FC5-9BA4-B4B78D891A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1" name="Picture 4" descr="C:\Documents and Settings\Admin\Рабочий стол\для шаблонов\прозр2.gif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786313"/>
            <a:ext cx="804863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5" descr="C:\Documents and Settings\Admin\Рабочий стол\для шаблонов\Копия прозр2.gif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56588" y="4572000"/>
            <a:ext cx="887412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4" descr="C:\Documents and Settings\Admin\Рабочий стол\для шаблонов\прозр2.gif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72313" y="6053138"/>
            <a:ext cx="2071687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693" r:id="rId10"/>
    <p:sldLayoutId id="2147483694" r:id="rId11"/>
  </p:sldLayoutIdLst>
  <p:transition advTm="1500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51620" y="3449252"/>
            <a:ext cx="72008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500" b="1" spc="2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«Белая </a:t>
            </a:r>
            <a:r>
              <a:rPr lang="ru-RU" sz="2500" b="1" spc="2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береза </a:t>
            </a:r>
            <a:r>
              <a:rPr lang="ru-RU" sz="2500" b="1" spc="2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под моим окном…»</a:t>
            </a:r>
          </a:p>
          <a:p>
            <a:pPr algn="ctr"/>
            <a:r>
              <a:rPr lang="ru-RU" sz="2000" spc="2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(Старший дошкольный возраст)</a:t>
            </a:r>
            <a:endParaRPr lang="ru-RU" sz="2000" spc="2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33464" y="5657784"/>
            <a:ext cx="5077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Разработала: Левина Т.Н.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83668" y="2772357"/>
            <a:ext cx="63367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600" b="1" spc="200" dirty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Презентация проекта на тему: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51920" y="625175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2015 год</a:t>
            </a:r>
            <a:endParaRPr lang="ru-RU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23528" y="3068960"/>
            <a:ext cx="862147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i="1" cap="all" spc="0" dirty="0" smtClean="0">
                <a:ln w="0"/>
                <a:solidFill>
                  <a:srgbClr val="099B25"/>
                </a:solidFill>
                <a:effectLst>
                  <a:reflection blurRad="12700" stA="50000" endPos="50000" dist="5000" dir="5400000" sy="-100000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Спасибо за внимание!</a:t>
            </a:r>
            <a:endParaRPr lang="ru-RU" sz="4800" b="1" cap="all" spc="0" dirty="0">
              <a:ln w="0"/>
              <a:solidFill>
                <a:srgbClr val="099B25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000">
        <p14:reveal/>
      </p:transition>
    </mc:Choice>
    <mc:Fallback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63688" y="2060848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412776"/>
          </a:xfrm>
        </p:spPr>
        <p:txBody>
          <a:bodyPr/>
          <a:lstStyle/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Миссия</a:t>
            </a:r>
            <a:endParaRPr lang="ru-RU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2" cy="4968552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Проектируемый процесс направлен:</a:t>
            </a:r>
          </a:p>
          <a:p>
            <a:pPr>
              <a:spcBef>
                <a:spcPts val="1800"/>
              </a:spcBef>
              <a:buFont typeface="Wingdings" pitchFamily="2" charset="2"/>
              <a:buChar char="q"/>
            </a:pP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 развитие познавательно-исследовательской деятельности детей в ходе ознакомления с миром природы;</a:t>
            </a:r>
          </a:p>
          <a:p>
            <a:pPr>
              <a:spcBef>
                <a:spcPts val="1800"/>
              </a:spcBef>
              <a:buFont typeface="Wingdings" pitchFamily="2" charset="2"/>
              <a:buChar char="q"/>
            </a:pP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 гармоничное формирование разных видом отношения дошкольников к природе (природоохранного, гуманного, эстетического, познавательного);</a:t>
            </a:r>
          </a:p>
          <a:p>
            <a:pPr>
              <a:spcBef>
                <a:spcPts val="1800"/>
              </a:spcBef>
              <a:buFont typeface="Wingdings" pitchFamily="2" charset="2"/>
              <a:buChar char="q"/>
            </a:pP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 </a:t>
            </a:r>
            <a:r>
              <a:rPr lang="ru-RU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п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риобщение к социокультурным ценностям.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Цели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827584" y="1600200"/>
            <a:ext cx="8064896" cy="5257800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 ходе совместной исследовательской деятельности взрослых и детей:</a:t>
            </a:r>
            <a:endParaRPr lang="ru-RU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1800"/>
              </a:spcBef>
              <a:buFont typeface="Wingdings" pitchFamily="2" charset="2"/>
              <a:buChar char="q"/>
            </a:pP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Стимулировать детскую познавательную активность для изучения жизни дерева во взаимосвязи с его экосистемой;</a:t>
            </a:r>
          </a:p>
          <a:p>
            <a:pPr>
              <a:spcBef>
                <a:spcPts val="1800"/>
              </a:spcBef>
              <a:buFont typeface="Wingdings" pitchFamily="2" charset="2"/>
              <a:buChar char="q"/>
            </a:pP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Способствовать становлению эстетического отношения к миру природы родного края;</a:t>
            </a:r>
          </a:p>
          <a:p>
            <a:pPr>
              <a:spcBef>
                <a:spcPts val="1800"/>
              </a:spcBef>
              <a:buFont typeface="Wingdings" pitchFamily="2" charset="2"/>
              <a:buChar char="q"/>
            </a:pP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Способствовать реализации самостоятельной творческой деятельности (изобразительной, музыкальной и др.)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683568" y="229257"/>
            <a:ext cx="7772400" cy="1152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normalizeH="0" baseline="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Задачи</a:t>
            </a:r>
          </a:p>
        </p:txBody>
      </p:sp>
      <p:sp>
        <p:nvSpPr>
          <p:cNvPr id="6" name="Содержимое 4"/>
          <p:cNvSpPr>
            <a:spLocks noGrp="1"/>
          </p:cNvSpPr>
          <p:nvPr>
            <p:ph sz="half" idx="1"/>
          </p:nvPr>
        </p:nvSpPr>
        <p:spPr>
          <a:xfrm>
            <a:off x="587183" y="1631694"/>
            <a:ext cx="8064896" cy="5257800"/>
          </a:xfrm>
        </p:spPr>
        <p:txBody>
          <a:bodyPr/>
          <a:lstStyle/>
          <a:p>
            <a:pPr>
              <a:spcBef>
                <a:spcPts val="1800"/>
              </a:spcBef>
              <a:buFont typeface="Wingdings" pitchFamily="2" charset="2"/>
              <a:buChar char="q"/>
            </a:pP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Развивать познавательно-исследовательский интерес к миру растений, чувство ответственности за них;</a:t>
            </a:r>
          </a:p>
          <a:p>
            <a:pPr>
              <a:spcBef>
                <a:spcPts val="1800"/>
              </a:spcBef>
              <a:buFont typeface="Wingdings" pitchFamily="2" charset="2"/>
              <a:buChar char="q"/>
            </a:pP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Расширять и уточнять представления детей о взаимодействии березы с окружающим миром в ходе наблюдений, экологических игр в разные времена года;</a:t>
            </a:r>
          </a:p>
          <a:p>
            <a:pPr>
              <a:spcBef>
                <a:spcPts val="1800"/>
              </a:spcBef>
              <a:buFont typeface="Wingdings" pitchFamily="2" charset="2"/>
              <a:buChar char="q"/>
            </a:pP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Способствовать накоплению знаний детей, развитию общения и взаимодействия со взрослыми и сверстниками; проявлению инициативы с целью получения новых знаний;</a:t>
            </a:r>
          </a:p>
          <a:p>
            <a:pPr>
              <a:spcBef>
                <a:spcPts val="1800"/>
              </a:spcBef>
              <a:buFont typeface="Wingdings" pitchFamily="2" charset="2"/>
              <a:buChar char="q"/>
            </a:pP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Развивать умение устанавливать причинно-следственные связи между природными явлениями.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Планируемые результаты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>
          <a:xfrm>
            <a:off x="4788024" y="4941168"/>
            <a:ext cx="4176464" cy="3471782"/>
          </a:xfrm>
        </p:spPr>
        <p:txBody>
          <a:bodyPr/>
          <a:lstStyle/>
          <a:p>
            <a:pPr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9368" y="1412776"/>
            <a:ext cx="8335120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00" indent="-285750">
              <a:spcBef>
                <a:spcPts val="600"/>
              </a:spcBef>
              <a:buFont typeface="Wingdings" pitchFamily="2" charset="2"/>
              <a:buChar char="q"/>
            </a:pP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Повышение уровня экологической культуры педагогов и воспитанников;</a:t>
            </a:r>
          </a:p>
          <a:p>
            <a:pPr marL="288000" indent="-285750">
              <a:spcBef>
                <a:spcPts val="600"/>
              </a:spcBef>
              <a:buFont typeface="Wingdings" pitchFamily="2" charset="2"/>
              <a:buChar char="q"/>
            </a:pP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Развитие у детей устойчивого интереса к представителям растительного мира – деревьям;</a:t>
            </a:r>
          </a:p>
          <a:p>
            <a:pPr marL="288000" indent="-285750">
              <a:spcBef>
                <a:spcPts val="600"/>
              </a:spcBef>
              <a:buFont typeface="Wingdings" pitchFamily="2" charset="2"/>
              <a:buChar char="q"/>
            </a:pP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Развитие исследовательской деятельности дошкольников в ходе совместной практической деятельности с воспитателем;</a:t>
            </a:r>
          </a:p>
          <a:p>
            <a:pPr marL="288000" indent="-285750">
              <a:spcBef>
                <a:spcPts val="600"/>
              </a:spcBef>
              <a:buFont typeface="Wingdings" pitchFamily="2" charset="2"/>
              <a:buChar char="q"/>
            </a:pP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Развитие логического мышления через осознание причинно-следственных связей экосистемы;</a:t>
            </a:r>
          </a:p>
          <a:p>
            <a:pPr marL="288000" indent="-285750">
              <a:spcBef>
                <a:spcPts val="600"/>
              </a:spcBef>
              <a:buFont typeface="Wingdings" pitchFamily="2" charset="2"/>
              <a:buChar char="q"/>
            </a:pP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Успешное интеллектуально-личностное развитие воспитанников;</a:t>
            </a:r>
          </a:p>
          <a:p>
            <a:pPr marL="288000" indent="-285750">
              <a:spcBef>
                <a:spcPts val="600"/>
              </a:spcBef>
              <a:buFont typeface="Wingdings" pitchFamily="2" charset="2"/>
              <a:buChar char="q"/>
            </a:pP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Вовлечение родителей в педагогический процесс ДОУ, укрепление заинтересованности в сотрудничестве с детским садом;</a:t>
            </a:r>
          </a:p>
          <a:p>
            <a:pPr marL="288000" indent="-285750">
              <a:spcBef>
                <a:spcPts val="600"/>
              </a:spcBef>
              <a:buFont typeface="Wingdings" pitchFamily="2" charset="2"/>
              <a:buChar char="q"/>
            </a:pP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Экологическое развлечение «Мы хотим, чтобы березка зеленела»;</a:t>
            </a:r>
          </a:p>
          <a:p>
            <a:pPr marL="288000" indent="-285750">
              <a:spcBef>
                <a:spcPts val="600"/>
              </a:spcBef>
              <a:buFont typeface="Wingdings" pitchFamily="2" charset="2"/>
              <a:buChar char="q"/>
            </a:pP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Экологическая инсталляция «Вокруг дерева».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745232" y="188640"/>
            <a:ext cx="8229600" cy="1143000"/>
          </a:xfrm>
        </p:spPr>
        <p:txBody>
          <a:bodyPr/>
          <a:lstStyle/>
          <a:p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Содержание работы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>
          <a:xfrm>
            <a:off x="4788024" y="4941168"/>
            <a:ext cx="4176464" cy="3471782"/>
          </a:xfrm>
        </p:spPr>
        <p:txBody>
          <a:bodyPr/>
          <a:lstStyle/>
          <a:p>
            <a:pPr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1484784"/>
            <a:ext cx="777686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00" indent="-285750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0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Занятия: 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«Деревья, кустарники», «Тайны русского леса», «Путешествие по нашей стране» (климатические зоны), «Береза – народный символ России» (включая рассматривание репродукции К. </a:t>
            </a:r>
            <a:r>
              <a:rPr lang="ru-RU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Юона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«Березовая роща»), заучивание наизусть стихотворения Сергея Есенина «Береза», загадок о березе.</a:t>
            </a:r>
          </a:p>
          <a:p>
            <a:pPr marL="288000" indent="-285750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0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Лепка: 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«Белая береза, я тебя люблю!»</a:t>
            </a:r>
          </a:p>
          <a:p>
            <a:pPr marL="288000" indent="-285750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0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Ручной труд: 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«Наша </a:t>
            </a:r>
            <a:r>
              <a:rPr lang="ru-RU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Беляночка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».</a:t>
            </a:r>
          </a:p>
          <a:p>
            <a:pPr marL="288000" indent="-285750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0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Рисование: 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«Русская березка».</a:t>
            </a:r>
          </a:p>
          <a:p>
            <a:pPr marL="288000" indent="-285750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Экологическая инсталляция «Вокруг дерева» (совместно с родителями).</a:t>
            </a:r>
          </a:p>
          <a:p>
            <a:pPr marL="288000" indent="-285750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0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Развлечение: 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«Мы хотим, чтобы березка зеленела».</a:t>
            </a:r>
          </a:p>
          <a:p>
            <a:pPr marL="288000" indent="-285750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0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Выпуск газеты: 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«Всё о березке».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9483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188640"/>
            <a:ext cx="56166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Наблюдения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1484784"/>
            <a:ext cx="3456384" cy="5119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800"/>
              </a:spcBef>
              <a:buFont typeface="Wingdings" pitchFamily="2" charset="2"/>
              <a:buChar char="q"/>
            </a:pPr>
            <a:r>
              <a:rPr lang="ru-RU" sz="2000" dirty="0" smtClean="0"/>
              <a:t>«Что есть у березы и других деревьев?»;</a:t>
            </a:r>
          </a:p>
          <a:p>
            <a:pPr marL="285750" indent="-285750">
              <a:spcBef>
                <a:spcPts val="800"/>
              </a:spcBef>
              <a:buFont typeface="Wingdings" pitchFamily="2" charset="2"/>
              <a:buChar char="q"/>
            </a:pPr>
            <a:r>
              <a:rPr lang="ru-RU" sz="2000" dirty="0" smtClean="0"/>
              <a:t>«Кора березы»;</a:t>
            </a:r>
          </a:p>
          <a:p>
            <a:pPr marL="285750" indent="-285750">
              <a:spcBef>
                <a:spcPts val="800"/>
              </a:spcBef>
              <a:buFont typeface="Wingdings" pitchFamily="2" charset="2"/>
              <a:buChar char="q"/>
            </a:pPr>
            <a:r>
              <a:rPr lang="ru-RU" sz="2000" dirty="0" smtClean="0"/>
              <a:t>«Листья»;</a:t>
            </a:r>
          </a:p>
          <a:p>
            <a:pPr marL="285750" indent="-285750">
              <a:spcBef>
                <a:spcPts val="800"/>
              </a:spcBef>
              <a:buFont typeface="Wingdings" pitchFamily="2" charset="2"/>
              <a:buChar char="q"/>
            </a:pPr>
            <a:r>
              <a:rPr lang="ru-RU" sz="2000" dirty="0" smtClean="0"/>
              <a:t>«Чем питается береза?»;</a:t>
            </a:r>
          </a:p>
          <a:p>
            <a:pPr marL="285750" indent="-285750">
              <a:spcBef>
                <a:spcPts val="800"/>
              </a:spcBef>
              <a:buFont typeface="Wingdings" pitchFamily="2" charset="2"/>
              <a:buChar char="q"/>
            </a:pPr>
            <a:r>
              <a:rPr lang="ru-RU" sz="2000" dirty="0" smtClean="0"/>
              <a:t>«Без чего береза не может жить?»;</a:t>
            </a:r>
          </a:p>
          <a:p>
            <a:pPr marL="285750" indent="-285750">
              <a:spcBef>
                <a:spcPts val="800"/>
              </a:spcBef>
              <a:buFont typeface="Wingdings" pitchFamily="2" charset="2"/>
              <a:buChar char="q"/>
            </a:pPr>
            <a:r>
              <a:rPr lang="ru-RU" sz="2000" dirty="0" smtClean="0"/>
              <a:t>«Березовый сок»;</a:t>
            </a:r>
          </a:p>
          <a:p>
            <a:pPr marL="285750" indent="-285750">
              <a:spcBef>
                <a:spcPts val="800"/>
              </a:spcBef>
              <a:buFont typeface="Wingdings" pitchFamily="2" charset="2"/>
              <a:buChar char="q"/>
            </a:pPr>
            <a:r>
              <a:rPr lang="ru-RU" sz="2000" dirty="0" smtClean="0"/>
              <a:t>«Весенние секреты березы» (цветение до распускания листьев, опыление);</a:t>
            </a:r>
          </a:p>
          <a:p>
            <a:pPr marL="285750" indent="-285750">
              <a:spcBef>
                <a:spcPts val="800"/>
              </a:spcBef>
              <a:buFont typeface="Wingdings" pitchFamily="2" charset="2"/>
              <a:buChar char="q"/>
            </a:pPr>
            <a:r>
              <a:rPr lang="ru-RU" sz="2000" dirty="0" smtClean="0"/>
              <a:t>«С кем дружит береза весной».</a:t>
            </a:r>
            <a:endParaRPr lang="ru-RU" sz="2000" dirty="0"/>
          </a:p>
        </p:txBody>
      </p:sp>
      <p:pic>
        <p:nvPicPr>
          <p:cNvPr id="1026" name="Picture 2" descr="C:\Anna\!mama\12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454" y="1592851"/>
            <a:ext cx="3551936" cy="490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000">
        <p14:reveal/>
      </p:transition>
    </mc:Choice>
    <mc:Fallback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44022" y="116632"/>
            <a:ext cx="8229600" cy="1143000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Использование 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в хозяйстве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>
          <a:xfrm>
            <a:off x="4788024" y="4941168"/>
            <a:ext cx="4176464" cy="3471782"/>
          </a:xfrm>
        </p:spPr>
        <p:txBody>
          <a:bodyPr/>
          <a:lstStyle/>
          <a:p>
            <a:pPr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3477" y="1484784"/>
            <a:ext cx="777686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0">
              <a:spcBef>
                <a:spcPts val="1200"/>
              </a:spcBef>
            </a:pP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Наши предки применяли части березы по-разному: </a:t>
            </a:r>
          </a:p>
          <a:p>
            <a:pPr marL="345150" indent="-342900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000" dirty="0" smtClean="0"/>
              <a:t>Березовой лучиной освещали дома (</a:t>
            </a:r>
            <a:r>
              <a:rPr lang="ru-RU" sz="2000" dirty="0" smtClean="0"/>
              <a:t>она</a:t>
            </a:r>
            <a:r>
              <a:rPr lang="en-US" sz="2000" dirty="0" smtClean="0"/>
              <a:t> </a:t>
            </a:r>
            <a:r>
              <a:rPr lang="ru-RU" sz="2000" dirty="0" smtClean="0"/>
              <a:t>меньше </a:t>
            </a:r>
            <a:r>
              <a:rPr lang="ru-RU" sz="2000" dirty="0" smtClean="0"/>
              <a:t>коптит);</a:t>
            </a:r>
          </a:p>
          <a:p>
            <a:pPr marL="345150" indent="-342900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000" dirty="0" smtClean="0"/>
              <a:t>Из древесины мастерили игрушки, деревянные скульптуры, ложки, мебель;</a:t>
            </a:r>
          </a:p>
          <a:p>
            <a:pPr marL="345150" indent="-342900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000" dirty="0" smtClean="0"/>
              <a:t>Из бересты делали лапти, туески, лукошки, игрушки;</a:t>
            </a:r>
          </a:p>
          <a:p>
            <a:pPr marL="345150" indent="-342900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000" dirty="0" smtClean="0"/>
              <a:t>Раньше не было бумаги, поэтому на бересте писали;</a:t>
            </a:r>
          </a:p>
          <a:p>
            <a:pPr marL="345150" indent="-342900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000" dirty="0" smtClean="0"/>
              <a:t>Из белой коры делали деготь (тёмная смола с резким запахом) и смазывали им колеса, чтобы не скрипели;</a:t>
            </a:r>
          </a:p>
          <a:p>
            <a:pPr marL="2250">
              <a:spcBef>
                <a:spcPts val="1200"/>
              </a:spcBef>
            </a:pPr>
            <a:r>
              <a:rPr lang="ru-RU" sz="2000" dirty="0" smtClean="0"/>
              <a:t>До сих пор люди в деревнях топят печки березовыми дровами и получают много тепла в домах и банях. </a:t>
            </a:r>
          </a:p>
          <a:p>
            <a:pPr marL="2250">
              <a:spcBef>
                <a:spcPts val="1200"/>
              </a:spcBef>
            </a:pPr>
            <a:r>
              <a:rPr lang="ru-RU" sz="2000" dirty="0" smtClean="0"/>
              <a:t>В наше время березу используют в декоративном садоводстве, строительстве, делают фанеру, лыжи.</a:t>
            </a:r>
          </a:p>
          <a:p>
            <a:pPr marL="345150" indent="-342900">
              <a:spcBef>
                <a:spcPts val="1200"/>
              </a:spcBef>
              <a:buFont typeface="Wingdings" pitchFamily="2" charset="2"/>
              <a:buChar char="q"/>
            </a:pPr>
            <a:endParaRPr lang="ru-RU" sz="2000" dirty="0" smtClean="0"/>
          </a:p>
          <a:p>
            <a:pPr marL="345150" indent="-342900">
              <a:spcBef>
                <a:spcPts val="1200"/>
              </a:spcBef>
              <a:buFont typeface="Wingdings" pitchFamily="2" charset="2"/>
              <a:buChar char="q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51241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44022" y="116632"/>
            <a:ext cx="8229600" cy="1143000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Береза – лекарственное дерево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>
          <a:xfrm>
            <a:off x="4788024" y="4941168"/>
            <a:ext cx="4176464" cy="3471782"/>
          </a:xfrm>
        </p:spPr>
        <p:txBody>
          <a:bodyPr/>
          <a:lstStyle/>
          <a:p>
            <a:pPr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1499583"/>
            <a:ext cx="777686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5150" indent="-342900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000" dirty="0" smtClean="0"/>
              <a:t>С начала апреля и до середины мая можно собирать набухшие смолистые почки березы. Сушат почки вместе с ветками в тени. Почки и молодые листья содержат смолу, витамин С. Почки и листья березы настаивают и применяют при разных болезнях.</a:t>
            </a:r>
          </a:p>
          <a:p>
            <a:pPr marL="345150" indent="-342900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000" dirty="0" smtClean="0"/>
              <a:t>Березовый деготь применяют наружно. Он входит в состав многих мазей.</a:t>
            </a:r>
          </a:p>
          <a:p>
            <a:pPr marL="345150" indent="-342900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000" dirty="0" smtClean="0"/>
              <a:t>Березовый уголь пьют при отравлении.</a:t>
            </a:r>
          </a:p>
          <a:p>
            <a:pPr marL="345150" indent="-342900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000" dirty="0" smtClean="0"/>
              <a:t>Березовый гриб – чага, считается лекарством от желудочно-кишечных заболеваний, для улучшения аппетита и сна.</a:t>
            </a:r>
          </a:p>
          <a:p>
            <a:pPr marL="345150" indent="-342900">
              <a:spcBef>
                <a:spcPts val="1200"/>
              </a:spcBef>
              <a:buFont typeface="Wingdings" pitchFamily="2" charset="2"/>
              <a:buChar char="q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96604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JMX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4_JMX</Template>
  <TotalTime>1231</TotalTime>
  <Words>614</Words>
  <Application>Microsoft Office PowerPoint</Application>
  <PresentationFormat>Экран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4_JMX</vt:lpstr>
      <vt:lpstr>Презентация PowerPoint</vt:lpstr>
      <vt:lpstr>Миссия</vt:lpstr>
      <vt:lpstr> Цели</vt:lpstr>
      <vt:lpstr>Презентация PowerPoint</vt:lpstr>
      <vt:lpstr>Планируемые результаты</vt:lpstr>
      <vt:lpstr>Содержание работы</vt:lpstr>
      <vt:lpstr>Презентация PowerPoint</vt:lpstr>
      <vt:lpstr>Использование  в хозяйстве</vt:lpstr>
      <vt:lpstr>Береза – лекарственное дерево</vt:lpstr>
      <vt:lpstr>Презентация PowerPoint</vt:lpstr>
    </vt:vector>
  </TitlesOfParts>
  <Company>GBT TMD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HP945_WS</dc:creator>
  <cp:lastModifiedBy>Wespe</cp:lastModifiedBy>
  <cp:revision>172</cp:revision>
  <dcterms:created xsi:type="dcterms:W3CDTF">2011-11-08T18:50:29Z</dcterms:created>
  <dcterms:modified xsi:type="dcterms:W3CDTF">2015-03-29T17:26:45Z</dcterms:modified>
</cp:coreProperties>
</file>