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0066"/>
    <a:srgbClr val="009900"/>
    <a:srgbClr val="66CCFF"/>
    <a:srgbClr val="00FFFF"/>
    <a:srgbClr val="FF990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65" d="100"/>
          <a:sy n="65" d="100"/>
        </p:scale>
        <p:origin x="-75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03C5-BDC6-41F0-A9EB-E22C98099D54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4FEC-CC4A-4E57-B0DD-9F28D2D675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174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03C5-BDC6-41F0-A9EB-E22C98099D54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4FEC-CC4A-4E57-B0DD-9F28D2D675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495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03C5-BDC6-41F0-A9EB-E22C98099D54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4FEC-CC4A-4E57-B0DD-9F28D2D675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0142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03C5-BDC6-41F0-A9EB-E22C98099D54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4FEC-CC4A-4E57-B0DD-9F28D2D675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0641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03C5-BDC6-41F0-A9EB-E22C98099D54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4FEC-CC4A-4E57-B0DD-9F28D2D675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1885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03C5-BDC6-41F0-A9EB-E22C98099D54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4FEC-CC4A-4E57-B0DD-9F28D2D675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3991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03C5-BDC6-41F0-A9EB-E22C98099D54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4FEC-CC4A-4E57-B0DD-9F28D2D675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1571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03C5-BDC6-41F0-A9EB-E22C98099D54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4FEC-CC4A-4E57-B0DD-9F28D2D675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8250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03C5-BDC6-41F0-A9EB-E22C98099D54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4FEC-CC4A-4E57-B0DD-9F28D2D675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4063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03C5-BDC6-41F0-A9EB-E22C98099D54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4FEC-CC4A-4E57-B0DD-9F28D2D675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0480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03C5-BDC6-41F0-A9EB-E22C98099D54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4FEC-CC4A-4E57-B0DD-9F28D2D675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583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документ 6"/>
          <p:cNvSpPr/>
          <p:nvPr userDrawn="1"/>
        </p:nvSpPr>
        <p:spPr>
          <a:xfrm rot="10800000" flipH="1">
            <a:off x="197893" y="109182"/>
            <a:ext cx="8748214" cy="6612294"/>
          </a:xfrm>
          <a:prstGeom prst="flowChartDocument">
            <a:avLst/>
          </a:prstGeom>
          <a:solidFill>
            <a:schemeClr val="accent2">
              <a:lumMod val="20000"/>
              <a:lumOff val="80000"/>
              <a:alpha val="81000"/>
            </a:schemeClr>
          </a:solidFill>
          <a:ln w="53975" cmpd="dbl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5716696" y="109181"/>
            <a:ext cx="3229410" cy="232601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848278"/>
            <a:ext cx="1948281" cy="196289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303C5-BDC6-41F0-A9EB-E22C98099D54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04FEC-CC4A-4E57-B0DD-9F28D2D675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47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9556" y="150240"/>
            <a:ext cx="8086454" cy="6467128"/>
          </a:xfrm>
        </p:spPr>
        <p:txBody>
          <a:bodyPr>
            <a:normAutofit fontScale="62500" lnSpcReduction="20000"/>
          </a:bodyPr>
          <a:lstStyle/>
          <a:p>
            <a:endParaRPr lang="ru-RU" sz="6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6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6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800" b="1" dirty="0" smtClean="0">
                <a:latin typeface="Times New Roman" pitchFamily="18" charset="0"/>
                <a:cs typeface="Times New Roman" pitchFamily="18" charset="0"/>
              </a:rPr>
              <a:t>Нетрадиционные методы изобразительной деятельности в художественно-эстетическом развитии творческих способностей детей в ДОУ. </a:t>
            </a:r>
            <a:endParaRPr lang="ru-RU" sz="51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  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Выполнила:   Шамонова К.Ю.</a:t>
            </a:r>
          </a:p>
          <a:p>
            <a:pPr algn="r">
              <a:spcBef>
                <a:spcPts val="0"/>
              </a:spcBef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algn="r">
              <a:spcBef>
                <a:spcPts val="0"/>
              </a:spcBef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МДОУ детский сад </a:t>
            </a:r>
          </a:p>
          <a:p>
            <a:pPr algn="r">
              <a:spcBef>
                <a:spcPts val="0"/>
              </a:spcBef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комбинированного вида </a:t>
            </a:r>
          </a:p>
          <a:p>
            <a:pPr algn="r">
              <a:spcBef>
                <a:spcPts val="0"/>
              </a:spcBef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№28 «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Любавушка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/>
            <a:endParaRPr lang="ru-RU" sz="5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135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59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6769" y="1951892"/>
            <a:ext cx="3305908" cy="44078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DSCN59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677" y="152400"/>
            <a:ext cx="4360985" cy="32707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DSCN59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7569" y="3505201"/>
            <a:ext cx="4454769" cy="32121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6900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164123"/>
            <a:ext cx="47009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Заключение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71219" y="726829"/>
            <a:ext cx="830456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Педагоги нашего ДОУ считают, что развивающая среда становится толчком для выбора ребёнком того вида самостоятельной деятельности, который будет отвечать его потребностям и формировать его интересы. В группах в уголках по изобразительной деятельности открыто представлено всё то, что составляет актуальный и ближайший предметный мир в настоящее время для развития ребёнка: тонированная бумага, акварельные краски, цветные карандаши, пастель, трафареты и шаблоны, и другое оборудование.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Изобразительная деятельность ребёнка, которой он только начинает овладевать нуждается в квалифицированном руководстве со стороны взрослого. Но чтобы развить у каждого воспитанника творческие способности, заложенные природой, педагог сам должен разбираться в изобразительном искусстве, в детском творчестве, владеть необходимыми способами художественной деятельности.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00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28246" y="2180492"/>
            <a:ext cx="7886700" cy="325901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i="1" dirty="0" smtClean="0">
                <a:solidFill>
                  <a:srgbClr val="FF0066"/>
                </a:solidFill>
                <a:latin typeface="Bookman Old Style" pitchFamily="18" charset="0"/>
              </a:rPr>
              <a:t>«Истоки способностей и дарования детей на кончиках пальцев.</a:t>
            </a:r>
            <a:br>
              <a:rPr lang="ru-RU" sz="2400" b="1" i="1" dirty="0" smtClean="0">
                <a:solidFill>
                  <a:srgbClr val="FF0066"/>
                </a:solidFill>
                <a:latin typeface="Bookman Old Style" pitchFamily="18" charset="0"/>
              </a:rPr>
            </a:br>
            <a:r>
              <a:rPr lang="ru-RU" sz="2400" b="1" i="1" dirty="0" smtClean="0">
                <a:solidFill>
                  <a:srgbClr val="FF0066"/>
                </a:solidFill>
                <a:latin typeface="Bookman Old Style" pitchFamily="18" charset="0"/>
              </a:rPr>
              <a:t>От пальцев, образно говоря, идут тончайшие нити — ручейки, которые питают источник творческой мысли.</a:t>
            </a:r>
            <a:br>
              <a:rPr lang="ru-RU" sz="2400" b="1" i="1" dirty="0" smtClean="0">
                <a:solidFill>
                  <a:srgbClr val="FF0066"/>
                </a:solidFill>
                <a:latin typeface="Bookman Old Style" pitchFamily="18" charset="0"/>
              </a:rPr>
            </a:br>
            <a:r>
              <a:rPr lang="ru-RU" sz="2400" b="1" i="1" dirty="0" smtClean="0">
                <a:solidFill>
                  <a:srgbClr val="FF0066"/>
                </a:solidFill>
                <a:latin typeface="Bookman Old Style" pitchFamily="18" charset="0"/>
              </a:rPr>
              <a:t>Другими словами, чем больше мастерства в детской руке, тем умнее ребенок».</a:t>
            </a:r>
            <a:r>
              <a:rPr lang="ru-RU" sz="2400" b="1" dirty="0" smtClean="0">
                <a:solidFill>
                  <a:srgbClr val="FF0066"/>
                </a:solidFill>
                <a:latin typeface="Bookman Old Style" pitchFamily="18" charset="0"/>
              </a:rPr>
              <a:t/>
            </a:r>
            <a:br>
              <a:rPr lang="ru-RU" sz="2400" b="1" dirty="0" smtClean="0">
                <a:solidFill>
                  <a:srgbClr val="FF0066"/>
                </a:solidFill>
                <a:latin typeface="Bookman Old Style" pitchFamily="18" charset="0"/>
              </a:rPr>
            </a:br>
            <a:r>
              <a:rPr lang="ru-RU" sz="2400" b="1" i="1" dirty="0" smtClean="0">
                <a:solidFill>
                  <a:srgbClr val="FF0066"/>
                </a:solidFill>
                <a:latin typeface="Bookman Old Style" pitchFamily="18" charset="0"/>
              </a:rPr>
              <a:t>В. А. Сухомлинский</a:t>
            </a:r>
            <a:r>
              <a:rPr lang="ru-RU" sz="2400" dirty="0" smtClean="0">
                <a:latin typeface="Bookman Old Style" pitchFamily="18" charset="0"/>
              </a:rPr>
              <a:t/>
            </a:r>
            <a:br>
              <a:rPr lang="ru-RU" sz="2400" dirty="0" smtClean="0">
                <a:latin typeface="Bookman Old Style" pitchFamily="18" charset="0"/>
              </a:rPr>
            </a:br>
            <a:endParaRPr lang="ru-RU" sz="24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00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>
            <a:spLocks noGrp="1"/>
          </p:cNvSpPr>
          <p:nvPr>
            <p:ph type="subTitle" idx="1"/>
          </p:nvPr>
        </p:nvSpPr>
        <p:spPr>
          <a:xfrm>
            <a:off x="316523" y="682746"/>
            <a:ext cx="8335107" cy="6022853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8000" b="1" i="1" u="sng" dirty="0" smtClean="0">
                <a:latin typeface="Bookman Old Style" pitchFamily="18" charset="0"/>
              </a:rPr>
              <a:t>Актуальность</a:t>
            </a:r>
            <a:r>
              <a:rPr lang="ru-RU" sz="8000" b="1" i="1" dirty="0" smtClean="0">
                <a:latin typeface="Bookman Old Style" pitchFamily="18" charset="0"/>
              </a:rPr>
              <a:t> </a:t>
            </a:r>
            <a:r>
              <a:rPr lang="ru-RU" sz="8000" dirty="0" smtClean="0">
                <a:latin typeface="Bookman Old Style" pitchFamily="18" charset="0"/>
              </a:rPr>
              <a:t>данной темы в том, что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8000" dirty="0" smtClean="0">
                <a:latin typeface="Bookman Old Style" pitchFamily="18" charset="0"/>
              </a:rPr>
              <a:t>изобразительная продуктивная деятельность с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8000" dirty="0" smtClean="0">
                <a:latin typeface="Bookman Old Style" pitchFamily="18" charset="0"/>
              </a:rPr>
              <a:t>использованием нетрадиционных изобразительных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8000" dirty="0" smtClean="0">
                <a:latin typeface="Bookman Old Style" pitchFamily="18" charset="0"/>
              </a:rPr>
              <a:t>приемов является наиболее благоприятной для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8000" dirty="0" smtClean="0">
                <a:latin typeface="Bookman Old Style" pitchFamily="18" charset="0"/>
              </a:rPr>
              <a:t>творческого развития способностей детей, т.к. в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8000" dirty="0" smtClean="0">
                <a:latin typeface="Bookman Old Style" pitchFamily="18" charset="0"/>
              </a:rPr>
              <a:t>ней особенно проявляются разные стороны развития ребенка.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8000" b="1" i="1" u="sng" dirty="0" smtClean="0">
                <a:latin typeface="Bookman Old Style" pitchFamily="18" charset="0"/>
              </a:rPr>
              <a:t>Основная задача нетрадиционной техники рисования </a:t>
            </a:r>
            <a:r>
              <a:rPr lang="ru-RU" sz="8000" dirty="0" smtClean="0">
                <a:latin typeface="Bookman Old Style" pitchFamily="18" charset="0"/>
              </a:rPr>
              <a:t>– научить детей с удовольствием рисовать, работать с любым подручным материалом, фантазировать.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8000" b="1" i="1" u="sng" dirty="0" smtClean="0">
                <a:latin typeface="Bookman Old Style" pitchFamily="18" charset="0"/>
              </a:rPr>
              <a:t>Цель данной работы </a:t>
            </a:r>
            <a:r>
              <a:rPr lang="ru-RU" sz="8000" dirty="0" smtClean="0">
                <a:latin typeface="Bookman Old Style" pitchFamily="18" charset="0"/>
              </a:rPr>
              <a:t>- развить детское творчество с помощью нетрадиционной техники рисования.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8000" b="1" i="1" u="sng" dirty="0" smtClean="0">
                <a:latin typeface="Bookman Old Style" pitchFamily="18" charset="0"/>
              </a:rPr>
              <a:t>Задачи работы:</a:t>
            </a:r>
          </a:p>
          <a:p>
            <a:pPr lvl="3" algn="l">
              <a:lnSpc>
                <a:spcPct val="120000"/>
              </a:lnSpc>
              <a:buBlip>
                <a:blip r:embed="rId2"/>
              </a:buBlip>
              <a:tabLst>
                <a:tab pos="0" algn="l"/>
                <a:tab pos="446088" algn="l"/>
              </a:tabLst>
            </a:pPr>
            <a:r>
              <a:rPr lang="ru-RU" sz="7800" dirty="0" smtClean="0">
                <a:latin typeface="Bookman Old Style" pitchFamily="18" charset="0"/>
              </a:rPr>
              <a:t>Знакомить с новыми приёмами работы.</a:t>
            </a:r>
          </a:p>
          <a:p>
            <a:pPr lvl="3" algn="l">
              <a:lnSpc>
                <a:spcPct val="120000"/>
              </a:lnSpc>
              <a:buBlip>
                <a:blip r:embed="rId2"/>
              </a:buBlip>
            </a:pPr>
            <a:r>
              <a:rPr lang="ru-RU" sz="7800" dirty="0" smtClean="0">
                <a:latin typeface="Bookman Old Style" pitchFamily="18" charset="0"/>
              </a:rPr>
              <a:t>Занятия должны быть доступными для детей с точки зрения понимания их способностей и овладения ими.</a:t>
            </a:r>
          </a:p>
          <a:p>
            <a:pPr lvl="3" algn="l">
              <a:lnSpc>
                <a:spcPct val="120000"/>
              </a:lnSpc>
              <a:buBlip>
                <a:blip r:embed="rId2"/>
              </a:buBlip>
            </a:pPr>
            <a:r>
              <a:rPr lang="ru-RU" sz="7800" dirty="0" smtClean="0">
                <a:latin typeface="Bookman Old Style" pitchFamily="18" charset="0"/>
              </a:rPr>
              <a:t>Развивать ручную умелость.</a:t>
            </a:r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6900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-1" y="480646"/>
            <a:ext cx="75262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Чудо нетрадиционной техники рисования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1353" y="1025658"/>
            <a:ext cx="678766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Bookman Old Style" pitchFamily="18" charset="0"/>
              </a:rPr>
              <a:t>Рисование в детском саду — художественно-творческая деятельность, так же, как и деятельность художника, включает определенную технику. Овладеть этой техникой ребенку необходимо для того, чтобы он мог </a:t>
            </a:r>
          </a:p>
          <a:p>
            <a:pPr algn="just"/>
            <a:r>
              <a:rPr lang="ru-RU" sz="2000" dirty="0" smtClean="0">
                <a:latin typeface="Bookman Old Style" pitchFamily="18" charset="0"/>
              </a:rPr>
              <a:t>свободно ею распорядиться при </a:t>
            </a:r>
          </a:p>
          <a:p>
            <a:pPr algn="just"/>
            <a:r>
              <a:rPr lang="ru-RU" sz="2000" dirty="0" smtClean="0">
                <a:latin typeface="Bookman Old Style" pitchFamily="18" charset="0"/>
              </a:rPr>
              <a:t>решении различных изобразительных </a:t>
            </a:r>
          </a:p>
          <a:p>
            <a:pPr algn="just"/>
            <a:r>
              <a:rPr lang="ru-RU" sz="2000" dirty="0" smtClean="0">
                <a:latin typeface="Bookman Old Style" pitchFamily="18" charset="0"/>
              </a:rPr>
              <a:t>задач, наиболее полно выразить в </a:t>
            </a:r>
          </a:p>
          <a:p>
            <a:pPr algn="just"/>
            <a:r>
              <a:rPr lang="ru-RU" sz="2000" dirty="0" smtClean="0">
                <a:latin typeface="Bookman Old Style" pitchFamily="18" charset="0"/>
              </a:rPr>
              <a:t>рисунке свои впечатления от </a:t>
            </a:r>
          </a:p>
          <a:p>
            <a:pPr algn="just"/>
            <a:r>
              <a:rPr lang="ru-RU" sz="2000" dirty="0" smtClean="0">
                <a:latin typeface="Bookman Old Style" pitchFamily="18" charset="0"/>
              </a:rPr>
              <a:t>происходящих в жизни событий </a:t>
            </a:r>
          </a:p>
          <a:p>
            <a:pPr algn="just"/>
            <a:r>
              <a:rPr lang="ru-RU" sz="2000" dirty="0" smtClean="0">
                <a:latin typeface="Bookman Old Style" pitchFamily="18" charset="0"/>
              </a:rPr>
              <a:t>и явлений. </a:t>
            </a:r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4" name="Рисунок 3" descr="DSCN51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3115" y="2321169"/>
            <a:ext cx="3244362" cy="43258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6900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87569" y="328246"/>
            <a:ext cx="859301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Нетрадиционные приемы изобразительной деятельности в развитии творческих способностей детей в ДОУ.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62888" y="1686271"/>
            <a:ext cx="848874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Основной формой ознакомления детей с техникой нетрадиционного рисования является учебное занятие. Каждое занятие, преследует цель достичь следующих результатов: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развить детское творчество с помощью нетрадиционной техники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рисования;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выразить в рисунке свои чувства и эмоции, почувствовать свободу, вселить уверенность в свои силы.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4" name="Рисунок 3" descr="C:\Users\User\Pictures\ДЕТИ\IMG_0476.JPG"/>
          <p:cNvPicPr/>
          <p:nvPr/>
        </p:nvPicPr>
        <p:blipFill>
          <a:blip r:embed="rId3" cstate="print"/>
          <a:srcRect l="7535" r="14682"/>
          <a:stretch>
            <a:fillRect/>
          </a:stretch>
        </p:blipFill>
        <p:spPr bwMode="auto">
          <a:xfrm>
            <a:off x="4466492" y="3892063"/>
            <a:ext cx="4407877" cy="27811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6900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416" y="374358"/>
            <a:ext cx="8323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Bookman Old Style" pitchFamily="18" charset="0"/>
              </a:rPr>
              <a:t>Техника нетрадиционного рисования.</a:t>
            </a:r>
            <a:endParaRPr lang="ru-RU" sz="2400" dirty="0">
              <a:solidFill>
                <a:srgbClr val="003300"/>
              </a:solidFill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6523" y="983958"/>
            <a:ext cx="65766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Bookman Old Style" pitchFamily="18" charset="0"/>
              </a:rPr>
              <a:t>Рассмотрим несколько вариантов нетрадиционной техники рисования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758461" y="1723292"/>
            <a:ext cx="39982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Вместо кисточки рука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93076" y="2205172"/>
            <a:ext cx="818147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Необходимые материалы и инструменты: Тонированная или белая бумага, гуашевые краски, кисти, ветошь (для вытирания рук).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6" name="Рисунок 5" descr="C:\Users\User\Pictures\ДЕТИ\IMG_0473.JPG"/>
          <p:cNvPicPr/>
          <p:nvPr/>
        </p:nvPicPr>
        <p:blipFill>
          <a:blip r:embed="rId2" cstate="print"/>
          <a:srcRect r="18618"/>
          <a:stretch>
            <a:fillRect/>
          </a:stretch>
        </p:blipFill>
        <p:spPr bwMode="auto">
          <a:xfrm>
            <a:off x="3927231" y="2954217"/>
            <a:ext cx="4861654" cy="36513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6900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74431" y="750277"/>
            <a:ext cx="47009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Печатаем пальчиками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3754" y="1365628"/>
            <a:ext cx="6705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Bookman Old Style" pitchFamily="18" charset="0"/>
              </a:rPr>
              <a:t>Необходимые материалы и инструменты: Бумага для рисования, палитра, акварельные краски, ветошь для рук, кисточка, черный карандаш, газета. </a:t>
            </a:r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4" name="Рисунок 3" descr="C:\Users\User\Pictures\102___04\IMG_05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1627" y="3376247"/>
            <a:ext cx="4154128" cy="31231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C:\Users\User\Pictures\102___04\IMG_05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93" y="2661138"/>
            <a:ext cx="4039015" cy="28645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6900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7930" y="641067"/>
            <a:ext cx="6906127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Узор из точек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Необходимые материалы и инструменты: Тонированный лист бумаги, косметические палочки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палочки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с ватными тампонами), краски, кисти.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3" name="Рисунок 2" descr="DSCN59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86218" y="3751385"/>
            <a:ext cx="3829535" cy="2872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DSCN59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2030" y="2297723"/>
            <a:ext cx="4349262" cy="32619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6900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411" y="545558"/>
            <a:ext cx="8557151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В 2014 году я провела итоговое занятие </a:t>
            </a:r>
          </a:p>
          <a:p>
            <a:r>
              <a:rPr lang="ru-RU" sz="2000" dirty="0" smtClean="0"/>
              <a:t>по художественно-эстетическому развитию (рисование)</a:t>
            </a:r>
          </a:p>
          <a:p>
            <a:r>
              <a:rPr lang="ru-RU" sz="2000" dirty="0" smtClean="0"/>
              <a:t>«В гостях у бабушки Федоры». На занятии мы с детьми </a:t>
            </a:r>
          </a:p>
          <a:p>
            <a:r>
              <a:rPr lang="ru-RU" sz="2000" dirty="0" smtClean="0"/>
              <a:t>средней группы познакомились с таким нетрадиционным </a:t>
            </a:r>
          </a:p>
          <a:p>
            <a:r>
              <a:rPr lang="ru-RU" sz="2000" dirty="0" smtClean="0"/>
              <a:t>методом рисования, как  «узор из точек». С помощью </a:t>
            </a:r>
          </a:p>
          <a:p>
            <a:r>
              <a:rPr lang="ru-RU" sz="2000" dirty="0" smtClean="0"/>
              <a:t>ватных палочек мы подарили Федоре новый сервиз чайной посуды.</a:t>
            </a:r>
          </a:p>
          <a:p>
            <a:r>
              <a:rPr lang="ru-RU" sz="2000" dirty="0" smtClean="0"/>
              <a:t>Дети были в восторге от этого занятия, т.к. им еще не</a:t>
            </a:r>
          </a:p>
          <a:p>
            <a:r>
              <a:rPr lang="ru-RU" sz="2000" dirty="0" smtClean="0"/>
              <a:t> приходилось рисовать таким способом</a:t>
            </a:r>
            <a:endParaRPr lang="ru-RU" sz="2000" dirty="0"/>
          </a:p>
        </p:txBody>
      </p:sp>
      <p:pic>
        <p:nvPicPr>
          <p:cNvPr id="4" name="Рисунок 3" descr="DSCN59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9536" y="3043989"/>
            <a:ext cx="4796590" cy="35974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6900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Другая 1">
      <a:majorFont>
        <a:latin typeface="Century"/>
        <a:ea typeface=""/>
        <a:cs typeface=""/>
      </a:majorFont>
      <a:minorFont>
        <a:latin typeface="Century Schoolbook"/>
        <a:ea typeface=""/>
        <a:cs typeface=""/>
      </a:minorFont>
    </a:fontScheme>
    <a:fmtScheme name="Густая тень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</TotalTime>
  <Words>400</Words>
  <Application>Microsoft Office PowerPoint</Application>
  <PresentationFormat>Экран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«Истоки способностей и дарования детей на кончиках пальцев. От пальцев, образно говоря, идут тончайшие нити — ручейки, которые питают источник творческой мысли. Другими словами, чем больше мастерства в детской руке, тем умнее ребенок». В. А. Сухомлинский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Кулаков</dc:creator>
  <cp:lastModifiedBy>user</cp:lastModifiedBy>
  <cp:revision>29</cp:revision>
  <dcterms:created xsi:type="dcterms:W3CDTF">2014-07-01T15:50:02Z</dcterms:created>
  <dcterms:modified xsi:type="dcterms:W3CDTF">2015-03-27T16:54:50Z</dcterms:modified>
</cp:coreProperties>
</file>