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866" y="2067214"/>
            <a:ext cx="4288426" cy="428842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6207162" y="311972"/>
            <a:ext cx="5185186" cy="20009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Do you like apples</a:t>
            </a:r>
            <a:r>
              <a:rPr lang="ru-RU" sz="4800" dirty="0" smtClean="0"/>
              <a:t>?</a:t>
            </a:r>
            <a:endParaRPr lang="ru-RU" sz="48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1728106" y="311972"/>
            <a:ext cx="4101530" cy="20009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Yes, I do. Yummy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295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2185987"/>
            <a:ext cx="5268516" cy="4214813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471487" y="442913"/>
            <a:ext cx="11044238" cy="144303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Does it(he) like chicken</a:t>
            </a:r>
            <a:r>
              <a:rPr lang="ru-RU" sz="6600" dirty="0" smtClean="0">
                <a:solidFill>
                  <a:schemeClr val="tx1"/>
                </a:solidFill>
              </a:rPr>
              <a:t>?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858000" y="3400425"/>
            <a:ext cx="4400550" cy="202882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Yes, he does.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888" y="257175"/>
            <a:ext cx="11158537" cy="5872163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/>
              <a:t>Слова </a:t>
            </a:r>
            <a:r>
              <a:rPr lang="en-US" sz="4800" dirty="0" smtClean="0">
                <a:solidFill>
                  <a:schemeClr val="accent5"/>
                </a:solidFill>
              </a:rPr>
              <a:t>some</a:t>
            </a:r>
            <a:r>
              <a:rPr lang="en-US" sz="4800" dirty="0" smtClean="0"/>
              <a:t> </a:t>
            </a:r>
            <a:r>
              <a:rPr lang="ru-RU" sz="4800" dirty="0" smtClean="0"/>
              <a:t>и </a:t>
            </a:r>
            <a:r>
              <a:rPr lang="en-US" sz="4800" dirty="0" smtClean="0">
                <a:solidFill>
                  <a:schemeClr val="accent5"/>
                </a:solidFill>
              </a:rPr>
              <a:t>any</a:t>
            </a:r>
            <a:r>
              <a:rPr lang="en-US" sz="4800" dirty="0" smtClean="0"/>
              <a:t> </a:t>
            </a:r>
            <a:r>
              <a:rPr lang="ru-RU" sz="4800" dirty="0" smtClean="0"/>
              <a:t>используются в значении </a:t>
            </a:r>
            <a:r>
              <a:rPr lang="ru-RU" sz="4800" dirty="0" smtClean="0">
                <a:solidFill>
                  <a:schemeClr val="accent5"/>
                </a:solidFill>
              </a:rPr>
              <a:t>немного/несколько. </a:t>
            </a:r>
            <a:r>
              <a:rPr lang="ru-RU" sz="4800" dirty="0" smtClean="0">
                <a:solidFill>
                  <a:schemeClr val="tx1"/>
                </a:solidFill>
              </a:rPr>
              <a:t>Употребляются с </a:t>
            </a:r>
            <a:r>
              <a:rPr lang="ru-RU" sz="4800" u="sng" dirty="0" smtClean="0">
                <a:solidFill>
                  <a:schemeClr val="tx1"/>
                </a:solidFill>
              </a:rPr>
              <a:t>неисчисляемыми существительными и существительными во множественном числе.</a:t>
            </a:r>
          </a:p>
          <a:p>
            <a:r>
              <a:rPr lang="en-US" sz="4800" dirty="0" smtClean="0">
                <a:solidFill>
                  <a:schemeClr val="accent5"/>
                </a:solidFill>
              </a:rPr>
              <a:t>Some </a:t>
            </a:r>
            <a:r>
              <a:rPr lang="ru-RU" sz="4800" dirty="0" smtClean="0">
                <a:solidFill>
                  <a:schemeClr val="tx1"/>
                </a:solidFill>
              </a:rPr>
              <a:t>употребляется в утвердительных предложениях.</a:t>
            </a:r>
          </a:p>
          <a:p>
            <a:endParaRPr lang="ru-RU" sz="4800" dirty="0" smtClean="0">
              <a:solidFill>
                <a:schemeClr val="tx1"/>
              </a:solidFill>
            </a:endParaRPr>
          </a:p>
          <a:p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475"/>
              </p:ext>
            </p:extLst>
          </p:nvPr>
        </p:nvGraphicFramePr>
        <p:xfrm>
          <a:off x="385761" y="433914"/>
          <a:ext cx="11572876" cy="6063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6438"/>
                <a:gridCol w="5786438"/>
              </a:tblGrid>
              <a:tr h="2954868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I</a:t>
                      </a:r>
                      <a:r>
                        <a:rPr lang="en-US" sz="6600" baseline="0" dirty="0" smtClean="0"/>
                        <a:t> have got </a:t>
                      </a:r>
                      <a:r>
                        <a:rPr lang="en-US" sz="6600" baseline="0" dirty="0" smtClean="0">
                          <a:solidFill>
                            <a:schemeClr val="accent5"/>
                          </a:solidFill>
                        </a:rPr>
                        <a:t>some </a:t>
                      </a:r>
                      <a:r>
                        <a:rPr lang="en-US" sz="6600" baseline="0" dirty="0" smtClean="0"/>
                        <a:t>water on the table.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I haven't got </a:t>
                      </a:r>
                      <a:r>
                        <a:rPr lang="en-US" sz="6600" dirty="0" smtClean="0">
                          <a:solidFill>
                            <a:schemeClr val="accent5"/>
                          </a:solidFill>
                        </a:rPr>
                        <a:t>any </a:t>
                      </a:r>
                      <a:r>
                        <a:rPr lang="en-US" sz="6600" dirty="0" smtClean="0"/>
                        <a:t>lemonade.</a:t>
                      </a:r>
                      <a:endParaRPr lang="ru-RU" sz="6600" dirty="0"/>
                    </a:p>
                  </a:txBody>
                  <a:tcPr/>
                </a:tc>
              </a:tr>
              <a:tr h="29548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3562350"/>
            <a:ext cx="4514850" cy="2821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6" y="3607729"/>
            <a:ext cx="4157662" cy="2776402"/>
          </a:xfrm>
          <a:prstGeom prst="rect">
            <a:avLst/>
          </a:prstGeom>
        </p:spPr>
      </p:pic>
      <p:sp>
        <p:nvSpPr>
          <p:cNvPr id="9" name="Умножение 8"/>
          <p:cNvSpPr/>
          <p:nvPr/>
        </p:nvSpPr>
        <p:spPr>
          <a:xfrm>
            <a:off x="8201025" y="3119403"/>
            <a:ext cx="3171826" cy="37076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28639"/>
            <a:ext cx="3908954" cy="5512724"/>
          </a:xfrm>
        </p:spPr>
        <p:txBody>
          <a:bodyPr>
            <a:normAutofit/>
          </a:bodyPr>
          <a:lstStyle/>
          <a:p>
            <a:r>
              <a:rPr lang="en-US" sz="4800" dirty="0"/>
              <a:t>H</a:t>
            </a:r>
            <a:r>
              <a:rPr lang="en-US" sz="4800" dirty="0" smtClean="0"/>
              <a:t>as he got </a:t>
            </a:r>
            <a:r>
              <a:rPr lang="en-US" sz="4800" dirty="0" smtClean="0">
                <a:solidFill>
                  <a:schemeClr val="accent5"/>
                </a:solidFill>
              </a:rPr>
              <a:t>some</a:t>
            </a:r>
            <a:r>
              <a:rPr lang="en-US" sz="4800" dirty="0" smtClean="0"/>
              <a:t> ice-cream?</a:t>
            </a:r>
          </a:p>
          <a:p>
            <a:r>
              <a:rPr lang="en-US" sz="4800" dirty="0" smtClean="0"/>
              <a:t>Yes, </a:t>
            </a:r>
            <a:r>
              <a:rPr lang="en-US" sz="4800" dirty="0"/>
              <a:t>h</a:t>
            </a:r>
            <a:r>
              <a:rPr lang="ru-RU" sz="4800" dirty="0" smtClean="0"/>
              <a:t>е </a:t>
            </a:r>
            <a:r>
              <a:rPr lang="en-US" sz="4800" dirty="0" smtClean="0"/>
              <a:t>has got </a:t>
            </a:r>
            <a:r>
              <a:rPr lang="en-US" sz="4800" dirty="0" smtClean="0">
                <a:solidFill>
                  <a:schemeClr val="accent5"/>
                </a:solidFill>
              </a:rPr>
              <a:t>some</a:t>
            </a:r>
            <a:r>
              <a:rPr lang="en-US" sz="4800" dirty="0" smtClean="0"/>
              <a:t> ice-cream.</a:t>
            </a:r>
          </a:p>
          <a:p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23" y="1049008"/>
            <a:ext cx="6707979" cy="44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4615428" cy="2542391"/>
          </a:xfrm>
        </p:spPr>
        <p:txBody>
          <a:bodyPr/>
          <a:lstStyle/>
          <a:p>
            <a:r>
              <a:rPr lang="en-US" dirty="0" smtClean="0"/>
              <a:t>Pasta with tomatoes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1558" y="4090941"/>
            <a:ext cx="3793629" cy="2101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830" y="609600"/>
            <a:ext cx="3993857" cy="27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3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992407" cy="1240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Sausages with rice</a:t>
            </a:r>
            <a:br>
              <a:rPr lang="en-US" dirty="0" smtClean="0"/>
            </a:br>
            <a:r>
              <a:rPr lang="en-US" dirty="0" smtClean="0"/>
              <a:t>meat with rice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428" y="2977973"/>
            <a:ext cx="4762500" cy="3171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94" y="609600"/>
            <a:ext cx="4247926" cy="38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7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Biscuits with vegetables</a:t>
            </a:r>
            <a:br>
              <a:rPr lang="en-US" dirty="0" smtClean="0"/>
            </a:br>
            <a:r>
              <a:rPr lang="en-US" dirty="0" smtClean="0"/>
              <a:t>Chicken with vegetables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313" y="1818640"/>
            <a:ext cx="4762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0796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86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Pasta with tomatoes</vt:lpstr>
      <vt:lpstr>Sausages with rice meat with rice </vt:lpstr>
      <vt:lpstr>Biscuits with vegetables Chicken with vegetables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2014-11-17T04:46:44Z</dcterms:created>
  <dcterms:modified xsi:type="dcterms:W3CDTF">2014-12-04T05:15:22Z</dcterms:modified>
</cp:coreProperties>
</file>