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7" r:id="rId7"/>
    <p:sldId id="268" r:id="rId8"/>
    <p:sldId id="260" r:id="rId9"/>
    <p:sldId id="263" r:id="rId10"/>
    <p:sldId id="269" r:id="rId11"/>
    <p:sldId id="270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453"/>
    <a:srgbClr val="2ABF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893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24054-DFA3-4C5D-9171-ABB7C7265AF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B6D55-FAC7-41D4-8F93-7FCD97876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DCAC65-1347-4CC4-A884-3EECBFFC297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5910E-69EB-49FF-9A87-1D9F056276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Семья – главный источник и потенциал здоровья ребенка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7854696" cy="2232248"/>
          </a:xfrm>
        </p:spPr>
        <p:txBody>
          <a:bodyPr>
            <a:normAutofit fontScale="62500" lnSpcReduction="20000"/>
          </a:bodyPr>
          <a:lstStyle/>
          <a:p>
            <a:r>
              <a:rPr lang="ru-RU" sz="5800" dirty="0" smtClean="0">
                <a:solidFill>
                  <a:srgbClr val="7030A0"/>
                </a:solidFill>
              </a:rPr>
              <a:t>       Советы психолога в помощь воспитателю</a:t>
            </a:r>
          </a:p>
          <a:p>
            <a:endParaRPr lang="ru-RU" smtClean="0">
              <a:solidFill>
                <a:srgbClr val="7030A0"/>
              </a:solidFill>
            </a:endParaRPr>
          </a:p>
          <a:p>
            <a:r>
              <a:rPr lang="ru-RU" smtClean="0">
                <a:solidFill>
                  <a:srgbClr val="7030A0"/>
                </a:solidFill>
              </a:rPr>
              <a:t>Педагог-психолог </a:t>
            </a:r>
            <a:r>
              <a:rPr lang="ru-RU" dirty="0" smtClean="0">
                <a:solidFill>
                  <a:srgbClr val="7030A0"/>
                </a:solidFill>
              </a:rPr>
              <a:t>ДО «Березки»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ГБОУ «Школа №827»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Русакова</a:t>
            </a:r>
            <a:r>
              <a:rPr lang="ru-RU" dirty="0" smtClean="0">
                <a:solidFill>
                  <a:srgbClr val="7030A0"/>
                </a:solidFill>
              </a:rPr>
              <a:t> Мария Сергеевна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Первая квалификационная категория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4" name="Picture 6" descr="C:\Users\Мария\Pictures\дети\j7N143AOL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2403"/>
            <a:ext cx="6624736" cy="663559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3246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Самое главное – помнить, что психическое и физическое здоровье связаны неразрывно</a:t>
            </a:r>
          </a:p>
          <a:p>
            <a:pPr algn="ctr">
              <a:buNone/>
            </a:pPr>
            <a:endParaRPr lang="ru-RU" sz="800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Только у семьи – самого близкого окружения ребенка – имеются наибольшие ресурсы для контроля этой хрупкой взаимосвязи</a:t>
            </a:r>
            <a:endParaRPr lang="ru-RU" sz="3200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Здоровья вам!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6" name="Рисунок 5" descr="RCc6-yvo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844824"/>
            <a:ext cx="4141052" cy="41410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6453336"/>
          </a:xfrm>
        </p:spPr>
        <p:txBody>
          <a:bodyPr>
            <a:normAutofit lnSpcReduction="10000"/>
          </a:bodyPr>
          <a:lstStyle/>
          <a:p>
            <a:endParaRPr lang="ru-RU" sz="2800" u="sng" dirty="0" smtClean="0"/>
          </a:p>
          <a:p>
            <a:r>
              <a:rPr lang="ru-RU" sz="2800" u="sng" dirty="0" smtClean="0">
                <a:solidFill>
                  <a:srgbClr val="002060"/>
                </a:solidFill>
              </a:rPr>
              <a:t>Семья</a:t>
            </a:r>
            <a:r>
              <a:rPr lang="ru-RU" sz="2800" dirty="0" smtClean="0">
                <a:solidFill>
                  <a:srgbClr val="002060"/>
                </a:solidFill>
              </a:rPr>
              <a:t> – </a:t>
            </a:r>
            <a:r>
              <a:rPr lang="ru-RU" sz="2800" u="sng" dirty="0" smtClean="0">
                <a:solidFill>
                  <a:srgbClr val="002060"/>
                </a:solidFill>
              </a:rPr>
              <a:t>первичный институт социализации</a:t>
            </a:r>
            <a:r>
              <a:rPr lang="ru-RU" sz="2800" dirty="0" smtClean="0">
                <a:solidFill>
                  <a:srgbClr val="002060"/>
                </a:solidFill>
              </a:rPr>
              <a:t> ребенка, позволяющий ему получить базовые представления о себе и мире, в том числе и о здоровье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2800" u="sng" dirty="0">
                <a:solidFill>
                  <a:srgbClr val="002060"/>
                </a:solidFill>
              </a:rPr>
              <a:t>О</a:t>
            </a:r>
            <a:r>
              <a:rPr lang="ru-RU" sz="2800" u="sng" dirty="0" smtClean="0">
                <a:solidFill>
                  <a:srgbClr val="002060"/>
                </a:solidFill>
              </a:rPr>
              <a:t>ткрытость</a:t>
            </a:r>
            <a:r>
              <a:rPr lang="ru-RU" sz="2800" dirty="0" smtClean="0">
                <a:solidFill>
                  <a:srgbClr val="002060"/>
                </a:solidFill>
              </a:rPr>
              <a:t> новому опыту, </a:t>
            </a:r>
            <a:r>
              <a:rPr lang="ru-RU" sz="2800" u="sng" dirty="0">
                <a:solidFill>
                  <a:srgbClr val="002060"/>
                </a:solidFill>
              </a:rPr>
              <a:t>в</a:t>
            </a:r>
            <a:r>
              <a:rPr lang="ru-RU" sz="2800" u="sng" dirty="0" smtClean="0">
                <a:solidFill>
                  <a:srgbClr val="002060"/>
                </a:solidFill>
              </a:rPr>
              <a:t>нушаемость</a:t>
            </a:r>
            <a:r>
              <a:rPr lang="ru-RU" sz="2800" dirty="0" smtClean="0">
                <a:solidFill>
                  <a:srgbClr val="002060"/>
                </a:solidFill>
              </a:rPr>
              <a:t> и </a:t>
            </a:r>
            <a:r>
              <a:rPr lang="ru-RU" sz="2800" u="sng" dirty="0" smtClean="0">
                <a:solidFill>
                  <a:srgbClr val="002060"/>
                </a:solidFill>
              </a:rPr>
              <a:t>стремление к подражанию</a:t>
            </a:r>
            <a:r>
              <a:rPr lang="ru-RU" sz="2800" dirty="0" smtClean="0">
                <a:solidFill>
                  <a:srgbClr val="002060"/>
                </a:solidFill>
              </a:rPr>
              <a:t>, позволяют ребенку легко усваивать правильные представления о здоровье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Мария\Pictures\дети\y_51f1a9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88840"/>
            <a:ext cx="3984625" cy="2314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Но хватит ли для этого ресурсов семьи?</a:t>
            </a:r>
          </a:p>
          <a:p>
            <a:pPr algn="ctr"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материальных?</a:t>
            </a:r>
          </a:p>
          <a:p>
            <a:pPr algn="ctr"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эмоциональных?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u="sng" dirty="0" smtClean="0">
                <a:solidFill>
                  <a:srgbClr val="002060"/>
                </a:solidFill>
              </a:rPr>
              <a:t>Главное в вопросах здоровья: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- не давить на ребенка, использовать игровой момент,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- обращаться к собственному примеру,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- быть систематичным и доброжелательным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Может ли семья перестать быть источником </a:t>
            </a:r>
            <a:r>
              <a:rPr lang="ru-RU" sz="4000" smtClean="0"/>
              <a:t>здоровья ребенка?</a:t>
            </a:r>
            <a:endParaRPr lang="ru-RU" sz="4000" dirty="0"/>
          </a:p>
        </p:txBody>
      </p:sp>
      <p:pic>
        <p:nvPicPr>
          <p:cNvPr id="5122" name="Picture 2" descr="C:\Users\Мария\Pictures\дети\y_d4bb31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132856"/>
            <a:ext cx="3084378" cy="41044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915000" cy="4853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Семья оказывает на здоровье ребенка как </a:t>
            </a:r>
            <a:r>
              <a:rPr lang="ru-RU" sz="2800" u="sng" dirty="0" smtClean="0">
                <a:solidFill>
                  <a:srgbClr val="002060"/>
                </a:solidFill>
              </a:rPr>
              <a:t>положительное</a:t>
            </a:r>
            <a:r>
              <a:rPr lang="ru-RU" sz="2800" dirty="0" smtClean="0">
                <a:solidFill>
                  <a:srgbClr val="002060"/>
                </a:solidFill>
              </a:rPr>
              <a:t>, так и </a:t>
            </a:r>
            <a:r>
              <a:rPr lang="ru-RU" sz="2800" u="sng" dirty="0" smtClean="0">
                <a:solidFill>
                  <a:srgbClr val="002060"/>
                </a:solidFill>
              </a:rPr>
              <a:t>отрицательное</a:t>
            </a:r>
            <a:r>
              <a:rPr lang="ru-RU" sz="2800" dirty="0" smtClean="0">
                <a:solidFill>
                  <a:srgbClr val="002060"/>
                </a:solidFill>
              </a:rPr>
              <a:t> влияние</a:t>
            </a:r>
          </a:p>
          <a:p>
            <a:r>
              <a:rPr lang="ru-RU" sz="2800" u="sng" dirty="0" smtClean="0">
                <a:solidFill>
                  <a:srgbClr val="002060"/>
                </a:solidFill>
              </a:rPr>
              <a:t>Долг дошкольного учреждения</a:t>
            </a:r>
            <a:r>
              <a:rPr lang="ru-RU" sz="2800" dirty="0" smtClean="0">
                <a:solidFill>
                  <a:srgbClr val="002060"/>
                </a:solidFill>
              </a:rPr>
              <a:t> – помочь семье не совершать ошибок, исправить их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Самыми важными в этом являются </a:t>
            </a:r>
            <a:r>
              <a:rPr lang="ru-RU" sz="2800" u="sng" dirty="0" smtClean="0">
                <a:solidFill>
                  <a:srgbClr val="002060"/>
                </a:solidFill>
              </a:rPr>
              <a:t>проблемы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u="sng" dirty="0" smtClean="0">
                <a:solidFill>
                  <a:srgbClr val="002060"/>
                </a:solidFill>
              </a:rPr>
              <a:t>психосоматических расстройств </a:t>
            </a:r>
            <a:r>
              <a:rPr lang="ru-RU" sz="2800" dirty="0" smtClean="0">
                <a:solidFill>
                  <a:srgbClr val="002060"/>
                </a:solidFill>
              </a:rPr>
              <a:t>и </a:t>
            </a:r>
            <a:r>
              <a:rPr lang="ru-RU" sz="2800" u="sng" dirty="0" smtClean="0">
                <a:solidFill>
                  <a:srgbClr val="002060"/>
                </a:solidFill>
              </a:rPr>
              <a:t>семейного сценария</a:t>
            </a:r>
            <a:endParaRPr lang="ru-RU" sz="28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Психосоматические расстройства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896544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</a:rPr>
              <a:t>Психосоматические расстройства</a:t>
            </a:r>
            <a:r>
              <a:rPr lang="ru-RU" sz="2400" dirty="0" smtClean="0">
                <a:solidFill>
                  <a:srgbClr val="002060"/>
                </a:solidFill>
              </a:rPr>
              <a:t> маскируются под настоящие болезни, но возникают от подавления негативных эмоций (мышечные спазмы, аллергия, температура и т. д.)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u="sng" dirty="0" smtClean="0">
                <a:solidFill>
                  <a:srgbClr val="002060"/>
                </a:solidFill>
              </a:rPr>
              <a:t>Источник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u="sng" dirty="0" smtClean="0">
                <a:solidFill>
                  <a:srgbClr val="002060"/>
                </a:solidFill>
              </a:rPr>
              <a:t>стресс</a:t>
            </a:r>
            <a:r>
              <a:rPr lang="ru-RU" sz="2400" dirty="0" smtClean="0">
                <a:solidFill>
                  <a:srgbClr val="002060"/>
                </a:solidFill>
              </a:rPr>
              <a:t>, особенно частый и непредсказуемый (ссоры в семье, бытовые проблемы и т.д.)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u="sng" dirty="0" smtClean="0">
                <a:solidFill>
                  <a:srgbClr val="002060"/>
                </a:solidFill>
              </a:rPr>
              <a:t>Распознать</a:t>
            </a:r>
            <a:r>
              <a:rPr lang="ru-RU" sz="2400" dirty="0" smtClean="0">
                <a:solidFill>
                  <a:srgbClr val="002060"/>
                </a:solidFill>
              </a:rPr>
              <a:t> психосоматический компонент и установить его причину – </a:t>
            </a:r>
            <a:r>
              <a:rPr lang="ru-RU" sz="2400" u="sng" dirty="0" smtClean="0">
                <a:solidFill>
                  <a:srgbClr val="002060"/>
                </a:solidFill>
              </a:rPr>
              <a:t>непросто</a:t>
            </a:r>
            <a:r>
              <a:rPr lang="ru-RU" sz="2400" dirty="0" smtClean="0">
                <a:solidFill>
                  <a:srgbClr val="002060"/>
                </a:solidFill>
              </a:rPr>
              <a:t> даже взрослому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Приступы могут повторяться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Психосоматическая болезнь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инструмент?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4008" y="836712"/>
            <a:ext cx="4499992" cy="6397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</a:t>
            </a:r>
            <a:r>
              <a:rPr lang="ru-RU" sz="3200" dirty="0" err="1" smtClean="0"/>
              <a:t>отреагирование</a:t>
            </a:r>
            <a:r>
              <a:rPr lang="ru-RU" sz="3200" dirty="0" smtClean="0"/>
              <a:t>?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1520" y="1556792"/>
            <a:ext cx="4328220" cy="5013176"/>
          </a:xfrm>
        </p:spPr>
        <p:txBody>
          <a:bodyPr>
            <a:normAutofit fontScale="85000" lnSpcReduction="10000"/>
          </a:bodyPr>
          <a:lstStyle/>
          <a:p>
            <a:r>
              <a:rPr lang="ru-RU" sz="3100" dirty="0" smtClean="0">
                <a:solidFill>
                  <a:srgbClr val="002060"/>
                </a:solidFill>
              </a:rPr>
              <a:t>Приступ приурочен к определенному событию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Провоцирует яркие эмоции у родителя</a:t>
            </a:r>
          </a:p>
          <a:p>
            <a:endParaRPr lang="ru-RU" sz="900" dirty="0" smtClean="0">
              <a:solidFill>
                <a:srgbClr val="002060"/>
              </a:solidFill>
            </a:endParaRPr>
          </a:p>
          <a:p>
            <a:r>
              <a:rPr lang="ru-RU" sz="3100" dirty="0" smtClean="0">
                <a:solidFill>
                  <a:srgbClr val="002060"/>
                </a:solidFill>
              </a:rPr>
              <a:t>Маркер: часто встречается </a:t>
            </a:r>
            <a:r>
              <a:rPr lang="ru-RU" sz="3100" dirty="0" err="1" smtClean="0">
                <a:solidFill>
                  <a:srgbClr val="002060"/>
                </a:solidFill>
              </a:rPr>
              <a:t>демонстративность</a:t>
            </a:r>
            <a:r>
              <a:rPr lang="ru-RU" sz="3100" dirty="0" smtClean="0">
                <a:solidFill>
                  <a:srgbClr val="002060"/>
                </a:solidFill>
              </a:rPr>
              <a:t> в поведении ребенка и/или родителя 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Уменьшение частоты возникновения возможно и желательно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248472" cy="468052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Приступ возникает «без причины» (</a:t>
            </a:r>
            <a:r>
              <a:rPr lang="ru-RU" sz="2600" dirty="0" err="1" smtClean="0">
                <a:solidFill>
                  <a:srgbClr val="002060"/>
                </a:solidFill>
              </a:rPr>
              <a:t>отсроченно</a:t>
            </a:r>
            <a:r>
              <a:rPr lang="ru-RU" sz="2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Родители озадачены, обескуражены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Маркер: отсутствие у ребенка эмоциональных реакций на прошедший стресс</a:t>
            </a:r>
          </a:p>
          <a:p>
            <a:endParaRPr lang="ru-RU" sz="800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Одна форма расстройства переходит в другую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Методы коррекции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752528"/>
          </a:xfrm>
        </p:spPr>
        <p:txBody>
          <a:bodyPr>
            <a:noAutofit/>
          </a:bodyPr>
          <a:lstStyle/>
          <a:p>
            <a:r>
              <a:rPr lang="ru-RU" sz="2900" dirty="0" smtClean="0">
                <a:solidFill>
                  <a:srgbClr val="002060"/>
                </a:solidFill>
              </a:rPr>
              <a:t>Определение и отделение психосоматического компонента болезни, коррекция лечения физиологического расстройства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Снижение </a:t>
            </a:r>
            <a:r>
              <a:rPr lang="ru-RU" sz="2900" dirty="0" err="1" smtClean="0">
                <a:solidFill>
                  <a:srgbClr val="002060"/>
                </a:solidFill>
              </a:rPr>
              <a:t>психоэмоциональных</a:t>
            </a:r>
            <a:r>
              <a:rPr lang="ru-RU" sz="2900" dirty="0" smtClean="0">
                <a:solidFill>
                  <a:srgbClr val="002060"/>
                </a:solidFill>
              </a:rPr>
              <a:t> нагрузок (ритм жизни, режим, свежий воздух)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Обсуждение (умеренное) имеющихся проблем и выражение ребенком своих эмоций</a:t>
            </a:r>
          </a:p>
          <a:p>
            <a:r>
              <a:rPr lang="ru-RU" sz="2900" dirty="0">
                <a:solidFill>
                  <a:srgbClr val="002060"/>
                </a:solidFill>
              </a:rPr>
              <a:t>У</a:t>
            </a:r>
            <a:r>
              <a:rPr lang="ru-RU" sz="2900" dirty="0" smtClean="0">
                <a:solidFill>
                  <a:srgbClr val="002060"/>
                </a:solidFill>
              </a:rPr>
              <a:t>меньшение важности проблемы, задание положительной перспективы </a:t>
            </a:r>
            <a:r>
              <a:rPr lang="ru-RU" sz="2900" smtClean="0">
                <a:solidFill>
                  <a:srgbClr val="002060"/>
                </a:solidFill>
              </a:rPr>
              <a:t>ее разрешения</a:t>
            </a:r>
            <a:endParaRPr lang="ru-RU" sz="29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ru-RU" dirty="0" smtClean="0"/>
              <a:t>Семейный сценарий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616624"/>
          </a:xfrm>
        </p:spPr>
        <p:txBody>
          <a:bodyPr>
            <a:normAutofit lnSpcReduction="10000"/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Семейный сценарий</a:t>
            </a:r>
            <a:r>
              <a:rPr lang="ru-RU" sz="2800" dirty="0" smtClean="0">
                <a:solidFill>
                  <a:srgbClr val="002060"/>
                </a:solidFill>
              </a:rPr>
              <a:t> – план жизни ребенка, в котором его неосознанно убеждают </a:t>
            </a:r>
            <a:r>
              <a:rPr lang="ru-RU" sz="2800" dirty="0" smtClean="0">
                <a:solidFill>
                  <a:srgbClr val="002060"/>
                </a:solidFill>
              </a:rPr>
              <a:t>родители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Родитель </a:t>
            </a:r>
            <a:r>
              <a:rPr lang="ru-RU" sz="2800" u="sng" dirty="0" smtClean="0">
                <a:solidFill>
                  <a:srgbClr val="002060"/>
                </a:solidFill>
              </a:rPr>
              <a:t>будет уверен в верности</a:t>
            </a:r>
            <a:r>
              <a:rPr lang="ru-RU" sz="2800" dirty="0" smtClean="0">
                <a:solidFill>
                  <a:srgbClr val="002060"/>
                </a:solidFill>
              </a:rPr>
              <a:t> выбранного сценария, даже несмотря на </a:t>
            </a:r>
            <a:r>
              <a:rPr lang="ru-RU" sz="2800" dirty="0" err="1" smtClean="0">
                <a:solidFill>
                  <a:srgbClr val="002060"/>
                </a:solidFill>
              </a:rPr>
              <a:t>нереалистичность</a:t>
            </a:r>
            <a:r>
              <a:rPr lang="ru-RU" sz="2800" dirty="0" smtClean="0">
                <a:solidFill>
                  <a:srgbClr val="002060"/>
                </a:solidFill>
              </a:rPr>
              <a:t> и вредоносность этой идеи для </a:t>
            </a:r>
            <a:r>
              <a:rPr lang="ru-RU" sz="2800" dirty="0" smtClean="0">
                <a:solidFill>
                  <a:srgbClr val="002060"/>
                </a:solidFill>
              </a:rPr>
              <a:t>ребенка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Причина – в том, </a:t>
            </a:r>
            <a:r>
              <a:rPr lang="ru-RU" sz="2800" dirty="0" smtClean="0">
                <a:solidFill>
                  <a:srgbClr val="002060"/>
                </a:solidFill>
              </a:rPr>
              <a:t>что родитель </a:t>
            </a:r>
            <a:r>
              <a:rPr lang="ru-RU" sz="2800" dirty="0" smtClean="0">
                <a:solidFill>
                  <a:srgbClr val="002060"/>
                </a:solidFill>
              </a:rPr>
              <a:t>считает, что </a:t>
            </a:r>
            <a:r>
              <a:rPr lang="ru-RU" sz="2800" u="sng" dirty="0" smtClean="0">
                <a:solidFill>
                  <a:srgbClr val="002060"/>
                </a:solidFill>
              </a:rPr>
              <a:t>это нормально</a:t>
            </a:r>
          </a:p>
          <a:p>
            <a:pPr>
              <a:buNone/>
            </a:pPr>
            <a:endParaRPr lang="ru-RU" sz="800" dirty="0" smtClean="0"/>
          </a:p>
          <a:p>
            <a:endParaRPr lang="ru-RU" sz="800" dirty="0" smtClean="0"/>
          </a:p>
          <a:p>
            <a:pPr>
              <a:spcBef>
                <a:spcPts val="100"/>
              </a:spcBef>
            </a:pPr>
            <a:r>
              <a:rPr lang="ru-RU" sz="2800" dirty="0" smtClean="0">
                <a:solidFill>
                  <a:srgbClr val="002060"/>
                </a:solidFill>
              </a:rPr>
              <a:t>В сценарии </a:t>
            </a:r>
            <a:r>
              <a:rPr lang="ru-RU" sz="2800" u="sng" dirty="0" smtClean="0">
                <a:solidFill>
                  <a:srgbClr val="002060"/>
                </a:solidFill>
              </a:rPr>
              <a:t>могут скрываться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пренебрежение к здоровью или чрезмерный интерес к нему, 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редные привычки,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«зеленый свет» деструктивному </a:t>
            </a:r>
            <a:r>
              <a:rPr lang="ru-RU" sz="2800" dirty="0" smtClean="0">
                <a:solidFill>
                  <a:srgbClr val="002060"/>
                </a:solidFill>
              </a:rPr>
              <a:t>поведению</a:t>
            </a:r>
          </a:p>
          <a:p>
            <a:pPr>
              <a:spcBef>
                <a:spcPts val="100"/>
              </a:spcBef>
              <a:buFontTx/>
              <a:buChar char="-"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100"/>
              </a:spcBef>
              <a:buFontTx/>
              <a:buChar char="-"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Беседа с родителем</a:t>
            </a:r>
            <a:br>
              <a:rPr lang="ru-RU" dirty="0" smtClean="0"/>
            </a:br>
            <a:r>
              <a:rPr lang="ru-RU" sz="3800" dirty="0" smtClean="0"/>
              <a:t>(</a:t>
            </a:r>
            <a:r>
              <a:rPr lang="ru-RU" sz="3800" dirty="0"/>
              <a:t>б</a:t>
            </a:r>
            <a:r>
              <a:rPr lang="ru-RU" sz="3800" dirty="0" smtClean="0"/>
              <a:t>абушка, дедушка) – (мама, папа) – (ребенок)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1389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Родитель сожалеет о своем детстве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88024" y="1844824"/>
            <a:ext cx="4041775" cy="1080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Родитель гордится своим детством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544" y="3140968"/>
            <a:ext cx="4040188" cy="3240360"/>
          </a:xfrm>
        </p:spPr>
        <p:txBody>
          <a:bodyPr>
            <a:normAutofit fontScale="85000" lnSpcReduction="10000"/>
          </a:bodyPr>
          <a:lstStyle/>
          <a:p>
            <a:r>
              <a:rPr lang="ru-RU" sz="3200" u="sng" dirty="0" smtClean="0">
                <a:solidFill>
                  <a:srgbClr val="002060"/>
                </a:solidFill>
              </a:rPr>
              <a:t>Мотив альтруизма: </a:t>
            </a:r>
            <a:r>
              <a:rPr lang="ru-RU" sz="3200" dirty="0" smtClean="0">
                <a:solidFill>
                  <a:srgbClr val="002060"/>
                </a:solidFill>
              </a:rPr>
              <a:t>убедить родителя, что он может дать своему ребенку больше и избавить его от своих проблем со здоровьем и душевным благополучием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3068960"/>
            <a:ext cx="4041775" cy="3456384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Убедить родителя, что </a:t>
            </a:r>
            <a:r>
              <a:rPr lang="ru-RU" sz="2700" u="sng" dirty="0" smtClean="0">
                <a:solidFill>
                  <a:srgbClr val="002060"/>
                </a:solidFill>
              </a:rPr>
              <a:t>ребенок – другой</a:t>
            </a:r>
            <a:r>
              <a:rPr lang="ru-RU" sz="2700" dirty="0" smtClean="0">
                <a:solidFill>
                  <a:srgbClr val="002060"/>
                </a:solidFill>
              </a:rPr>
              <a:t>, отличается от него и нуждается в ином пути развития. В прежних условиях он будет страдать</a:t>
            </a:r>
            <a:endParaRPr lang="ru-RU" sz="2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479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Семья – главный источник и потенциал здоровья ребенка</vt:lpstr>
      <vt:lpstr>Слайд 2</vt:lpstr>
      <vt:lpstr>Слайд 3</vt:lpstr>
      <vt:lpstr>Может ли семья перестать быть источником здоровья ребенка?</vt:lpstr>
      <vt:lpstr>Психосоматические расстройства </vt:lpstr>
      <vt:lpstr>Психосоматическая болезнь </vt:lpstr>
      <vt:lpstr>Методы коррекции</vt:lpstr>
      <vt:lpstr>Семейный сценарий</vt:lpstr>
      <vt:lpstr>  Беседа с родителем (бабушка, дедушка) – (мама, папа) – (ребенок) 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– главный источник и потенциал здоровья ребенка</dc:title>
  <dc:creator>Яночка</dc:creator>
  <cp:lastModifiedBy>Мария</cp:lastModifiedBy>
  <cp:revision>33</cp:revision>
  <dcterms:created xsi:type="dcterms:W3CDTF">2015-03-02T12:04:29Z</dcterms:created>
  <dcterms:modified xsi:type="dcterms:W3CDTF">2015-03-24T19:30:09Z</dcterms:modified>
</cp:coreProperties>
</file>