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FF44C7-C8BD-43B5-932A-2B30DC941981}" type="doc">
      <dgm:prSet loTypeId="urn:microsoft.com/office/officeart/2005/8/layout/orgChart1" loCatId="hierarchy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63293C3-4BC8-43BF-A5A4-8499B9AB6BB0}">
      <dgm:prSet phldrT="[Текст]"/>
      <dgm:spPr/>
      <dgm:t>
        <a:bodyPr/>
        <a:lstStyle/>
        <a:p>
          <a:r>
            <a:rPr lang="ru-RU" dirty="0" smtClean="0"/>
            <a:t>Познавательные действия</a:t>
          </a:r>
          <a:endParaRPr lang="ru-RU" dirty="0"/>
        </a:p>
      </dgm:t>
    </dgm:pt>
    <dgm:pt modelId="{A27BE069-5F2A-4BF4-8047-C2C660A1D23F}" type="parTrans" cxnId="{BA100769-D665-41AD-9DC9-FDAF5FC40745}">
      <dgm:prSet/>
      <dgm:spPr/>
      <dgm:t>
        <a:bodyPr/>
        <a:lstStyle/>
        <a:p>
          <a:endParaRPr lang="ru-RU"/>
        </a:p>
      </dgm:t>
    </dgm:pt>
    <dgm:pt modelId="{AE285D1B-57E1-4182-A764-0BBF55A43DD4}" type="sibTrans" cxnId="{BA100769-D665-41AD-9DC9-FDAF5FC40745}">
      <dgm:prSet/>
      <dgm:spPr/>
      <dgm:t>
        <a:bodyPr/>
        <a:lstStyle/>
        <a:p>
          <a:endParaRPr lang="ru-RU"/>
        </a:p>
      </dgm:t>
    </dgm:pt>
    <dgm:pt modelId="{8F3D24DA-4466-4FC9-8932-60C1D580E5BA}">
      <dgm:prSet phldrT="[Текст]"/>
      <dgm:spPr/>
      <dgm:t>
        <a:bodyPr/>
        <a:lstStyle/>
        <a:p>
          <a:r>
            <a:rPr lang="ru-RU" dirty="0" err="1" smtClean="0"/>
            <a:t>общеучебные</a:t>
          </a:r>
          <a:endParaRPr lang="ru-RU" dirty="0"/>
        </a:p>
      </dgm:t>
    </dgm:pt>
    <dgm:pt modelId="{A88241AC-E196-49B2-ACAF-EE7A1F2E262B}" type="parTrans" cxnId="{F96C3029-3CA5-40B5-80D8-C973B1A9E261}">
      <dgm:prSet/>
      <dgm:spPr/>
      <dgm:t>
        <a:bodyPr/>
        <a:lstStyle/>
        <a:p>
          <a:endParaRPr lang="ru-RU"/>
        </a:p>
      </dgm:t>
    </dgm:pt>
    <dgm:pt modelId="{E5CEF6DA-3F2B-4850-9C68-F93B2FD27602}" type="sibTrans" cxnId="{F96C3029-3CA5-40B5-80D8-C973B1A9E261}">
      <dgm:prSet/>
      <dgm:spPr/>
      <dgm:t>
        <a:bodyPr/>
        <a:lstStyle/>
        <a:p>
          <a:endParaRPr lang="ru-RU"/>
        </a:p>
      </dgm:t>
    </dgm:pt>
    <dgm:pt modelId="{CA03ED68-ECC0-41D4-A6AB-26B3EA171CAC}">
      <dgm:prSet phldrT="[Текст]"/>
      <dgm:spPr/>
      <dgm:t>
        <a:bodyPr/>
        <a:lstStyle/>
        <a:p>
          <a:r>
            <a:rPr lang="ru-RU" dirty="0" smtClean="0"/>
            <a:t>логические</a:t>
          </a:r>
          <a:endParaRPr lang="ru-RU" dirty="0"/>
        </a:p>
      </dgm:t>
    </dgm:pt>
    <dgm:pt modelId="{8F196285-A71D-4190-A2D2-6D4BB6B74126}" type="parTrans" cxnId="{106020AE-F599-4DAD-A454-14193159C777}">
      <dgm:prSet/>
      <dgm:spPr/>
      <dgm:t>
        <a:bodyPr/>
        <a:lstStyle/>
        <a:p>
          <a:endParaRPr lang="ru-RU"/>
        </a:p>
      </dgm:t>
    </dgm:pt>
    <dgm:pt modelId="{247BD52B-0058-42AA-9FA1-1BE4ED3DB769}" type="sibTrans" cxnId="{106020AE-F599-4DAD-A454-14193159C777}">
      <dgm:prSet/>
      <dgm:spPr/>
      <dgm:t>
        <a:bodyPr/>
        <a:lstStyle/>
        <a:p>
          <a:endParaRPr lang="ru-RU"/>
        </a:p>
      </dgm:t>
    </dgm:pt>
    <dgm:pt modelId="{88F71232-E33B-470C-B557-E46920C9899C}">
      <dgm:prSet phldrT="[Текст]"/>
      <dgm:spPr/>
      <dgm:t>
        <a:bodyPr/>
        <a:lstStyle/>
        <a:p>
          <a:r>
            <a:rPr lang="ru-RU" dirty="0" smtClean="0"/>
            <a:t>Постановка и решение проблем</a:t>
          </a:r>
          <a:endParaRPr lang="ru-RU" dirty="0"/>
        </a:p>
      </dgm:t>
    </dgm:pt>
    <dgm:pt modelId="{522E7205-B8A5-45D1-8C8E-CB57D57ABE01}" type="parTrans" cxnId="{4D28FD35-A753-414C-9957-3F9E04DC9710}">
      <dgm:prSet/>
      <dgm:spPr/>
      <dgm:t>
        <a:bodyPr/>
        <a:lstStyle/>
        <a:p>
          <a:endParaRPr lang="ru-RU"/>
        </a:p>
      </dgm:t>
    </dgm:pt>
    <dgm:pt modelId="{4607F2A0-6371-4879-A8E3-F4BBBBF3FEF8}" type="sibTrans" cxnId="{4D28FD35-A753-414C-9957-3F9E04DC9710}">
      <dgm:prSet/>
      <dgm:spPr/>
      <dgm:t>
        <a:bodyPr/>
        <a:lstStyle/>
        <a:p>
          <a:endParaRPr lang="ru-RU"/>
        </a:p>
      </dgm:t>
    </dgm:pt>
    <dgm:pt modelId="{82CD6484-B850-442C-9293-DE8C44A070E1}" type="pres">
      <dgm:prSet presAssocID="{7AFF44C7-C8BD-43B5-932A-2B30DC94198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BDEEAD6-B96A-4C69-9A96-F707096FAA09}" type="pres">
      <dgm:prSet presAssocID="{063293C3-4BC8-43BF-A5A4-8499B9AB6BB0}" presName="hierRoot1" presStyleCnt="0">
        <dgm:presLayoutVars>
          <dgm:hierBranch val="init"/>
        </dgm:presLayoutVars>
      </dgm:prSet>
      <dgm:spPr/>
    </dgm:pt>
    <dgm:pt modelId="{D5A489FA-27E7-4BE6-AA2A-385B20EE4393}" type="pres">
      <dgm:prSet presAssocID="{063293C3-4BC8-43BF-A5A4-8499B9AB6BB0}" presName="rootComposite1" presStyleCnt="0"/>
      <dgm:spPr/>
    </dgm:pt>
    <dgm:pt modelId="{A289C389-62F9-4926-BE82-D7B4715203DC}" type="pres">
      <dgm:prSet presAssocID="{063293C3-4BC8-43BF-A5A4-8499B9AB6BB0}" presName="rootText1" presStyleLbl="node0" presStyleIdx="0" presStyleCnt="1" custLinFactNeighborX="11370" custLinFactNeighborY="-370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3CAC0A1-13B2-47B0-BCE4-326583E57C6A}" type="pres">
      <dgm:prSet presAssocID="{063293C3-4BC8-43BF-A5A4-8499B9AB6BB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028CBFAA-3C63-4B7E-979B-CD8C78470E94}" type="pres">
      <dgm:prSet presAssocID="{063293C3-4BC8-43BF-A5A4-8499B9AB6BB0}" presName="hierChild2" presStyleCnt="0"/>
      <dgm:spPr/>
    </dgm:pt>
    <dgm:pt modelId="{B6895E0F-5E3E-4AC5-8F22-1F56B28B3158}" type="pres">
      <dgm:prSet presAssocID="{A88241AC-E196-49B2-ACAF-EE7A1F2E262B}" presName="Name37" presStyleLbl="parChTrans1D2" presStyleIdx="0" presStyleCnt="3"/>
      <dgm:spPr/>
      <dgm:t>
        <a:bodyPr/>
        <a:lstStyle/>
        <a:p>
          <a:endParaRPr lang="ru-RU"/>
        </a:p>
      </dgm:t>
    </dgm:pt>
    <dgm:pt modelId="{884A5772-185A-48C1-9B27-31257BC2EA89}" type="pres">
      <dgm:prSet presAssocID="{8F3D24DA-4466-4FC9-8932-60C1D580E5BA}" presName="hierRoot2" presStyleCnt="0">
        <dgm:presLayoutVars>
          <dgm:hierBranch val="init"/>
        </dgm:presLayoutVars>
      </dgm:prSet>
      <dgm:spPr/>
    </dgm:pt>
    <dgm:pt modelId="{6CDF365B-5889-4772-BF17-7CED02041813}" type="pres">
      <dgm:prSet presAssocID="{8F3D24DA-4466-4FC9-8932-60C1D580E5BA}" presName="rootComposite" presStyleCnt="0"/>
      <dgm:spPr/>
    </dgm:pt>
    <dgm:pt modelId="{55984835-9465-4AB5-B64C-F9BA170AC6CE}" type="pres">
      <dgm:prSet presAssocID="{8F3D24DA-4466-4FC9-8932-60C1D580E5BA}" presName="rootText" presStyleLbl="node2" presStyleIdx="0" presStyleCnt="3" custLinFactNeighborX="-5140" custLinFactNeighborY="-38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57278CA-D52B-45CB-AC0E-3E8E5AB6F19D}" type="pres">
      <dgm:prSet presAssocID="{8F3D24DA-4466-4FC9-8932-60C1D580E5BA}" presName="rootConnector" presStyleLbl="node2" presStyleIdx="0" presStyleCnt="3"/>
      <dgm:spPr/>
      <dgm:t>
        <a:bodyPr/>
        <a:lstStyle/>
        <a:p>
          <a:endParaRPr lang="ru-RU"/>
        </a:p>
      </dgm:t>
    </dgm:pt>
    <dgm:pt modelId="{7DAC0A9E-7995-4C09-AD55-40DB6E9B4E2F}" type="pres">
      <dgm:prSet presAssocID="{8F3D24DA-4466-4FC9-8932-60C1D580E5BA}" presName="hierChild4" presStyleCnt="0"/>
      <dgm:spPr/>
    </dgm:pt>
    <dgm:pt modelId="{F9537C89-4CB6-43B6-9A77-5E33FA266374}" type="pres">
      <dgm:prSet presAssocID="{8F3D24DA-4466-4FC9-8932-60C1D580E5BA}" presName="hierChild5" presStyleCnt="0"/>
      <dgm:spPr/>
    </dgm:pt>
    <dgm:pt modelId="{6DA0167B-6ED4-43CB-984A-91A327632C69}" type="pres">
      <dgm:prSet presAssocID="{8F196285-A71D-4190-A2D2-6D4BB6B74126}" presName="Name37" presStyleLbl="parChTrans1D2" presStyleIdx="1" presStyleCnt="3"/>
      <dgm:spPr/>
      <dgm:t>
        <a:bodyPr/>
        <a:lstStyle/>
        <a:p>
          <a:endParaRPr lang="ru-RU"/>
        </a:p>
      </dgm:t>
    </dgm:pt>
    <dgm:pt modelId="{D1AB5EA2-0E1B-47EB-8C4B-D12963E02017}" type="pres">
      <dgm:prSet presAssocID="{CA03ED68-ECC0-41D4-A6AB-26B3EA171CAC}" presName="hierRoot2" presStyleCnt="0">
        <dgm:presLayoutVars>
          <dgm:hierBranch val="init"/>
        </dgm:presLayoutVars>
      </dgm:prSet>
      <dgm:spPr/>
    </dgm:pt>
    <dgm:pt modelId="{AC53A453-38DD-4EC8-979C-D81F0547641A}" type="pres">
      <dgm:prSet presAssocID="{CA03ED68-ECC0-41D4-A6AB-26B3EA171CAC}" presName="rootComposite" presStyleCnt="0"/>
      <dgm:spPr/>
    </dgm:pt>
    <dgm:pt modelId="{3948AF76-1A67-4D94-A2A0-500D6EAD082B}" type="pres">
      <dgm:prSet presAssocID="{CA03ED68-ECC0-41D4-A6AB-26B3EA171CAC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04BBB1D-42F4-4DAD-A783-C1DD848C4670}" type="pres">
      <dgm:prSet presAssocID="{CA03ED68-ECC0-41D4-A6AB-26B3EA171CAC}" presName="rootConnector" presStyleLbl="node2" presStyleIdx="1" presStyleCnt="3"/>
      <dgm:spPr/>
      <dgm:t>
        <a:bodyPr/>
        <a:lstStyle/>
        <a:p>
          <a:endParaRPr lang="ru-RU"/>
        </a:p>
      </dgm:t>
    </dgm:pt>
    <dgm:pt modelId="{BE50CE88-DFC1-497D-B42A-E3AAB6B9D500}" type="pres">
      <dgm:prSet presAssocID="{CA03ED68-ECC0-41D4-A6AB-26B3EA171CAC}" presName="hierChild4" presStyleCnt="0"/>
      <dgm:spPr/>
    </dgm:pt>
    <dgm:pt modelId="{42BFDAC9-E3D3-46C4-9BF6-6F34DB999F54}" type="pres">
      <dgm:prSet presAssocID="{CA03ED68-ECC0-41D4-A6AB-26B3EA171CAC}" presName="hierChild5" presStyleCnt="0"/>
      <dgm:spPr/>
    </dgm:pt>
    <dgm:pt modelId="{605D1259-D1A5-4366-A147-B2D33F272DD2}" type="pres">
      <dgm:prSet presAssocID="{522E7205-B8A5-45D1-8C8E-CB57D57ABE01}" presName="Name37" presStyleLbl="parChTrans1D2" presStyleIdx="2" presStyleCnt="3"/>
      <dgm:spPr/>
      <dgm:t>
        <a:bodyPr/>
        <a:lstStyle/>
        <a:p>
          <a:endParaRPr lang="ru-RU"/>
        </a:p>
      </dgm:t>
    </dgm:pt>
    <dgm:pt modelId="{805886FB-8059-4E54-9517-D7111F3D6FAD}" type="pres">
      <dgm:prSet presAssocID="{88F71232-E33B-470C-B557-E46920C9899C}" presName="hierRoot2" presStyleCnt="0">
        <dgm:presLayoutVars>
          <dgm:hierBranch val="init"/>
        </dgm:presLayoutVars>
      </dgm:prSet>
      <dgm:spPr/>
    </dgm:pt>
    <dgm:pt modelId="{CB4CD847-EA25-4BDC-B41B-387C7890EB43}" type="pres">
      <dgm:prSet presAssocID="{88F71232-E33B-470C-B557-E46920C9899C}" presName="rootComposite" presStyleCnt="0"/>
      <dgm:spPr/>
    </dgm:pt>
    <dgm:pt modelId="{430BD45E-A7BB-4530-A1FA-FE0B369ACABE}" type="pres">
      <dgm:prSet presAssocID="{88F71232-E33B-470C-B557-E46920C9899C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938A0DE-2982-48CF-9E7A-B42A36444744}" type="pres">
      <dgm:prSet presAssocID="{88F71232-E33B-470C-B557-E46920C9899C}" presName="rootConnector" presStyleLbl="node2" presStyleIdx="2" presStyleCnt="3"/>
      <dgm:spPr/>
      <dgm:t>
        <a:bodyPr/>
        <a:lstStyle/>
        <a:p>
          <a:endParaRPr lang="ru-RU"/>
        </a:p>
      </dgm:t>
    </dgm:pt>
    <dgm:pt modelId="{17B1DE0E-DAC6-4272-8E85-97B5B9EEE16C}" type="pres">
      <dgm:prSet presAssocID="{88F71232-E33B-470C-B557-E46920C9899C}" presName="hierChild4" presStyleCnt="0"/>
      <dgm:spPr/>
    </dgm:pt>
    <dgm:pt modelId="{437DE0DA-FD20-47E6-88E5-6D6EA34FE5E0}" type="pres">
      <dgm:prSet presAssocID="{88F71232-E33B-470C-B557-E46920C9899C}" presName="hierChild5" presStyleCnt="0"/>
      <dgm:spPr/>
    </dgm:pt>
    <dgm:pt modelId="{3EF290A6-2463-4DAE-A43C-7FF22956D7F8}" type="pres">
      <dgm:prSet presAssocID="{063293C3-4BC8-43BF-A5A4-8499B9AB6BB0}" presName="hierChild3" presStyleCnt="0"/>
      <dgm:spPr/>
    </dgm:pt>
  </dgm:ptLst>
  <dgm:cxnLst>
    <dgm:cxn modelId="{FC1C0DE0-482C-4F35-9217-DDE92EB9C748}" type="presOf" srcId="{8F3D24DA-4466-4FC9-8932-60C1D580E5BA}" destId="{657278CA-D52B-45CB-AC0E-3E8E5AB6F19D}" srcOrd="1" destOrd="0" presId="urn:microsoft.com/office/officeart/2005/8/layout/orgChart1"/>
    <dgm:cxn modelId="{F48BDFC8-F4D5-4E6C-907D-13E57D6C2644}" type="presOf" srcId="{063293C3-4BC8-43BF-A5A4-8499B9AB6BB0}" destId="{A289C389-62F9-4926-BE82-D7B4715203DC}" srcOrd="0" destOrd="0" presId="urn:microsoft.com/office/officeart/2005/8/layout/orgChart1"/>
    <dgm:cxn modelId="{789EA711-BC6A-4865-99D6-04818F1F5E03}" type="presOf" srcId="{8F3D24DA-4466-4FC9-8932-60C1D580E5BA}" destId="{55984835-9465-4AB5-B64C-F9BA170AC6CE}" srcOrd="0" destOrd="0" presId="urn:microsoft.com/office/officeart/2005/8/layout/orgChart1"/>
    <dgm:cxn modelId="{4221CCA0-DA70-4B19-9540-F2DCD0F8C58C}" type="presOf" srcId="{88F71232-E33B-470C-B557-E46920C9899C}" destId="{6938A0DE-2982-48CF-9E7A-B42A36444744}" srcOrd="1" destOrd="0" presId="urn:microsoft.com/office/officeart/2005/8/layout/orgChart1"/>
    <dgm:cxn modelId="{BA100769-D665-41AD-9DC9-FDAF5FC40745}" srcId="{7AFF44C7-C8BD-43B5-932A-2B30DC941981}" destId="{063293C3-4BC8-43BF-A5A4-8499B9AB6BB0}" srcOrd="0" destOrd="0" parTransId="{A27BE069-5F2A-4BF4-8047-C2C660A1D23F}" sibTransId="{AE285D1B-57E1-4182-A764-0BBF55A43DD4}"/>
    <dgm:cxn modelId="{C868E9FB-0060-481B-90E1-46DF1BB4DBED}" type="presOf" srcId="{8F196285-A71D-4190-A2D2-6D4BB6B74126}" destId="{6DA0167B-6ED4-43CB-984A-91A327632C69}" srcOrd="0" destOrd="0" presId="urn:microsoft.com/office/officeart/2005/8/layout/orgChart1"/>
    <dgm:cxn modelId="{9C698A48-50F0-4050-82C1-32AECA4932B5}" type="presOf" srcId="{88F71232-E33B-470C-B557-E46920C9899C}" destId="{430BD45E-A7BB-4530-A1FA-FE0B369ACABE}" srcOrd="0" destOrd="0" presId="urn:microsoft.com/office/officeart/2005/8/layout/orgChart1"/>
    <dgm:cxn modelId="{93DBC304-669E-4AFD-ADED-52F716B0BF6E}" type="presOf" srcId="{CA03ED68-ECC0-41D4-A6AB-26B3EA171CAC}" destId="{404BBB1D-42F4-4DAD-A783-C1DD848C4670}" srcOrd="1" destOrd="0" presId="urn:microsoft.com/office/officeart/2005/8/layout/orgChart1"/>
    <dgm:cxn modelId="{8E46BC30-F626-4D23-BA8F-17BE38A49035}" type="presOf" srcId="{A88241AC-E196-49B2-ACAF-EE7A1F2E262B}" destId="{B6895E0F-5E3E-4AC5-8F22-1F56B28B3158}" srcOrd="0" destOrd="0" presId="urn:microsoft.com/office/officeart/2005/8/layout/orgChart1"/>
    <dgm:cxn modelId="{4D28FD35-A753-414C-9957-3F9E04DC9710}" srcId="{063293C3-4BC8-43BF-A5A4-8499B9AB6BB0}" destId="{88F71232-E33B-470C-B557-E46920C9899C}" srcOrd="2" destOrd="0" parTransId="{522E7205-B8A5-45D1-8C8E-CB57D57ABE01}" sibTransId="{4607F2A0-6371-4879-A8E3-F4BBBBF3FEF8}"/>
    <dgm:cxn modelId="{F96C3029-3CA5-40B5-80D8-C973B1A9E261}" srcId="{063293C3-4BC8-43BF-A5A4-8499B9AB6BB0}" destId="{8F3D24DA-4466-4FC9-8932-60C1D580E5BA}" srcOrd="0" destOrd="0" parTransId="{A88241AC-E196-49B2-ACAF-EE7A1F2E262B}" sibTransId="{E5CEF6DA-3F2B-4850-9C68-F93B2FD27602}"/>
    <dgm:cxn modelId="{74417B2E-9717-4BDE-A9E2-B2CFE6204552}" type="presOf" srcId="{7AFF44C7-C8BD-43B5-932A-2B30DC941981}" destId="{82CD6484-B850-442C-9293-DE8C44A070E1}" srcOrd="0" destOrd="0" presId="urn:microsoft.com/office/officeart/2005/8/layout/orgChart1"/>
    <dgm:cxn modelId="{6B819CF2-53E6-4482-BAF7-6D1255321CB3}" type="presOf" srcId="{063293C3-4BC8-43BF-A5A4-8499B9AB6BB0}" destId="{F3CAC0A1-13B2-47B0-BCE4-326583E57C6A}" srcOrd="1" destOrd="0" presId="urn:microsoft.com/office/officeart/2005/8/layout/orgChart1"/>
    <dgm:cxn modelId="{A34D25D1-0A38-4D32-B0E3-20B84C324D44}" type="presOf" srcId="{522E7205-B8A5-45D1-8C8E-CB57D57ABE01}" destId="{605D1259-D1A5-4366-A147-B2D33F272DD2}" srcOrd="0" destOrd="0" presId="urn:microsoft.com/office/officeart/2005/8/layout/orgChart1"/>
    <dgm:cxn modelId="{AF95858C-B4FB-4E89-B191-14A35E485A68}" type="presOf" srcId="{CA03ED68-ECC0-41D4-A6AB-26B3EA171CAC}" destId="{3948AF76-1A67-4D94-A2A0-500D6EAD082B}" srcOrd="0" destOrd="0" presId="urn:microsoft.com/office/officeart/2005/8/layout/orgChart1"/>
    <dgm:cxn modelId="{106020AE-F599-4DAD-A454-14193159C777}" srcId="{063293C3-4BC8-43BF-A5A4-8499B9AB6BB0}" destId="{CA03ED68-ECC0-41D4-A6AB-26B3EA171CAC}" srcOrd="1" destOrd="0" parTransId="{8F196285-A71D-4190-A2D2-6D4BB6B74126}" sibTransId="{247BD52B-0058-42AA-9FA1-1BE4ED3DB769}"/>
    <dgm:cxn modelId="{A5C17122-DCD0-4585-AE23-40BF35EF9C1A}" type="presParOf" srcId="{82CD6484-B850-442C-9293-DE8C44A070E1}" destId="{4BDEEAD6-B96A-4C69-9A96-F707096FAA09}" srcOrd="0" destOrd="0" presId="urn:microsoft.com/office/officeart/2005/8/layout/orgChart1"/>
    <dgm:cxn modelId="{D03C9B83-2D41-4D6F-91CC-7C056A324740}" type="presParOf" srcId="{4BDEEAD6-B96A-4C69-9A96-F707096FAA09}" destId="{D5A489FA-27E7-4BE6-AA2A-385B20EE4393}" srcOrd="0" destOrd="0" presId="urn:microsoft.com/office/officeart/2005/8/layout/orgChart1"/>
    <dgm:cxn modelId="{CEED93B9-BB44-49F8-9981-772C3E8B4EE8}" type="presParOf" srcId="{D5A489FA-27E7-4BE6-AA2A-385B20EE4393}" destId="{A289C389-62F9-4926-BE82-D7B4715203DC}" srcOrd="0" destOrd="0" presId="urn:microsoft.com/office/officeart/2005/8/layout/orgChart1"/>
    <dgm:cxn modelId="{B3806821-31BE-4C3D-9DD5-D762BE4EE99A}" type="presParOf" srcId="{D5A489FA-27E7-4BE6-AA2A-385B20EE4393}" destId="{F3CAC0A1-13B2-47B0-BCE4-326583E57C6A}" srcOrd="1" destOrd="0" presId="urn:microsoft.com/office/officeart/2005/8/layout/orgChart1"/>
    <dgm:cxn modelId="{22477713-443E-4D2E-A2DF-87B443D3090B}" type="presParOf" srcId="{4BDEEAD6-B96A-4C69-9A96-F707096FAA09}" destId="{028CBFAA-3C63-4B7E-979B-CD8C78470E94}" srcOrd="1" destOrd="0" presId="urn:microsoft.com/office/officeart/2005/8/layout/orgChart1"/>
    <dgm:cxn modelId="{882517EF-E5E5-4C9B-A9FE-41C23F6B03E9}" type="presParOf" srcId="{028CBFAA-3C63-4B7E-979B-CD8C78470E94}" destId="{B6895E0F-5E3E-4AC5-8F22-1F56B28B3158}" srcOrd="0" destOrd="0" presId="urn:microsoft.com/office/officeart/2005/8/layout/orgChart1"/>
    <dgm:cxn modelId="{1C230FB8-4FA5-496B-945E-7E3A3236DA61}" type="presParOf" srcId="{028CBFAA-3C63-4B7E-979B-CD8C78470E94}" destId="{884A5772-185A-48C1-9B27-31257BC2EA89}" srcOrd="1" destOrd="0" presId="urn:microsoft.com/office/officeart/2005/8/layout/orgChart1"/>
    <dgm:cxn modelId="{B8186D93-E140-4746-9E98-A3F41C1EB5F7}" type="presParOf" srcId="{884A5772-185A-48C1-9B27-31257BC2EA89}" destId="{6CDF365B-5889-4772-BF17-7CED02041813}" srcOrd="0" destOrd="0" presId="urn:microsoft.com/office/officeart/2005/8/layout/orgChart1"/>
    <dgm:cxn modelId="{F6A8BCDD-68AD-4383-ABE0-F63DEA2C03EE}" type="presParOf" srcId="{6CDF365B-5889-4772-BF17-7CED02041813}" destId="{55984835-9465-4AB5-B64C-F9BA170AC6CE}" srcOrd="0" destOrd="0" presId="urn:microsoft.com/office/officeart/2005/8/layout/orgChart1"/>
    <dgm:cxn modelId="{BB0F605A-E572-4B7E-9AF9-5E6A1D58924B}" type="presParOf" srcId="{6CDF365B-5889-4772-BF17-7CED02041813}" destId="{657278CA-D52B-45CB-AC0E-3E8E5AB6F19D}" srcOrd="1" destOrd="0" presId="urn:microsoft.com/office/officeart/2005/8/layout/orgChart1"/>
    <dgm:cxn modelId="{B417E8DE-2092-499E-AE08-7599A8A13788}" type="presParOf" srcId="{884A5772-185A-48C1-9B27-31257BC2EA89}" destId="{7DAC0A9E-7995-4C09-AD55-40DB6E9B4E2F}" srcOrd="1" destOrd="0" presId="urn:microsoft.com/office/officeart/2005/8/layout/orgChart1"/>
    <dgm:cxn modelId="{DA46BCAE-D4F7-424C-AFCD-078D592F387E}" type="presParOf" srcId="{884A5772-185A-48C1-9B27-31257BC2EA89}" destId="{F9537C89-4CB6-43B6-9A77-5E33FA266374}" srcOrd="2" destOrd="0" presId="urn:microsoft.com/office/officeart/2005/8/layout/orgChart1"/>
    <dgm:cxn modelId="{049E047B-DAC4-4B8B-901D-019A12D6E728}" type="presParOf" srcId="{028CBFAA-3C63-4B7E-979B-CD8C78470E94}" destId="{6DA0167B-6ED4-43CB-984A-91A327632C69}" srcOrd="2" destOrd="0" presId="urn:microsoft.com/office/officeart/2005/8/layout/orgChart1"/>
    <dgm:cxn modelId="{1F3475AE-D20A-4E6C-99A4-D80871453567}" type="presParOf" srcId="{028CBFAA-3C63-4B7E-979B-CD8C78470E94}" destId="{D1AB5EA2-0E1B-47EB-8C4B-D12963E02017}" srcOrd="3" destOrd="0" presId="urn:microsoft.com/office/officeart/2005/8/layout/orgChart1"/>
    <dgm:cxn modelId="{798B5099-A1B9-48D5-9629-12691FBA4E71}" type="presParOf" srcId="{D1AB5EA2-0E1B-47EB-8C4B-D12963E02017}" destId="{AC53A453-38DD-4EC8-979C-D81F0547641A}" srcOrd="0" destOrd="0" presId="urn:microsoft.com/office/officeart/2005/8/layout/orgChart1"/>
    <dgm:cxn modelId="{6E6C05AB-9768-41D7-AFE5-A299923AD00B}" type="presParOf" srcId="{AC53A453-38DD-4EC8-979C-D81F0547641A}" destId="{3948AF76-1A67-4D94-A2A0-500D6EAD082B}" srcOrd="0" destOrd="0" presId="urn:microsoft.com/office/officeart/2005/8/layout/orgChart1"/>
    <dgm:cxn modelId="{534B3A3C-4652-4AFC-8067-01EB78D0AB26}" type="presParOf" srcId="{AC53A453-38DD-4EC8-979C-D81F0547641A}" destId="{404BBB1D-42F4-4DAD-A783-C1DD848C4670}" srcOrd="1" destOrd="0" presId="urn:microsoft.com/office/officeart/2005/8/layout/orgChart1"/>
    <dgm:cxn modelId="{32651E35-22E0-4144-9C8D-202FE1BAC36A}" type="presParOf" srcId="{D1AB5EA2-0E1B-47EB-8C4B-D12963E02017}" destId="{BE50CE88-DFC1-497D-B42A-E3AAB6B9D500}" srcOrd="1" destOrd="0" presId="urn:microsoft.com/office/officeart/2005/8/layout/orgChart1"/>
    <dgm:cxn modelId="{44B77AD1-7DFB-4EA3-AD99-7F52DCD2D3D1}" type="presParOf" srcId="{D1AB5EA2-0E1B-47EB-8C4B-D12963E02017}" destId="{42BFDAC9-E3D3-46C4-9BF6-6F34DB999F54}" srcOrd="2" destOrd="0" presId="urn:microsoft.com/office/officeart/2005/8/layout/orgChart1"/>
    <dgm:cxn modelId="{861AA681-B557-449D-A049-8C06F8F1B028}" type="presParOf" srcId="{028CBFAA-3C63-4B7E-979B-CD8C78470E94}" destId="{605D1259-D1A5-4366-A147-B2D33F272DD2}" srcOrd="4" destOrd="0" presId="urn:microsoft.com/office/officeart/2005/8/layout/orgChart1"/>
    <dgm:cxn modelId="{6F737500-03E0-4E1E-AF4D-48880A7651F0}" type="presParOf" srcId="{028CBFAA-3C63-4B7E-979B-CD8C78470E94}" destId="{805886FB-8059-4E54-9517-D7111F3D6FAD}" srcOrd="5" destOrd="0" presId="urn:microsoft.com/office/officeart/2005/8/layout/orgChart1"/>
    <dgm:cxn modelId="{EDCB2235-0AB1-4F35-A506-70325C2F1F76}" type="presParOf" srcId="{805886FB-8059-4E54-9517-D7111F3D6FAD}" destId="{CB4CD847-EA25-4BDC-B41B-387C7890EB43}" srcOrd="0" destOrd="0" presId="urn:microsoft.com/office/officeart/2005/8/layout/orgChart1"/>
    <dgm:cxn modelId="{289DBAC0-FD8A-4021-8E0A-006D6A4A0B40}" type="presParOf" srcId="{CB4CD847-EA25-4BDC-B41B-387C7890EB43}" destId="{430BD45E-A7BB-4530-A1FA-FE0B369ACABE}" srcOrd="0" destOrd="0" presId="urn:microsoft.com/office/officeart/2005/8/layout/orgChart1"/>
    <dgm:cxn modelId="{B427856F-CD28-40B4-B164-EC806248AE15}" type="presParOf" srcId="{CB4CD847-EA25-4BDC-B41B-387C7890EB43}" destId="{6938A0DE-2982-48CF-9E7A-B42A36444744}" srcOrd="1" destOrd="0" presId="urn:microsoft.com/office/officeart/2005/8/layout/orgChart1"/>
    <dgm:cxn modelId="{23EFC2DD-F0C9-428F-AE4F-9A16B8E038C2}" type="presParOf" srcId="{805886FB-8059-4E54-9517-D7111F3D6FAD}" destId="{17B1DE0E-DAC6-4272-8E85-97B5B9EEE16C}" srcOrd="1" destOrd="0" presId="urn:microsoft.com/office/officeart/2005/8/layout/orgChart1"/>
    <dgm:cxn modelId="{51B4A4A3-F111-4B94-B086-8571C2C7AF0A}" type="presParOf" srcId="{805886FB-8059-4E54-9517-D7111F3D6FAD}" destId="{437DE0DA-FD20-47E6-88E5-6D6EA34FE5E0}" srcOrd="2" destOrd="0" presId="urn:microsoft.com/office/officeart/2005/8/layout/orgChart1"/>
    <dgm:cxn modelId="{BA490916-EE0D-409E-89D7-7449F993D023}" type="presParOf" srcId="{4BDEEAD6-B96A-4C69-9A96-F707096FAA09}" destId="{3EF290A6-2463-4DAE-A43C-7FF22956D7F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57280-5538-4158-A4BC-F991137328A5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E742-5861-4DB5-B8B7-C60FA30481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493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57280-5538-4158-A4BC-F991137328A5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E742-5861-4DB5-B8B7-C60FA30481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62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57280-5538-4158-A4BC-F991137328A5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E742-5861-4DB5-B8B7-C60FA30481F3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61427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57280-5538-4158-A4BC-F991137328A5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E742-5861-4DB5-B8B7-C60FA30481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866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57280-5538-4158-A4BC-F991137328A5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E742-5861-4DB5-B8B7-C60FA30481F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7101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57280-5538-4158-A4BC-F991137328A5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E742-5861-4DB5-B8B7-C60FA30481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077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57280-5538-4158-A4BC-F991137328A5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E742-5861-4DB5-B8B7-C60FA30481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731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57280-5538-4158-A4BC-F991137328A5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E742-5861-4DB5-B8B7-C60FA30481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02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57280-5538-4158-A4BC-F991137328A5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E742-5861-4DB5-B8B7-C60FA30481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791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57280-5538-4158-A4BC-F991137328A5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E742-5861-4DB5-B8B7-C60FA30481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726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57280-5538-4158-A4BC-F991137328A5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E742-5861-4DB5-B8B7-C60FA30481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027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57280-5538-4158-A4BC-F991137328A5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E742-5861-4DB5-B8B7-C60FA30481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080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57280-5538-4158-A4BC-F991137328A5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E742-5861-4DB5-B8B7-C60FA30481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24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57280-5538-4158-A4BC-F991137328A5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E742-5861-4DB5-B8B7-C60FA30481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057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57280-5538-4158-A4BC-F991137328A5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E742-5861-4DB5-B8B7-C60FA30481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693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57280-5538-4158-A4BC-F991137328A5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E742-5861-4DB5-B8B7-C60FA30481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612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57280-5538-4158-A4BC-F991137328A5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D9EE742-5861-4DB5-B8B7-C60FA30481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748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686050"/>
          </a:xfrm>
        </p:spPr>
        <p:txBody>
          <a:bodyPr>
            <a:normAutofit fontScale="90000"/>
          </a:bodyPr>
          <a:lstStyle/>
          <a:p>
            <a:pPr lvl="0" algn="ctr" defTabSz="914400" fontAlgn="base">
              <a:spcAft>
                <a:spcPct val="0"/>
              </a:spcAft>
            </a:pPr>
            <a:r>
              <a:rPr lang="ru-RU" sz="4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Познавательные</a:t>
            </a:r>
            <a:br>
              <a:rPr lang="ru-RU" sz="4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4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универсальные</a:t>
            </a:r>
            <a:br>
              <a:rPr lang="ru-RU" sz="4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4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учебные</a:t>
            </a:r>
            <a:br>
              <a:rPr lang="ru-RU" sz="4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4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действия</a:t>
            </a:r>
            <a:br>
              <a:rPr lang="ru-RU" sz="4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ru-RU" sz="4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790" y="3072604"/>
            <a:ext cx="4759329" cy="3569496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23100" y="4514850"/>
            <a:ext cx="4038600" cy="1526512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Подготовила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Учитель начальных классов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Семикина И.М.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104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>
                <a:solidFill>
                  <a:srgbClr val="90C226"/>
                </a:solidFill>
                <a:latin typeface="Arial Black" panose="020B0A04020102020204" pitchFamily="34" charset="0"/>
              </a:rPr>
              <a:t>Формирование ПУУД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14551"/>
            <a:ext cx="8596668" cy="4572000"/>
          </a:xfrm>
        </p:spPr>
        <p:txBody>
          <a:bodyPr>
            <a:normAutofit lnSpcReduction="10000"/>
          </a:bodyPr>
          <a:lstStyle/>
          <a:p>
            <a:pPr marL="609600" lvl="0" indent="-6096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800" b="1" dirty="0">
                <a:solidFill>
                  <a:srgbClr val="000000"/>
                </a:solidFill>
                <a:latin typeface="Arial"/>
                <a:cs typeface="Arial"/>
              </a:rPr>
              <a:t>6.Включение в систему знаний и повторение</a:t>
            </a:r>
          </a:p>
          <a:p>
            <a:pPr marL="609600" lvl="0" indent="-6096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2800" dirty="0">
                <a:solidFill>
                  <a:srgbClr val="000000"/>
                </a:solidFill>
                <a:latin typeface="Arial"/>
                <a:cs typeface="Arial"/>
              </a:rPr>
              <a:t>логические</a:t>
            </a:r>
          </a:p>
          <a:p>
            <a:pPr marL="609600" lvl="0" indent="-6096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2800" dirty="0">
                <a:solidFill>
                  <a:srgbClr val="000000"/>
                </a:solidFill>
                <a:latin typeface="Arial"/>
                <a:cs typeface="Arial"/>
              </a:rPr>
              <a:t>понимание текстов, извлечение необходимой информации</a:t>
            </a:r>
          </a:p>
          <a:p>
            <a:pPr marL="609600" lvl="0" indent="-6096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2800" dirty="0">
                <a:solidFill>
                  <a:srgbClr val="000000"/>
                </a:solidFill>
                <a:latin typeface="Arial"/>
                <a:cs typeface="Arial"/>
              </a:rPr>
              <a:t>моделирование, преобразование моделей</a:t>
            </a:r>
          </a:p>
          <a:p>
            <a:pPr marL="609600" lvl="0" indent="-6096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2800" dirty="0">
                <a:solidFill>
                  <a:srgbClr val="000000"/>
                </a:solidFill>
                <a:latin typeface="Arial"/>
                <a:cs typeface="Arial"/>
              </a:rPr>
              <a:t>использование знаково-символических средств</a:t>
            </a:r>
          </a:p>
          <a:p>
            <a:pPr marL="609600" lvl="0" indent="-6096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2800" dirty="0">
                <a:solidFill>
                  <a:srgbClr val="000000"/>
                </a:solidFill>
                <a:latin typeface="Arial"/>
                <a:cs typeface="Arial"/>
              </a:rPr>
              <a:t>установление причинно-следственных связей</a:t>
            </a:r>
          </a:p>
          <a:p>
            <a:pPr marL="609600" lvl="0" indent="-6096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2800" dirty="0">
                <a:solidFill>
                  <a:srgbClr val="000000"/>
                </a:solidFill>
                <a:latin typeface="Arial"/>
                <a:cs typeface="Arial"/>
              </a:rPr>
              <a:t>самостоятельное создание алгоритмов деятельности</a:t>
            </a:r>
          </a:p>
          <a:p>
            <a:pPr marL="609600" lvl="0" indent="-6096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2800" dirty="0">
                <a:solidFill>
                  <a:srgbClr val="000000"/>
                </a:solidFill>
                <a:latin typeface="Arial"/>
                <a:cs typeface="Arial"/>
              </a:rPr>
              <a:t>доказательство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6662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650" y="152400"/>
            <a:ext cx="9810750" cy="1333500"/>
          </a:xfrm>
        </p:spPr>
        <p:txBody>
          <a:bodyPr>
            <a:normAutofit fontScale="90000"/>
          </a:bodyPr>
          <a:lstStyle/>
          <a:p>
            <a:pPr lvl="0" algn="ctr" defTabSz="914400" fontAlgn="base">
              <a:spcAft>
                <a:spcPct val="0"/>
              </a:spcAft>
            </a:pPr>
            <a:r>
              <a:rPr lang="ru-RU" sz="4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Результаты  формирования </a:t>
            </a:r>
            <a:r>
              <a:rPr lang="ru-RU" sz="4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ПУУД</a:t>
            </a:r>
            <a:br>
              <a:rPr lang="ru-RU" sz="4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</a:br>
            <a:r>
              <a:rPr lang="ru-RU" sz="4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1 класс</a:t>
            </a:r>
            <a:r>
              <a:rPr lang="ru-RU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/>
            </a:r>
            <a:br>
              <a:rPr lang="ru-RU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7650" y="1485900"/>
            <a:ext cx="10306050" cy="4933949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Ориентироваться в учебнике: определять умения, которые будут сформированы на основе изучения данного раздела.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Отвечать на простые вопросы учителя, находить нужную информацию в учебнике.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Сравнивать предметы, объекты: находить общее и различие.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Группировать предметы, объекты на основе существенных признаков.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5. Подробно пересказывать прочитанное или прослушанное; определять тему.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50885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54A021">
                    <a:lumMod val="75000"/>
                  </a:srgbClr>
                </a:solidFill>
                <a:latin typeface="Arial"/>
                <a:cs typeface="Arial"/>
              </a:rPr>
              <a:t>Результаты  формирования ПУУД</a:t>
            </a:r>
            <a:br>
              <a:rPr lang="ru-RU" sz="4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54A021">
                    <a:lumMod val="75000"/>
                  </a:srgbClr>
                </a:solidFill>
                <a:latin typeface="Arial"/>
                <a:cs typeface="Arial"/>
              </a:rPr>
            </a:br>
            <a:r>
              <a:rPr lang="ru-RU" sz="4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54A021">
                    <a:lumMod val="75000"/>
                  </a:srgbClr>
                </a:solidFill>
                <a:latin typeface="Arial"/>
                <a:cs typeface="Arial"/>
              </a:rPr>
              <a:t> </a:t>
            </a:r>
            <a:r>
              <a:rPr lang="ru-RU" sz="32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54A021">
                    <a:lumMod val="75000"/>
                  </a:srgbClr>
                </a:solidFill>
                <a:latin typeface="Arial"/>
                <a:cs typeface="Arial"/>
              </a:rPr>
              <a:t>2 класс</a:t>
            </a:r>
            <a:r>
              <a:rPr lang="ru-RU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54A021">
                    <a:lumMod val="75000"/>
                  </a:srgbClr>
                </a:solidFill>
                <a:latin typeface="Arial"/>
                <a:cs typeface="Arial"/>
              </a:rPr>
              <a:t/>
            </a:r>
            <a:br>
              <a:rPr lang="ru-RU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54A021">
                    <a:lumMod val="75000"/>
                  </a:srgbClr>
                </a:solidFill>
                <a:latin typeface="Arial"/>
                <a:cs typeface="Arial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2160589"/>
            <a:ext cx="9353550" cy="4525961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Ориентироваться в учебнике: определять умения, которые будут сформированы на основе изучения данного раздела; определять круг своего незнания.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Отвечать на простые  и сложные вопросы учителя, самим задавать вопросы, находить нужную информацию в учебнике.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Сравнивать  и группировать предметы, объекты  по нескольким основаниям; находить закономерности; самостоятельно продолжать их по установленном правилу.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Подробно пересказывать прочитанное или прослушанное;  составлять простой план 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Определять,  в каких источниках  можно  найти  необходимую информацию для  выполнения задания.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Находить необходимую информацию,  как в учебнике, так и в  словарях в учебнике.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7. Наблюдать и делать самостоятельные   простые выводы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3762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54A021">
                    <a:lumMod val="75000"/>
                  </a:srgbClr>
                </a:solidFill>
                <a:latin typeface="Arial"/>
                <a:cs typeface="Arial"/>
              </a:rPr>
              <a:t>Результаты  формирования ПУУД</a:t>
            </a:r>
            <a:br>
              <a:rPr lang="ru-RU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54A021">
                    <a:lumMod val="75000"/>
                  </a:srgbClr>
                </a:solidFill>
                <a:latin typeface="Arial"/>
                <a:cs typeface="Arial"/>
              </a:rPr>
            </a:br>
            <a:r>
              <a:rPr lang="ru-RU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54A021">
                    <a:lumMod val="75000"/>
                  </a:srgbClr>
                </a:solidFill>
                <a:latin typeface="Arial"/>
                <a:cs typeface="Arial"/>
              </a:rPr>
              <a:t> </a:t>
            </a:r>
            <a:r>
              <a:rPr lang="ru-RU" sz="29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54A021">
                    <a:lumMod val="75000"/>
                  </a:srgbClr>
                </a:solidFill>
                <a:latin typeface="Arial"/>
                <a:cs typeface="Arial"/>
              </a:rPr>
              <a:t>3 </a:t>
            </a:r>
            <a:r>
              <a:rPr lang="ru-RU" sz="29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54A021">
                    <a:lumMod val="75000"/>
                  </a:srgbClr>
                </a:solidFill>
                <a:latin typeface="Arial"/>
                <a:cs typeface="Arial"/>
              </a:rPr>
              <a:t>класс</a:t>
            </a:r>
            <a:br>
              <a:rPr lang="ru-RU" sz="29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54A021">
                    <a:lumMod val="75000"/>
                  </a:srgbClr>
                </a:solidFill>
                <a:latin typeface="Arial"/>
                <a:cs typeface="Arial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4048" y="1700785"/>
            <a:ext cx="8889954" cy="4919472"/>
          </a:xfrm>
        </p:spPr>
        <p:txBody>
          <a:bodyPr/>
          <a:lstStyle/>
          <a:p>
            <a:pPr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Ориентироваться в учебнике: определять умения, которые будут сформированы на основе изучения данного раздела; определять круг своего незнания; планировать свою работу по изучению незнакомого материала.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 Самостоятельно предполагать, какая  дополнительная информация буде нужна для изучения незнакомого материала;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отбирать необходимые  источники информации среди предложенных учителем словарей, энциклопедий, справочников.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Извлекать информацию, представленную в разных формах (текст, таблица, схема, экспонат, модель,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а, иллюстрация и др.)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Представлять информацию в виде текста, таблицы, схемы, в том числе с помощью ИКТ.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5. Анализировать, сравнивать, группировать различные объекты, явления, факты.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5769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54A021">
                    <a:lumMod val="75000"/>
                  </a:srgbClr>
                </a:solidFill>
                <a:latin typeface="Arial"/>
                <a:cs typeface="Arial"/>
              </a:rPr>
              <a:t>Результаты  формирования ПУУД</a:t>
            </a:r>
            <a:br>
              <a:rPr lang="ru-RU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54A021">
                    <a:lumMod val="75000"/>
                  </a:srgbClr>
                </a:solidFill>
                <a:latin typeface="Arial"/>
                <a:cs typeface="Arial"/>
              </a:rPr>
            </a:br>
            <a:r>
              <a:rPr lang="ru-RU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54A021">
                    <a:lumMod val="75000"/>
                  </a:srgbClr>
                </a:solidFill>
                <a:latin typeface="Arial"/>
                <a:cs typeface="Arial"/>
              </a:rPr>
              <a:t> </a:t>
            </a:r>
            <a:r>
              <a:rPr lang="ru-RU" sz="2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54A021">
                    <a:lumMod val="75000"/>
                  </a:srgbClr>
                </a:solidFill>
                <a:latin typeface="Arial"/>
                <a:cs typeface="Arial"/>
              </a:rPr>
              <a:t>4 </a:t>
            </a:r>
            <a:r>
              <a:rPr lang="ru-RU" sz="2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54A021">
                    <a:lumMod val="75000"/>
                  </a:srgbClr>
                </a:solidFill>
                <a:latin typeface="Arial"/>
                <a:cs typeface="Arial"/>
              </a:rPr>
              <a:t>класс</a:t>
            </a:r>
            <a:br>
              <a:rPr lang="ru-RU" sz="2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54A021">
                    <a:lumMod val="75000"/>
                  </a:srgbClr>
                </a:solidFill>
                <a:latin typeface="Arial"/>
                <a:cs typeface="Arial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2336" y="1664208"/>
            <a:ext cx="8871666" cy="4846319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Ориентироваться в учебнике: определять умения, которые будут сформированы на основе изучения данного раздела; определять круг своего незнания; планировать работу по изучению нового материала.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 Самостоятельно предполагать, какая  дополнительная информация будет нужна для изучения незнакомого материала;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отбирать необходимые  источники информации среди предложенных учителем словарей, энциклопедий, справочников, электронные диски.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 Сопоставлять  и отбирать информацию, полученную из  различных источников (словари, энциклопедии, справочники, электронные диски, сеть Интернет).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Анализировать, сравнивать, группировать различные объекты, явления, факты.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Самостоятельно перерабатывать информацию, преобразовывать,  представлять её на основе схем, моделей, сообщений.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Составлять сложный план текста.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7. Уметь передавать содержание в сжатом, выборочном или развёрнутом виде.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6311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Значение  для  обучения</a:t>
            </a:r>
            <a:endParaRPr lang="ru-RU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lvl="0" indent="-609600" defTabSz="9144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4000" dirty="0">
                <a:solidFill>
                  <a:srgbClr val="000000"/>
                </a:solidFill>
                <a:latin typeface="Arial"/>
                <a:cs typeface="Arial"/>
              </a:rPr>
              <a:t>Высокая успешность в усвоении учебного содержания.</a:t>
            </a:r>
          </a:p>
          <a:p>
            <a:pPr marL="609600" lvl="0" indent="-609600" defTabSz="9144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4000" dirty="0">
                <a:solidFill>
                  <a:srgbClr val="000000"/>
                </a:solidFill>
                <a:latin typeface="Arial"/>
                <a:cs typeface="Arial"/>
              </a:rPr>
              <a:t>Создание предпосылок для дальнейшего перехода к самообразованию.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0158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 defTabSz="914400" fontAlgn="base">
              <a:spcAft>
                <a:spcPct val="0"/>
              </a:spcAft>
            </a:pPr>
            <a:r>
              <a:rPr lang="ru-RU" sz="4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Условия  развития  УУД</a:t>
            </a:r>
            <a:r>
              <a:rPr lang="ru-RU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/>
            </a:r>
            <a:br>
              <a:rPr lang="ru-RU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81328"/>
            <a:ext cx="8596668" cy="5065775"/>
          </a:xfrm>
        </p:spPr>
        <p:txBody>
          <a:bodyPr/>
          <a:lstStyle/>
          <a:p>
            <a:pPr marL="609600" lvl="0" indent="-60960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знает:</a:t>
            </a:r>
          </a:p>
          <a:p>
            <a:pPr marL="609600" lvl="0" indent="-60960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Важность формирования УУД</a:t>
            </a:r>
          </a:p>
          <a:p>
            <a:pPr marL="609600" lvl="0" indent="-60960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Сущность и виды УУД</a:t>
            </a:r>
          </a:p>
          <a:p>
            <a:pPr marL="609600" lvl="0" indent="-60960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приёмы и способы их формирования</a:t>
            </a:r>
          </a:p>
          <a:p>
            <a:pPr marL="609600" lvl="0" indent="-60960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умеет:</a:t>
            </a:r>
          </a:p>
          <a:p>
            <a:pPr marL="609600" lvl="0" indent="-60960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Отбирать содержание и конструировать учебный процесс с учётом формирования УУД</a:t>
            </a:r>
          </a:p>
          <a:p>
            <a:pPr marL="609600" lvl="0" indent="-60960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диагностический инструментарий успешности формирования УУД</a:t>
            </a:r>
          </a:p>
          <a:p>
            <a:pPr marL="609600" lvl="0" indent="-60960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Привлекать родителей к совместному решению проблем формирования УУД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04116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24089"/>
            <a:ext cx="12193057" cy="680982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74320"/>
            <a:ext cx="10606362" cy="165608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54A021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Задания, игры и упражнения для младших школьников, направленные на формирование познавательных универсальных действий.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63040" y="2160588"/>
            <a:ext cx="5303520" cy="4697411"/>
          </a:xfrm>
        </p:spPr>
        <p:txBody>
          <a:bodyPr>
            <a:normAutofit/>
          </a:bodyPr>
          <a:lstStyle/>
          <a:p>
            <a:pPr marL="685800" lvl="0">
              <a:buClr>
                <a:srgbClr val="90C226"/>
              </a:buClr>
              <a:buFont typeface="Wingdings" panose="05000000000000000000" pitchFamily="2" charset="2"/>
              <a:buChar char="v"/>
              <a:tabLst>
                <a:tab pos="9017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Игра «Говори наоборот»</a:t>
            </a:r>
          </a:p>
          <a:p>
            <a:pPr marL="685800" lvl="0">
              <a:buClr>
                <a:srgbClr val="90C226"/>
              </a:buClr>
              <a:buFont typeface="Wingdings" panose="05000000000000000000" pitchFamily="2" charset="2"/>
              <a:buChar char="v"/>
              <a:tabLst>
                <a:tab pos="9017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Игра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«Кто без кого не может быть?»  </a:t>
            </a:r>
          </a:p>
          <a:p>
            <a:pPr marL="685800" lvl="0">
              <a:buClr>
                <a:srgbClr val="90C226"/>
              </a:buClr>
              <a:buFont typeface="Wingdings" panose="05000000000000000000" pitchFamily="2" charset="2"/>
              <a:buChar char="v"/>
              <a:tabLst>
                <a:tab pos="9017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Игра «Ассоциации»</a:t>
            </a:r>
          </a:p>
          <a:p>
            <a:pPr marL="685800" lvl="0">
              <a:buClr>
                <a:srgbClr val="90C226"/>
              </a:buClr>
              <a:buFont typeface="Wingdings" panose="05000000000000000000" pitchFamily="2" charset="2"/>
              <a:buChar char="v"/>
              <a:tabLst>
                <a:tab pos="9017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Игра «Гуляем по лесу»</a:t>
            </a:r>
          </a:p>
          <a:p>
            <a:pPr marL="685800" lvl="0">
              <a:buClr>
                <a:srgbClr val="90C226"/>
              </a:buClr>
              <a:buFont typeface="Wingdings" panose="05000000000000000000" pitchFamily="2" charset="2"/>
              <a:buChar char="v"/>
              <a:tabLst>
                <a:tab pos="9017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Игра «Гуляем по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зоопарку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</a:p>
          <a:p>
            <a:pPr marL="685800" lvl="0">
              <a:buClr>
                <a:srgbClr val="90C226"/>
              </a:buClr>
              <a:buFont typeface="Wingdings" panose="05000000000000000000" pitchFamily="2" charset="2"/>
              <a:buChar char="v"/>
              <a:tabLst>
                <a:tab pos="9017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Игра «Вкус и запах»</a:t>
            </a:r>
          </a:p>
          <a:p>
            <a:pPr marL="685800" lvl="0">
              <a:buClr>
                <a:srgbClr val="90C226"/>
              </a:buClr>
              <a:buFont typeface="Wingdings" panose="05000000000000000000" pitchFamily="2" charset="2"/>
              <a:buChar char="v"/>
              <a:tabLst>
                <a:tab pos="9017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Игра «ВИДЯЩИЕ ПАЛЬЦЫ»</a:t>
            </a:r>
          </a:p>
          <a:p>
            <a:pPr marL="685800" lvl="0">
              <a:buClr>
                <a:srgbClr val="90C226"/>
              </a:buClr>
              <a:buFont typeface="Wingdings" panose="05000000000000000000" pitchFamily="2" charset="2"/>
              <a:buChar char="v"/>
              <a:tabLst>
                <a:tab pos="9017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Игра «ПОКАЖИ ОДИНАКОВОЕ»</a:t>
            </a:r>
          </a:p>
          <a:p>
            <a:pPr marL="685800" lvl="0">
              <a:buClr>
                <a:srgbClr val="90C226"/>
              </a:buClr>
              <a:buFont typeface="Wingdings" panose="05000000000000000000" pitchFamily="2" charset="2"/>
              <a:buChar char="v"/>
              <a:tabLst>
                <a:tab pos="9017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Игра «ЧУДЕСНЫЙ ЛЕС»</a:t>
            </a:r>
          </a:p>
          <a:p>
            <a:pPr marL="685800" lvl="0">
              <a:buClr>
                <a:srgbClr val="90C226"/>
              </a:buClr>
              <a:buFont typeface="Wingdings" panose="05000000000000000000" pitchFamily="2" charset="2"/>
              <a:buChar char="v"/>
              <a:tabLst>
                <a:tab pos="9017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Графические диктанты</a:t>
            </a:r>
            <a:endParaRPr lang="ru-RU" sz="20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66560" y="2160589"/>
            <a:ext cx="4389120" cy="453281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400" b="1" dirty="0" smtClean="0"/>
              <a:t>Загадки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Логические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математические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Шарады.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Загадки-шутки.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Обо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всём на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свете</a:t>
            </a:r>
            <a:endParaRPr lang="ru-RU" sz="24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Пословицы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Поговорки. Народные приметы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endParaRPr lang="ru-RU" sz="2400" b="1" dirty="0"/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168103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8090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8736" y="171450"/>
            <a:ext cx="10908414" cy="895350"/>
          </a:xfrm>
        </p:spPr>
        <p:txBody>
          <a:bodyPr/>
          <a:lstStyle/>
          <a:p>
            <a:pPr algn="ctr"/>
            <a:r>
              <a:rPr lang="ru-RU" dirty="0" smtClean="0"/>
              <a:t>Универсальные учебные действия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8736" y="838200"/>
            <a:ext cx="10908414" cy="6019799"/>
          </a:xfrm>
        </p:spPr>
        <p:txBody>
          <a:bodyPr/>
          <a:lstStyle/>
          <a:p>
            <a:pPr marL="609600" lvl="0" indent="-609600" defTabSz="9144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2800" b="1" dirty="0">
                <a:solidFill>
                  <a:srgbClr val="000000"/>
                </a:solidFill>
                <a:latin typeface="Arial"/>
                <a:cs typeface="Arial"/>
              </a:rPr>
              <a:t>Э</a:t>
            </a:r>
            <a:r>
              <a:rPr lang="ru-RU" altLang="ru-RU" sz="2800" b="1" dirty="0" smtClean="0">
                <a:solidFill>
                  <a:srgbClr val="000000"/>
                </a:solidFill>
                <a:latin typeface="Arial"/>
                <a:cs typeface="Arial"/>
              </a:rPr>
              <a:t>то </a:t>
            </a:r>
            <a:r>
              <a:rPr lang="ru-RU" altLang="ru-RU" sz="2800" b="1" dirty="0">
                <a:solidFill>
                  <a:srgbClr val="000000"/>
                </a:solidFill>
                <a:latin typeface="Arial"/>
                <a:cs typeface="Arial"/>
              </a:rPr>
              <a:t>обобщенные действия, открывающие возможность широкой ориентации учащихся, – как в различных предметных областях, так и в строении самой учебной деятельности, включая осознание учащимися ее целевой направленности, ценностно-смысловых и </a:t>
            </a:r>
            <a:r>
              <a:rPr lang="ru-RU" altLang="ru-RU" sz="2800" b="1" dirty="0" err="1">
                <a:solidFill>
                  <a:srgbClr val="000000"/>
                </a:solidFill>
                <a:latin typeface="Arial"/>
                <a:cs typeface="Arial"/>
              </a:rPr>
              <a:t>операциональных</a:t>
            </a:r>
            <a:r>
              <a:rPr lang="ru-RU" altLang="ru-RU" sz="28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ru-RU" altLang="ru-RU" sz="2800" b="1" dirty="0" smtClean="0">
                <a:solidFill>
                  <a:srgbClr val="000000"/>
                </a:solidFill>
                <a:latin typeface="Arial"/>
                <a:cs typeface="Arial"/>
              </a:rPr>
              <a:t>характеристик. </a:t>
            </a:r>
          </a:p>
          <a:p>
            <a:pPr marL="609600" lvl="0" indent="-609600" defTabSz="9144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ru-RU" altLang="ru-RU" sz="28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609600" lvl="0" indent="-609600" defTabSz="9144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2800" b="1" dirty="0">
                <a:solidFill>
                  <a:srgbClr val="000000"/>
                </a:solidFill>
                <a:latin typeface="Arial"/>
                <a:cs typeface="Arial"/>
              </a:rPr>
              <a:t>С</a:t>
            </a:r>
            <a:r>
              <a:rPr lang="ru-RU" altLang="ru-RU" sz="2800" b="1" dirty="0" smtClean="0">
                <a:solidFill>
                  <a:srgbClr val="000000"/>
                </a:solidFill>
                <a:latin typeface="Arial"/>
                <a:cs typeface="Arial"/>
              </a:rPr>
              <a:t>овокупность </a:t>
            </a:r>
            <a:r>
              <a:rPr lang="ru-RU" altLang="ru-RU" sz="2800" b="1" dirty="0">
                <a:solidFill>
                  <a:srgbClr val="000000"/>
                </a:solidFill>
                <a:latin typeface="Arial"/>
                <a:cs typeface="Arial"/>
              </a:rPr>
              <a:t>действий учащегося, обеспечивающих его культурную идентичность, социальную компетентность, толерантность, способность к самостоятельному усвоению новых знаний и умений, включая организацию этого процесса.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4718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09600"/>
            <a:ext cx="8596668" cy="594359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4" name="Picture 3" descr="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80" t="10332" r="21951" b="12915"/>
          <a:stretch>
            <a:fillRect/>
          </a:stretch>
        </p:blipFill>
        <p:spPr bwMode="auto">
          <a:xfrm>
            <a:off x="1813368" y="476250"/>
            <a:ext cx="6324600" cy="5603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9164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0541784"/>
              </p:ext>
            </p:extLst>
          </p:nvPr>
        </p:nvGraphicFramePr>
        <p:xfrm>
          <a:off x="677862" y="266700"/>
          <a:ext cx="10142537" cy="6915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6137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10191750" cy="4743450"/>
          </a:xfrm>
        </p:spPr>
        <p:txBody>
          <a:bodyPr>
            <a:normAutofit/>
          </a:bodyPr>
          <a:lstStyle/>
          <a:p>
            <a:pPr lvl="0" algn="ctr" defTabSz="914400" fontAlgn="base">
              <a:spcAft>
                <a:spcPct val="0"/>
              </a:spcAft>
            </a:pPr>
            <a:r>
              <a:rPr lang="ru-RU" sz="1800" kern="0" dirty="0">
                <a:solidFill>
                  <a:sysClr val="windowText" lastClr="000000"/>
                </a:solidFill>
              </a:rPr>
              <a:t/>
            </a:r>
            <a:br>
              <a:rPr lang="ru-RU" sz="1800" kern="0" dirty="0">
                <a:solidFill>
                  <a:sysClr val="windowText" lastClr="000000"/>
                </a:solidFill>
              </a:rPr>
            </a:br>
            <a:r>
              <a:rPr lang="ru-RU" altLang="ru-RU" sz="3200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Познавательные УУД – </a:t>
            </a:r>
            <a:br>
              <a:rPr lang="ru-RU" altLang="ru-RU" sz="3200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altLang="ru-RU" sz="3200" b="1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altLang="ru-RU" sz="3200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закладываются в дошкольный </a:t>
            </a:r>
            <a:br>
              <a:rPr lang="ru-RU" altLang="ru-RU" sz="3200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altLang="ru-RU" sz="3200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период и формируются на протяжении </a:t>
            </a:r>
            <a:br>
              <a:rPr lang="ru-RU" altLang="ru-RU" sz="3200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altLang="ru-RU" sz="3200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всего периода обучения.</a:t>
            </a:r>
            <a:br>
              <a:rPr lang="ru-RU" altLang="ru-RU" sz="3200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ru-RU" sz="32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1828" y="3209364"/>
            <a:ext cx="2105319" cy="3429479"/>
          </a:xfrm>
        </p:spPr>
      </p:pic>
      <p:pic>
        <p:nvPicPr>
          <p:cNvPr id="11" name="Объект 10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239" y="3589804"/>
            <a:ext cx="4184650" cy="2668600"/>
          </a:xfrm>
        </p:spPr>
      </p:pic>
    </p:spTree>
    <p:extLst>
      <p:ext uri="{BB962C8B-B14F-4D97-AF65-F5344CB8AC3E}">
        <p14:creationId xmlns:p14="http://schemas.microsoft.com/office/powerpoint/2010/main" val="386849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9150" y="317501"/>
            <a:ext cx="9350202" cy="13208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latin typeface="Arial Black" panose="020B0A04020102020204" pitchFamily="34" charset="0"/>
              </a:rPr>
              <a:t>Формирование ПУУД</a:t>
            </a:r>
            <a:endParaRPr lang="ru-RU" sz="54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5350" y="1638301"/>
            <a:ext cx="8596668" cy="4403062"/>
          </a:xfrm>
        </p:spPr>
        <p:txBody>
          <a:bodyPr/>
          <a:lstStyle/>
          <a:p>
            <a:pPr marL="609600" lvl="0" indent="-609600" defTabSz="9144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r>
              <a:rPr lang="ru-RU" altLang="ru-RU" sz="3200" b="1" dirty="0">
                <a:solidFill>
                  <a:srgbClr val="000000"/>
                </a:solidFill>
                <a:latin typeface="Arial"/>
                <a:cs typeface="Arial"/>
              </a:rPr>
              <a:t>Мотивация:</a:t>
            </a:r>
          </a:p>
          <a:p>
            <a:pPr marL="609600" lvl="0" indent="-609600" defTabSz="9144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3200" dirty="0">
                <a:solidFill>
                  <a:srgbClr val="000000"/>
                </a:solidFill>
                <a:latin typeface="Arial"/>
                <a:cs typeface="Arial"/>
              </a:rPr>
              <a:t>целеполагание</a:t>
            </a:r>
          </a:p>
          <a:p>
            <a:pPr marL="609600" lvl="0" indent="-609600" defTabSz="9144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3200" b="1" dirty="0">
                <a:solidFill>
                  <a:srgbClr val="000000"/>
                </a:solidFill>
                <a:latin typeface="Arial"/>
                <a:cs typeface="Arial"/>
              </a:rPr>
              <a:t>2. Актуализация  знаний:</a:t>
            </a:r>
          </a:p>
          <a:p>
            <a:pPr marL="609600" lvl="0" indent="-609600" defTabSz="9144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3200" dirty="0">
                <a:solidFill>
                  <a:srgbClr val="000000"/>
                </a:solidFill>
                <a:latin typeface="Arial"/>
                <a:cs typeface="Arial"/>
              </a:rPr>
              <a:t>логические(анализ, синтез, сравнение, обобщение, аналогия, классификация, </a:t>
            </a:r>
            <a:r>
              <a:rPr lang="ru-RU" altLang="ru-RU" sz="3200" dirty="0" err="1">
                <a:solidFill>
                  <a:srgbClr val="000000"/>
                </a:solidFill>
                <a:latin typeface="Arial"/>
                <a:cs typeface="Arial"/>
              </a:rPr>
              <a:t>сериация</a:t>
            </a:r>
            <a:r>
              <a:rPr lang="ru-RU" altLang="ru-RU" sz="3200" dirty="0">
                <a:solidFill>
                  <a:srgbClr val="000000"/>
                </a:solidFill>
                <a:latin typeface="Arial"/>
                <a:cs typeface="Arial"/>
              </a:rPr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1629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>
                <a:solidFill>
                  <a:srgbClr val="90C226"/>
                </a:solidFill>
                <a:latin typeface="Arial Black" panose="020B0A04020102020204" pitchFamily="34" charset="0"/>
              </a:rPr>
              <a:t>Формирование ПУУД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lvl="0" indent="-6096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800" b="1" dirty="0">
                <a:solidFill>
                  <a:srgbClr val="000000"/>
                </a:solidFill>
                <a:latin typeface="Arial"/>
                <a:cs typeface="Arial"/>
              </a:rPr>
              <a:t>3.Изучения новых знаний</a:t>
            </a:r>
          </a:p>
          <a:p>
            <a:pPr marL="609600" lvl="0" indent="-6096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2800" dirty="0">
                <a:solidFill>
                  <a:srgbClr val="000000"/>
                </a:solidFill>
                <a:latin typeface="Arial"/>
                <a:cs typeface="Arial"/>
              </a:rPr>
              <a:t>логические </a:t>
            </a:r>
          </a:p>
          <a:p>
            <a:pPr marL="609600" lvl="0" indent="-6096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2800" dirty="0">
                <a:solidFill>
                  <a:srgbClr val="000000"/>
                </a:solidFill>
                <a:latin typeface="Arial"/>
                <a:cs typeface="Arial"/>
              </a:rPr>
              <a:t>постановка и формулирование проблемы</a:t>
            </a:r>
          </a:p>
          <a:p>
            <a:pPr marL="609600" lvl="0" indent="-6096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2800" dirty="0">
                <a:solidFill>
                  <a:srgbClr val="000000"/>
                </a:solidFill>
                <a:latin typeface="Arial"/>
                <a:cs typeface="Arial"/>
              </a:rPr>
              <a:t>структурирование знаний</a:t>
            </a:r>
          </a:p>
          <a:p>
            <a:pPr marL="609600" lvl="0" indent="-6096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2800" dirty="0">
                <a:solidFill>
                  <a:srgbClr val="000000"/>
                </a:solidFill>
                <a:latin typeface="Arial"/>
                <a:cs typeface="Arial"/>
              </a:rPr>
              <a:t>осознанное и произвольное построение речевого высказывания</a:t>
            </a:r>
          </a:p>
          <a:p>
            <a:pPr marL="609600" lvl="0" indent="-6096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2800" dirty="0">
                <a:solidFill>
                  <a:srgbClr val="000000"/>
                </a:solidFill>
                <a:latin typeface="Arial"/>
                <a:cs typeface="Arial"/>
              </a:rPr>
              <a:t>работа с информацией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0129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>
                <a:solidFill>
                  <a:srgbClr val="90C226"/>
                </a:solidFill>
                <a:latin typeface="Arial Black" panose="020B0A04020102020204" pitchFamily="34" charset="0"/>
              </a:rPr>
              <a:t>Формирование ПУУД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24000"/>
            <a:ext cx="8596668" cy="5105399"/>
          </a:xfrm>
        </p:spPr>
        <p:txBody>
          <a:bodyPr>
            <a:normAutofit/>
          </a:bodyPr>
          <a:lstStyle/>
          <a:p>
            <a:pPr marL="609600" lvl="0" indent="-6096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400" b="1" dirty="0">
                <a:solidFill>
                  <a:srgbClr val="000000"/>
                </a:solidFill>
                <a:latin typeface="Arial"/>
                <a:cs typeface="Arial"/>
              </a:rPr>
              <a:t>4. Первичное закрепление </a:t>
            </a:r>
          </a:p>
          <a:p>
            <a:pPr marL="609600" lvl="0" indent="-6096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2800" dirty="0">
                <a:solidFill>
                  <a:srgbClr val="000000"/>
                </a:solidFill>
                <a:latin typeface="Arial"/>
                <a:cs typeface="Arial"/>
              </a:rPr>
              <a:t>логические</a:t>
            </a:r>
          </a:p>
          <a:p>
            <a:pPr marL="609600" lvl="0" indent="-6096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2800" dirty="0">
                <a:solidFill>
                  <a:srgbClr val="000000"/>
                </a:solidFill>
                <a:latin typeface="Arial"/>
                <a:cs typeface="Arial"/>
              </a:rPr>
              <a:t>извлечение необходимой информации</a:t>
            </a:r>
          </a:p>
          <a:p>
            <a:pPr marL="609600" lvl="0" indent="-6096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2800" dirty="0">
                <a:solidFill>
                  <a:srgbClr val="000000"/>
                </a:solidFill>
                <a:latin typeface="Arial"/>
                <a:cs typeface="Arial"/>
              </a:rPr>
              <a:t>моделирование и преобразование моделей разных типов</a:t>
            </a:r>
          </a:p>
          <a:p>
            <a:pPr marL="609600" lvl="0" indent="-6096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2800" dirty="0">
                <a:solidFill>
                  <a:srgbClr val="000000"/>
                </a:solidFill>
                <a:latin typeface="Arial"/>
                <a:cs typeface="Arial"/>
              </a:rPr>
              <a:t>использование знаково-символических средств</a:t>
            </a:r>
          </a:p>
          <a:p>
            <a:pPr marL="609600" lvl="0" indent="-6096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2800" dirty="0">
                <a:solidFill>
                  <a:srgbClr val="000000"/>
                </a:solidFill>
                <a:latin typeface="Arial"/>
                <a:cs typeface="Arial"/>
              </a:rPr>
              <a:t>установление причинно-следственных связей</a:t>
            </a:r>
          </a:p>
          <a:p>
            <a:pPr marL="609600" lvl="0" indent="-6096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2800" dirty="0">
                <a:solidFill>
                  <a:srgbClr val="000000"/>
                </a:solidFill>
                <a:latin typeface="Arial"/>
                <a:cs typeface="Arial"/>
              </a:rPr>
              <a:t>осознанное и произвольное построение речевого высказывания</a:t>
            </a:r>
          </a:p>
          <a:p>
            <a:pPr marL="609600" lvl="0" indent="-6096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2800" dirty="0">
                <a:solidFill>
                  <a:srgbClr val="000000"/>
                </a:solidFill>
                <a:latin typeface="Arial"/>
                <a:cs typeface="Arial"/>
              </a:rPr>
              <a:t>построение логической цепи рассуждения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9620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>
                <a:solidFill>
                  <a:srgbClr val="90C226"/>
                </a:solidFill>
                <a:latin typeface="Arial Black" panose="020B0A04020102020204" pitchFamily="34" charset="0"/>
              </a:rPr>
              <a:t>Формирование ПУУД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06911"/>
          </a:xfrm>
        </p:spPr>
        <p:txBody>
          <a:bodyPr/>
          <a:lstStyle/>
          <a:p>
            <a:pPr marL="609600" lvl="0" indent="-60960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3200" b="1" dirty="0">
                <a:solidFill>
                  <a:srgbClr val="000000"/>
                </a:solidFill>
                <a:latin typeface="Arial"/>
                <a:cs typeface="Arial"/>
              </a:rPr>
              <a:t>5. Самостоятельная работа </a:t>
            </a:r>
          </a:p>
          <a:p>
            <a:pPr marL="609600" lvl="0" indent="-60960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3200" dirty="0">
                <a:solidFill>
                  <a:srgbClr val="000000"/>
                </a:solidFill>
                <a:latin typeface="Arial"/>
                <a:cs typeface="Arial"/>
              </a:rPr>
              <a:t>логические</a:t>
            </a:r>
          </a:p>
          <a:p>
            <a:pPr marL="609600" lvl="0" indent="-60960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3200" dirty="0">
                <a:solidFill>
                  <a:srgbClr val="000000"/>
                </a:solidFill>
                <a:latin typeface="Arial"/>
                <a:cs typeface="Arial"/>
              </a:rPr>
              <a:t>извлечение необходимой информации</a:t>
            </a:r>
          </a:p>
          <a:p>
            <a:pPr marL="609600" lvl="0" indent="-60960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3200" dirty="0">
                <a:solidFill>
                  <a:srgbClr val="000000"/>
                </a:solidFill>
                <a:latin typeface="Arial"/>
                <a:cs typeface="Arial"/>
              </a:rPr>
              <a:t>использование знаково-символических моделей</a:t>
            </a:r>
          </a:p>
          <a:p>
            <a:pPr marL="609600" lvl="0" indent="-60960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3200" dirty="0">
                <a:solidFill>
                  <a:srgbClr val="000000"/>
                </a:solidFill>
                <a:latin typeface="Arial"/>
                <a:cs typeface="Arial"/>
              </a:rPr>
              <a:t>выполнение действий по алгоритму</a:t>
            </a:r>
          </a:p>
          <a:p>
            <a:pPr marL="609600" lvl="0" indent="-60960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3200" dirty="0">
                <a:solidFill>
                  <a:srgbClr val="000000"/>
                </a:solidFill>
                <a:latin typeface="Arial"/>
                <a:cs typeface="Arial"/>
              </a:rPr>
              <a:t>осознанное и произвольное построение речевого высказывания</a:t>
            </a:r>
          </a:p>
          <a:p>
            <a:pPr marL="609600" lvl="0" indent="-60960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3200" dirty="0">
                <a:solidFill>
                  <a:srgbClr val="000000"/>
                </a:solidFill>
                <a:latin typeface="Arial"/>
                <a:cs typeface="Arial"/>
              </a:rPr>
              <a:t>доказательство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1917502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139</TotalTime>
  <Words>546</Words>
  <Application>Microsoft Office PowerPoint</Application>
  <PresentationFormat>Широкоэкранный</PresentationFormat>
  <Paragraphs>110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Arial Black</vt:lpstr>
      <vt:lpstr>Calibri</vt:lpstr>
      <vt:lpstr>Times New Roman</vt:lpstr>
      <vt:lpstr>Trebuchet MS</vt:lpstr>
      <vt:lpstr>Wingdings</vt:lpstr>
      <vt:lpstr>Wingdings 3</vt:lpstr>
      <vt:lpstr>Грань</vt:lpstr>
      <vt:lpstr>Познавательные универсальные учебные действия </vt:lpstr>
      <vt:lpstr>Универсальные учебные действия</vt:lpstr>
      <vt:lpstr>Презентация PowerPoint</vt:lpstr>
      <vt:lpstr>Презентация PowerPoint</vt:lpstr>
      <vt:lpstr> Познавательные УУД –   закладываются в дошкольный  период и формируются на протяжении  всего периода обучения. </vt:lpstr>
      <vt:lpstr>Формирование ПУУД</vt:lpstr>
      <vt:lpstr>Формирование ПУУД</vt:lpstr>
      <vt:lpstr>Формирование ПУУД</vt:lpstr>
      <vt:lpstr>Формирование ПУУД</vt:lpstr>
      <vt:lpstr>Формирование ПУУД</vt:lpstr>
      <vt:lpstr>Результаты  формирования ПУУД  1 класс </vt:lpstr>
      <vt:lpstr>Результаты  формирования ПУУД  2 класс </vt:lpstr>
      <vt:lpstr>Результаты  формирования ПУУД  3 класс </vt:lpstr>
      <vt:lpstr>Результаты  формирования ПУУД  4 класс </vt:lpstr>
      <vt:lpstr>Значение  для  обучения</vt:lpstr>
      <vt:lpstr>Условия  развития  УУД </vt:lpstr>
      <vt:lpstr>Задания, игры и упражнения для младших школьников, направленные на формирование познавательных универсальных действий.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Познавательные универсальные учебные действия </dc:title>
  <dc:creator>Михаил Рослов</dc:creator>
  <cp:lastModifiedBy>Михаил Рослов</cp:lastModifiedBy>
  <cp:revision>17</cp:revision>
  <dcterms:created xsi:type="dcterms:W3CDTF">2015-03-22T11:41:43Z</dcterms:created>
  <dcterms:modified xsi:type="dcterms:W3CDTF">2015-03-22T14:59:59Z</dcterms:modified>
</cp:coreProperties>
</file>