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6" r:id="rId10"/>
    <p:sldId id="277" r:id="rId11"/>
    <p:sldId id="278" r:id="rId12"/>
    <p:sldId id="279" r:id="rId13"/>
    <p:sldId id="280" r:id="rId14"/>
    <p:sldId id="281" r:id="rId15"/>
    <p:sldId id="273" r:id="rId16"/>
    <p:sldId id="269" r:id="rId17"/>
    <p:sldId id="270" r:id="rId18"/>
    <p:sldId id="271" r:id="rId19"/>
    <p:sldId id="272" r:id="rId20"/>
    <p:sldId id="276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31" autoAdjust="0"/>
  </p:normalViewPr>
  <p:slideViewPr>
    <p:cSldViewPr>
      <p:cViewPr varScale="1">
        <p:scale>
          <a:sx n="116" d="100"/>
          <a:sy n="116" d="100"/>
        </p:scale>
        <p:origin x="-14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10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FA62692-CEFC-486A-8035-48D782F73E56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3F170A8-4F6C-4320-9261-E0113DB5AC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D3324-E654-40CD-A01B-8595921EC7F2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71F01-A981-41DB-BCAC-0B98C1E517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9048E-DDCF-4732-9BBD-FA62EB9DB6E9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98029-EBBC-4356-AB94-4405465CED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14025-3B26-44AB-ACEC-38B28FE51742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561F1-70D1-492A-9126-59D6C7780D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A83C31-57E9-4212-B63A-8D6F6704D197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8D8FE0-D205-4F73-918A-3BF5D9CB98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E5906-E26A-4CB7-BC48-566D453B7830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9D722-4662-4A99-AC8E-29CE2F746D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CDBB57-F2E5-497C-B83E-5B3260C4581C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CE0C3A-EDB4-465F-BF89-CDFD983B1C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61C5A-C758-45B0-B9B4-B44DA3B791C7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99161-0DCB-4D3F-BBB9-E8940037E1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3A347-C537-4EC1-9BA4-B87221C9F5E8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99A8F-3391-4B9E-A8BA-CA1D9A880A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3FBB3C-BDAE-4C3A-8BAC-18B5E507F455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63348B-1794-4593-B36C-603E75C276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10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4C29BBF-080D-461E-A763-F8ECAB49A702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32F1E07-9ED1-4CD6-BD1F-4949FA28C8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E763AA-339C-408D-B14F-8CCD6FF4E574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5E7B99D-2F29-458B-854F-34A47B3E19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2" r:id="rId2"/>
    <p:sldLayoutId id="2147483724" r:id="rId3"/>
    <p:sldLayoutId id="2147483721" r:id="rId4"/>
    <p:sldLayoutId id="2147483725" r:id="rId5"/>
    <p:sldLayoutId id="2147483720" r:id="rId6"/>
    <p:sldLayoutId id="2147483719" r:id="rId7"/>
    <p:sldLayoutId id="2147483726" r:id="rId8"/>
    <p:sldLayoutId id="2147483727" r:id="rId9"/>
    <p:sldLayoutId id="2147483718" r:id="rId10"/>
    <p:sldLayoutId id="214748371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8" y="928688"/>
            <a:ext cx="8458200" cy="3364408"/>
          </a:xfrm>
        </p:spPr>
        <p:txBody>
          <a:bodyPr/>
          <a:lstStyle/>
          <a:p>
            <a:pPr marR="0" algn="ctr" eaLnBrk="1" hangingPunct="1"/>
            <a:endParaRPr lang="ru-RU" sz="4000" b="1" dirty="0" smtClean="0">
              <a:latin typeface="Monotype Corsiva" pitchFamily="66" charset="0"/>
            </a:endParaRPr>
          </a:p>
          <a:p>
            <a:pPr marR="0" algn="ctr" eaLnBrk="1" hangingPunct="1"/>
            <a:r>
              <a:rPr lang="ru-RU" sz="3600" b="1" dirty="0" smtClean="0">
                <a:latin typeface="Monotype Corsiva" pitchFamily="66" charset="0"/>
              </a:rPr>
              <a:t>Использование </a:t>
            </a:r>
            <a:r>
              <a:rPr lang="ru-RU" sz="3600" b="1" dirty="0" smtClean="0">
                <a:latin typeface="Monotype Corsiva" pitchFamily="66" charset="0"/>
              </a:rPr>
              <a:t> игровых  технологий </a:t>
            </a:r>
            <a:endParaRPr lang="ru-RU" sz="3600" b="1" dirty="0" smtClean="0">
              <a:latin typeface="Monotype Corsiva" pitchFamily="66" charset="0"/>
            </a:endParaRPr>
          </a:p>
          <a:p>
            <a:pPr marR="0" algn="ctr" eaLnBrk="1" hangingPunct="1"/>
            <a:r>
              <a:rPr lang="ru-RU" sz="3600" b="1" dirty="0" smtClean="0">
                <a:latin typeface="Monotype Corsiva" pitchFamily="66" charset="0"/>
              </a:rPr>
              <a:t>для </a:t>
            </a:r>
            <a:r>
              <a:rPr lang="ru-RU" sz="3600" b="1" dirty="0" smtClean="0">
                <a:latin typeface="Monotype Corsiva" pitchFamily="66" charset="0"/>
              </a:rPr>
              <a:t> развития  внимания </a:t>
            </a:r>
            <a:endParaRPr lang="ru-RU" sz="3600" b="1" dirty="0" smtClean="0">
              <a:latin typeface="Monotype Corsiva" pitchFamily="66" charset="0"/>
            </a:endParaRPr>
          </a:p>
          <a:p>
            <a:pPr marR="0" algn="ctr" eaLnBrk="1" hangingPunct="1"/>
            <a:r>
              <a:rPr lang="ru-RU" sz="3600" b="1" dirty="0" smtClean="0">
                <a:latin typeface="Monotype Corsiva" pitchFamily="66" charset="0"/>
              </a:rPr>
              <a:t>у </a:t>
            </a:r>
            <a:r>
              <a:rPr lang="ru-RU" sz="3600" b="1" dirty="0" smtClean="0">
                <a:latin typeface="Monotype Corsiva" pitchFamily="66" charset="0"/>
              </a:rPr>
              <a:t> младших  школьников </a:t>
            </a:r>
            <a:endParaRPr lang="ru-RU" sz="3600" b="1" dirty="0" smtClean="0">
              <a:latin typeface="Monotype Corsiva" pitchFamily="66" charset="0"/>
            </a:endParaRPr>
          </a:p>
          <a:p>
            <a:pPr marR="0" algn="ctr" eaLnBrk="1" hangingPunct="1"/>
            <a:r>
              <a:rPr lang="ru-RU" sz="3600" b="1" dirty="0" smtClean="0">
                <a:latin typeface="Monotype Corsiva" pitchFamily="66" charset="0"/>
              </a:rPr>
              <a:t>на  </a:t>
            </a:r>
            <a:r>
              <a:rPr lang="ru-RU" sz="3600" b="1" dirty="0" smtClean="0">
                <a:latin typeface="Monotype Corsiva" pitchFamily="66" charset="0"/>
              </a:rPr>
              <a:t>уроках </a:t>
            </a:r>
            <a:r>
              <a:rPr lang="ru-RU" sz="3600" b="1" dirty="0" smtClean="0">
                <a:latin typeface="Monotype Corsiva" pitchFamily="66" charset="0"/>
              </a:rPr>
              <a:t> русского </a:t>
            </a:r>
            <a:r>
              <a:rPr lang="ru-RU" sz="3600" b="1" dirty="0" smtClean="0">
                <a:latin typeface="Monotype Corsiva" pitchFamily="66" charset="0"/>
              </a:rPr>
              <a:t>языка</a:t>
            </a:r>
          </a:p>
        </p:txBody>
      </p:sp>
      <p:pic>
        <p:nvPicPr>
          <p:cNvPr id="7171" name="Рисунок 2" descr="Герб школа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14313"/>
            <a:ext cx="93503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1928813" y="0"/>
            <a:ext cx="5715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</a:t>
            </a:r>
          </a:p>
          <a:p>
            <a:pPr algn="ctr"/>
            <a:r>
              <a:rPr lang="ru-RU" sz="9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Российская Федерация</a:t>
            </a:r>
            <a:endParaRPr lang="ru-RU" sz="1100"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9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Ямало-Ненецкий автономный округ</a:t>
            </a:r>
            <a:endParaRPr lang="ru-RU" sz="1100"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9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ОБЩЕОБРАЗОВАТЕЛЬНОЕ УЧРЕЖДЕНИЕ</a:t>
            </a:r>
            <a:endParaRPr lang="ru-RU" sz="1100"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9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9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СРЕДНЯЯ ОБЩЕОБРАЗОВАТЕЛЬНАЯ ШКОЛА № 1</a:t>
            </a:r>
            <a:endParaRPr lang="ru-RU" sz="1100"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9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углубленным изучением отдельных предметов</a:t>
            </a:r>
            <a:r>
              <a:rPr lang="ru-RU" sz="9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9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г. Надым</a:t>
            </a:r>
            <a:endParaRPr lang="ru-RU">
              <a:latin typeface="Lucida Sans Unicode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3500438" y="6286500"/>
            <a:ext cx="1857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Надым, </a:t>
            </a:r>
            <a:r>
              <a:rPr lang="ru-RU" dirty="0" smtClean="0"/>
              <a:t>2015</a:t>
            </a:r>
            <a:endParaRPr lang="ru-RU" dirty="0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860032" y="4221088"/>
            <a:ext cx="395914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dirty="0" err="1"/>
              <a:t>Ланбина</a:t>
            </a:r>
            <a:r>
              <a:rPr lang="ru-RU" sz="2000" b="1" i="1" dirty="0"/>
              <a:t> И. А.,</a:t>
            </a:r>
          </a:p>
          <a:p>
            <a:pPr>
              <a:spcBef>
                <a:spcPct val="50000"/>
              </a:spcBef>
            </a:pPr>
            <a:r>
              <a:rPr lang="ru-RU" sz="2000" b="1" i="1" dirty="0"/>
              <a:t>учитель начальных классов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396"/>
          </a:xfrm>
        </p:spPr>
        <p:txBody>
          <a:bodyPr/>
          <a:lstStyle/>
          <a:p>
            <a:pPr marL="109537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слухового внимания.</a:t>
            </a:r>
          </a:p>
          <a:p>
            <a:pPr marL="109537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Внимательно послушать стихотворения, попытаться заметить и исправить ошибки.</a:t>
            </a:r>
          </a:p>
          <a:p>
            <a:pPr marL="109537" indent="0">
              <a:buNone/>
            </a:pPr>
            <a:endParaRPr lang="ru-RU" sz="2000" b="1" dirty="0" smtClean="0"/>
          </a:p>
          <a:p>
            <a:pPr marL="109537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Ехал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дядя без жилета,      (билета)</a:t>
            </a:r>
          </a:p>
          <a:p>
            <a:pPr marL="109537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Заплатил он штраф за это.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Сели в бочку и айда!      (лодку)</a:t>
            </a:r>
          </a:p>
          <a:p>
            <a:pPr marL="109537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Покатили вдоль пруда.</a:t>
            </a:r>
          </a:p>
          <a:p>
            <a:pPr marL="109537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09537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Тает снег, течет ручей,</a:t>
            </a:r>
          </a:p>
          <a:p>
            <a:pPr marL="109537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ветвях полно врачей.      (грачей)</a:t>
            </a:r>
          </a:p>
          <a:p>
            <a:pPr marL="109537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09537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Мама с бочками пошла      (дочками)</a:t>
            </a:r>
          </a:p>
          <a:p>
            <a:pPr marL="109537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дороге вдоль села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Игра </a:t>
            </a:r>
            <a:r>
              <a:rPr lang="ru-RU" sz="2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«Исправь ошибки</a:t>
            </a:r>
            <a:r>
              <a:rPr lang="ru-RU" sz="28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280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быстрее расставьте в предлагаемые конструкции букву О, например: КН – ОКНО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КОН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БЗ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-___________, ТРН-______________,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КЛП-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_______________, ЖГ- ______________,</a:t>
            </a:r>
          </a:p>
          <a:p>
            <a:pPr marL="109537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КРК-__________,БЛТ-______________,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СРК-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________________, ГЛТК-_____________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"Развиваем быстроту реакции"</a:t>
            </a:r>
            <a:b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722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рак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бусы, воля, ветер, вдруг, волк, гроза, дудочка, дубок, драма, скот, крот, экран, кочки, китель, мрак, муха, осадок, плуг.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Найди слово в слове</a:t>
            </a:r>
          </a:p>
        </p:txBody>
      </p:sp>
    </p:spTree>
    <p:extLst>
      <p:ext uri="{BB962C8B-B14F-4D97-AF65-F5344CB8AC3E}">
        <p14:creationId xmlns:p14="http://schemas.microsoft.com/office/powerpoint/2010/main" val="2823242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ож, жук, кино, окно, обруч,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чайка …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>
              <a:buNone/>
            </a:pP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 волшебную  цепочку: </a:t>
            </a:r>
          </a:p>
        </p:txBody>
      </p:sp>
    </p:spTree>
    <p:extLst>
      <p:ext uri="{BB962C8B-B14F-4D97-AF65-F5344CB8AC3E}">
        <p14:creationId xmlns:p14="http://schemas.microsoft.com/office/powerpoint/2010/main" val="974057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Панцирь - черепаха ; </a:t>
            </a:r>
          </a:p>
          <a:p>
            <a:pPr marL="109537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хобот- _____________; </a:t>
            </a:r>
          </a:p>
          <a:p>
            <a:pPr marL="109537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стержень-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____________;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крыша-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__________;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дерево-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________;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книга-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____________;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зерно-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 .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Часть-целое </a:t>
            </a:r>
            <a:endParaRPr lang="ru-RU" sz="2800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308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500" y="285750"/>
            <a:ext cx="8215313" cy="30464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Игра «Прятки»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(найти слова, которые спрятались)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КНИГА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ОПСИ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ЛЕС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ВЕРБА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СХА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РГ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ДОРОГА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ИПМАЧС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ЗЕМЛЯ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ИРП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ВЕТЕР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ИОЛНМ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СОЛНЦЕ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СПОРТ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Обведи каждую четвёртую букву. Найди слово, которое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«спряталось» и запиши его.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</a:endParaRPr>
          </a:p>
        </p:txBody>
      </p:sp>
      <p:pic>
        <p:nvPicPr>
          <p:cNvPr id="3" name="Рисунок 2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3000372"/>
            <a:ext cx="7215238" cy="300039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428625" y="214313"/>
            <a:ext cx="842962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Расшифруй предложение и запиши его.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Lucida Sans Unicode" pitchFamily="34" charset="0"/>
            </a:endParaRPr>
          </a:p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Прочитай загадку, запиши отгадку.</a:t>
            </a:r>
          </a:p>
          <a:p>
            <a:endParaRPr lang="ru-RU" sz="2400" dirty="0">
              <a:latin typeface="Lucida Sans Unicode" pitchFamily="34" charset="0"/>
            </a:endParaRPr>
          </a:p>
        </p:txBody>
      </p:sp>
      <p:pic>
        <p:nvPicPr>
          <p:cNvPr id="3" name="Рисунок 2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714356"/>
            <a:ext cx="7286676" cy="27146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4000504"/>
            <a:ext cx="7286676" cy="235745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7188" y="357188"/>
            <a:ext cx="8501062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Раскрась согласно условным обозначениям: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ИМЕНА СУЩЕСТВИТЕЛЬНЫЕ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в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цвет;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ДРУГИЕ ЧАСТИ РЕЧИ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в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+mn-lt"/>
            </a:endParaRPr>
          </a:p>
        </p:txBody>
      </p:sp>
      <p:pic>
        <p:nvPicPr>
          <p:cNvPr id="8" name="Рисунок 7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714488"/>
            <a:ext cx="7643866" cy="45720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1"/>
          <p:cNvSpPr>
            <a:spLocks noChangeArrowheads="1"/>
          </p:cNvSpPr>
          <p:nvPr/>
        </p:nvSpPr>
        <p:spPr bwMode="auto">
          <a:xfrm>
            <a:off x="500063" y="142875"/>
            <a:ext cx="814387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Нарисуй фрагменты возле домика.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571480"/>
            <a:ext cx="6858048" cy="2857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480" y="3500438"/>
            <a:ext cx="5857916" cy="32147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2376488"/>
          <a:ext cx="6096000" cy="2105025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21050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Arial"/>
                        <a:ea typeface="Times New Roman"/>
                      </a:endParaRPr>
                    </a:p>
                  </a:txBody>
                  <a:tcPr marL="24130" marR="2413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500063" y="357188"/>
            <a:ext cx="8215312" cy="19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6637" tIns="914112" rIns="1845681" bIns="457056" anchor="ctr">
            <a:spAutoFit/>
          </a:bodyPr>
          <a:lstStyle/>
          <a:p>
            <a:r>
              <a:rPr lang="ru-RU" sz="1000">
                <a:cs typeface="Times New Roman" pitchFamily="18" charset="0"/>
              </a:rPr>
              <a:t/>
            </a:r>
            <a:br>
              <a:rPr lang="ru-RU" sz="1000">
                <a:cs typeface="Times New Roman" pitchFamily="18" charset="0"/>
              </a:rPr>
            </a:br>
            <a:endParaRPr lang="ru-RU" sz="1100"/>
          </a:p>
          <a:p>
            <a:pPr eaLnBrk="0" hangingPunct="0"/>
            <a:endParaRPr lang="ru-RU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428736"/>
            <a:ext cx="7572428" cy="48577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500063" y="285750"/>
            <a:ext cx="8286750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Раскрась согласно условным обозначениям: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слова, которые начинаются на гласный – в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цвет;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слова, которые начинаются на согласный – в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idx="1"/>
          </p:nvPr>
        </p:nvSpPr>
        <p:spPr>
          <a:xfrm>
            <a:off x="304800" y="1643063"/>
            <a:ext cx="8686800" cy="4437062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2800" smtClean="0"/>
              <a:t>Ушинский К.Д. так говорил о внимании: </a:t>
            </a:r>
            <a:r>
              <a:rPr lang="ru-RU" sz="2800" i="1" smtClean="0"/>
              <a:t>«…внимание есть та дверь, через которую проходит всё, что только входит в душу человека из внешнего мира»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Рисунок 3" descr="J0142185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7588" y="3995738"/>
            <a:ext cx="3887787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428596" y="1357298"/>
            <a:ext cx="8286808" cy="993638"/>
          </a:xfrm>
          <a:prstGeom prst="rect">
            <a:avLst/>
          </a:prstGeom>
        </p:spPr>
        <p:txBody>
          <a:bodyPr>
            <a:prstTxWarp prst="textInflateTop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7030A0"/>
                </a:solidFill>
                <a:latin typeface="Monotype Corsiva" pitchFamily="66" charset="0"/>
              </a:rPr>
              <a:t>СПАСИБО ЗА ВНИМАНИЕ</a:t>
            </a:r>
          </a:p>
        </p:txBody>
      </p:sp>
      <p:pic>
        <p:nvPicPr>
          <p:cNvPr id="23555" name="Рисунок 12" descr="f457861b8818bb762cb4a86204a2748e[1]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25" y="2738438"/>
            <a:ext cx="3929063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3" descr="J0237831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63" y="5000625"/>
            <a:ext cx="2643187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304800" y="1643063"/>
            <a:ext cx="8686800" cy="4437062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Внимание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– это форма  организации познавательной деятельности, основное условие осуществления познавательного процесса.</a:t>
            </a:r>
          </a:p>
          <a:p>
            <a:pPr eaLnBrk="1" hangingPunct="1">
              <a:buFont typeface="Wingdings 3" pitchFamily="18" charset="2"/>
              <a:buNone/>
            </a:pPr>
            <a:endParaRPr lang="ru-RU" sz="28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ru-RU" sz="28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Внимание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это направленность и сосредоточенность нашего сознания на определенном объекте.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43063"/>
            <a:ext cx="8686800" cy="4437062"/>
          </a:xfrm>
        </p:spPr>
        <p:txBody>
          <a:bodyPr>
            <a:normAutofit/>
          </a:bodyPr>
          <a:lstStyle/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3600" b="1" u="sng" spc="600" dirty="0" smtClean="0">
                <a:latin typeface="Times New Roman" pitchFamily="18" charset="0"/>
                <a:cs typeface="Times New Roman" pitchFamily="18" charset="0"/>
              </a:rPr>
              <a:t>Виды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непроизвольное;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произвольное (преднамеренное);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послепроизвольное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Рисунок 3" descr="J0237831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63" y="5000625"/>
            <a:ext cx="2643187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43063"/>
            <a:ext cx="8686800" cy="4437062"/>
          </a:xfrm>
        </p:spPr>
        <p:txBody>
          <a:bodyPr>
            <a:normAutofit/>
          </a:bodyPr>
          <a:lstStyle/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3600" b="1" u="sng" spc="600" dirty="0" smtClean="0">
                <a:latin typeface="Times New Roman" pitchFamily="18" charset="0"/>
                <a:cs typeface="Times New Roman" pitchFamily="18" charset="0"/>
              </a:rPr>
              <a:t>Свойства  внимания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сосредоточенность;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устойчивость;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объем;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распределение;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переключение.</a:t>
            </a:r>
          </a:p>
        </p:txBody>
      </p:sp>
      <p:pic>
        <p:nvPicPr>
          <p:cNvPr id="11267" name="Рисунок 3" descr="J0237831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63" y="5000625"/>
            <a:ext cx="2643187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571500"/>
            <a:ext cx="8686800" cy="4437063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3100" b="1" u="sng" smtClean="0">
                <a:latin typeface="Times New Roman" pitchFamily="18" charset="0"/>
                <a:cs typeface="Times New Roman" pitchFamily="18" charset="0"/>
              </a:rPr>
              <a:t>Особенности внимания младших школьников</a:t>
            </a:r>
            <a:r>
              <a:rPr lang="ru-RU" sz="3100" b="1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buFont typeface="Wingdings 3" pitchFamily="18" charset="2"/>
              <a:buNone/>
            </a:pPr>
            <a:endParaRPr lang="ru-RU" sz="31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ru-RU" sz="3100" b="1" smtClean="0">
                <a:latin typeface="Times New Roman" pitchFamily="18" charset="0"/>
                <a:cs typeface="Times New Roman" pitchFamily="18" charset="0"/>
              </a:rPr>
              <a:t>объем внимания  меньше, чем у взрослых;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3100" b="1" smtClean="0">
                <a:latin typeface="Times New Roman" pitchFamily="18" charset="0"/>
                <a:cs typeface="Times New Roman" pitchFamily="18" charset="0"/>
              </a:rPr>
              <a:t>распределение внимания – слабее;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3100" b="1" smtClean="0">
                <a:latin typeface="Times New Roman" pitchFamily="18" charset="0"/>
                <a:cs typeface="Times New Roman" pitchFamily="18" charset="0"/>
              </a:rPr>
              <a:t>небольшая устойчивость внимания;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3100" b="1" smtClean="0">
                <a:latin typeface="Times New Roman" pitchFamily="18" charset="0"/>
                <a:cs typeface="Times New Roman" pitchFamily="18" charset="0"/>
              </a:rPr>
              <a:t>не могут быстро переключать внимание с одного объекта на другой.</a:t>
            </a:r>
          </a:p>
        </p:txBody>
      </p:sp>
      <p:pic>
        <p:nvPicPr>
          <p:cNvPr id="12291" name="Рисунок 3" descr="J0237831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63" y="5000625"/>
            <a:ext cx="2643187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642938"/>
            <a:ext cx="8686800" cy="5214937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ru-RU" sz="2800" b="1" u="sng" smtClean="0">
                <a:latin typeface="Times New Roman" pitchFamily="18" charset="0"/>
                <a:cs typeface="Times New Roman" pitchFamily="18" charset="0"/>
              </a:rPr>
              <a:t>Условия организации учебной деятельности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хороший темп урока и продуманная его организация;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четкость, доступность и краткость пояснений, указаний, которые учитель дает для работы;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максимальная опора на активную мыслительную деятельность детей;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бережное отношение учителя к вниманию детей, т.е. нельзя делать громкие замечания отдельным ученикам в то время, когда весь класс еще работает;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разнообразие видов и форм заданий, подчиненных основной цели и теме урока;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включение в учебную работу всех учеников, активизация инициативы детей.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28625"/>
            <a:ext cx="8686800" cy="5072063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наиболее эффективные пути развития произвольного внимания у младших школьников и формирования  орфографической зоркости на уроках русского языка.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диагностику уровня развития внимания у младших школьников с помощью психодиагностического комплекса методик; </a:t>
            </a:r>
          </a:p>
          <a:p>
            <a:pPr eaLnBrk="1" hangingPunct="1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на уроках упражнения, направленные на повышение уровня внимания обучающихся; </a:t>
            </a:r>
          </a:p>
          <a:p>
            <a:pPr eaLnBrk="1" hangingPunct="1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практический материал, содержащий задания на развитие внимания у младших школьников.</a:t>
            </a:r>
          </a:p>
          <a:p>
            <a:pPr eaLnBrk="1" hangingPunct="1">
              <a:buFont typeface="Wingdings 3" pitchFamily="18" charset="2"/>
              <a:buNone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6311602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Найди «лишнее» слово</a:t>
            </a:r>
          </a:p>
          <a:p>
            <a:pPr eaLnBrk="1" hangingPunct="1">
              <a:buFont typeface="Wingdings 3" pitchFamily="18" charset="2"/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 Назови «лишнее» слово. Какие орфограммы встретились в этих словах?)</a:t>
            </a:r>
          </a:p>
          <a:p>
            <a:pPr eaLnBrk="1" hangingPunct="1">
              <a:buFont typeface="Wingdings 3" pitchFamily="18" charset="2"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«Грамотейка»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(найти и исправить ошибки)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Одуванчик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залатой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Постарел и стал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сидой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как только посидел-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Вместе с ветром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улител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894868"/>
              </p:ext>
            </p:extLst>
          </p:nvPr>
        </p:nvGraphicFramePr>
        <p:xfrm>
          <a:off x="1691680" y="764704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РОМАШКА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ЛУК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КОШКА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СОБАКА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ВОРОБЕЙ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КОРОВА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БЕРЁЗА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ДУБ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МАЛИНА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ОСИНА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КОРОВА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ЛИСА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ВОЛК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МЕДВЕДЬ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368</TotalTime>
  <Words>586</Words>
  <Application>Microsoft Office PowerPoint</Application>
  <PresentationFormat>Экран (4:3)</PresentationFormat>
  <Paragraphs>142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Игра «Исправь ошибки» </vt:lpstr>
      <vt:lpstr>Упражнение "Развиваем быстроту реакции" </vt:lpstr>
      <vt:lpstr>Найди слово в слове</vt:lpstr>
      <vt:lpstr>Продолжи волшебную  цепочку: </vt:lpstr>
      <vt:lpstr>Часть-целое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Игровые технологии</dc:title>
  <dc:creator>Ланбина И. А.</dc:creator>
  <cp:lastModifiedBy>Валера</cp:lastModifiedBy>
  <cp:revision>37</cp:revision>
  <dcterms:created xsi:type="dcterms:W3CDTF">2010-09-16T12:54:37Z</dcterms:created>
  <dcterms:modified xsi:type="dcterms:W3CDTF">2015-03-16T13:34:21Z</dcterms:modified>
</cp:coreProperties>
</file>