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7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0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72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12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5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9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9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8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06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11E6-1C06-4507-8463-FB2B9984228A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992D-2FF5-41BC-9B3C-897498629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39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B11E6-1C06-4507-8463-FB2B9984228A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E992D-2FF5-41BC-9B3C-897498629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3364898"/>
            <a:ext cx="5976664" cy="2800405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rgbClr val="002060"/>
                </a:solidFill>
              </a:rPr>
              <a:t>Тема урока: Преобразование целого выражения в многочлен</a:t>
            </a:r>
            <a:r>
              <a:rPr lang="ru-RU" sz="2800" b="1" i="1" dirty="0" smtClean="0">
                <a:solidFill>
                  <a:srgbClr val="002060"/>
                </a:solidFill>
              </a:rPr>
              <a:t>.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>
                <a:solidFill>
                  <a:srgbClr val="002060"/>
                </a:solidFill>
              </a:rPr>
              <a:t/>
            </a:r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                                   </a:t>
            </a:r>
            <a:r>
              <a:rPr lang="ru-RU" sz="1800" i="1" dirty="0" smtClean="0">
                <a:solidFill>
                  <a:srgbClr val="002060"/>
                </a:solidFill>
              </a:rPr>
              <a:t>МОУ «Школа №3» г. Алушта</a:t>
            </a:r>
            <a:br>
              <a:rPr lang="ru-RU" sz="1800" i="1" dirty="0" smtClean="0">
                <a:solidFill>
                  <a:srgbClr val="002060"/>
                </a:solidFill>
              </a:rPr>
            </a:br>
            <a:r>
              <a:rPr lang="ru-RU" sz="1800" i="1" dirty="0">
                <a:solidFill>
                  <a:srgbClr val="002060"/>
                </a:solidFill>
              </a:rPr>
              <a:t> </a:t>
            </a:r>
            <a:r>
              <a:rPr lang="ru-RU" sz="1800" i="1" dirty="0" smtClean="0">
                <a:solidFill>
                  <a:srgbClr val="002060"/>
                </a:solidFill>
              </a:rPr>
              <a:t>                                                     Учитель </a:t>
            </a:r>
            <a:r>
              <a:rPr lang="ru-RU" sz="1800" i="1" dirty="0" err="1" smtClean="0">
                <a:solidFill>
                  <a:srgbClr val="002060"/>
                </a:solidFill>
              </a:rPr>
              <a:t>Бариева</a:t>
            </a:r>
            <a:r>
              <a:rPr lang="ru-RU" sz="1800" i="1" dirty="0" smtClean="0">
                <a:solidFill>
                  <a:srgbClr val="002060"/>
                </a:solidFill>
              </a:rPr>
              <a:t> Л.С.</a:t>
            </a:r>
            <a:endParaRPr lang="ru-RU" sz="1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68300"/>
            <a:ext cx="8139113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029203" cy="5256584"/>
          </a:xfrm>
        </p:spPr>
        <p:txBody>
          <a:bodyPr>
            <a:normAutofit/>
          </a:bodyPr>
          <a:lstStyle/>
          <a:p>
            <a:pPr algn="l"/>
            <a:r>
              <a:rPr lang="ru-RU" sz="2800" i="1" dirty="0" smtClean="0">
                <a:solidFill>
                  <a:srgbClr val="0070C0"/>
                </a:solidFill>
              </a:rPr>
              <a:t> Цель </a:t>
            </a:r>
            <a:r>
              <a:rPr lang="ru-RU" sz="2800" i="1" dirty="0" smtClean="0">
                <a:solidFill>
                  <a:srgbClr val="0070C0"/>
                </a:solidFill>
              </a:rPr>
              <a:t>урока: </a:t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i="1" dirty="0">
                <a:solidFill>
                  <a:srgbClr val="0070C0"/>
                </a:solidFill>
              </a:rPr>
              <a:t/>
            </a:r>
            <a:br>
              <a:rPr lang="ru-RU" sz="2800" i="1" dirty="0">
                <a:solidFill>
                  <a:srgbClr val="0070C0"/>
                </a:solidFill>
              </a:rPr>
            </a:br>
            <a:r>
              <a:rPr lang="ru-RU" sz="2800" i="1" dirty="0" smtClean="0">
                <a:solidFill>
                  <a:srgbClr val="0070C0"/>
                </a:solidFill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</a:rPr>
              <a:t> Формирование </a:t>
            </a:r>
            <a:r>
              <a:rPr lang="ru-RU" sz="2400" i="1" dirty="0" smtClean="0">
                <a:solidFill>
                  <a:srgbClr val="0070C0"/>
                </a:solidFill>
              </a:rPr>
              <a:t>знаний о </a:t>
            </a:r>
            <a:r>
              <a:rPr lang="ru-RU" sz="2400" i="1" dirty="0" smtClean="0">
                <a:solidFill>
                  <a:srgbClr val="0070C0"/>
                </a:solidFill>
              </a:rPr>
              <a:t>целых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0070C0"/>
                </a:solidFill>
              </a:rPr>
              <a:t>  выражениях </a:t>
            </a:r>
            <a:r>
              <a:rPr lang="ru-RU" sz="2400" i="1" dirty="0" smtClean="0">
                <a:solidFill>
                  <a:srgbClr val="0070C0"/>
                </a:solidFill>
              </a:rPr>
              <a:t>и умений </a:t>
            </a:r>
            <a:r>
              <a:rPr lang="ru-RU" sz="2400" i="1" dirty="0" smtClean="0">
                <a:solidFill>
                  <a:srgbClr val="0070C0"/>
                </a:solidFill>
              </a:rPr>
              <a:t>применять формулы  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</a:rPr>
              <a:t>сокращенного умножения для преобразования 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</a:rPr>
              <a:t>выражений.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endParaRPr lang="ru-RU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1187624" y="1052736"/>
                <a:ext cx="6984776" cy="468052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800" dirty="0" smtClean="0">
                    <a:solidFill>
                      <a:srgbClr val="0070C0"/>
                    </a:solidFill>
                  </a:rPr>
                  <a:t>Выражения, составленные из чисел и переменных с помощью действий сложения, вычитания, умножения и деления на число, отличное от нуля, называются целыми выражениями. </a:t>
                </a:r>
                <a:br>
                  <a:rPr lang="ru-RU" sz="2800" dirty="0" smtClean="0">
                    <a:solidFill>
                      <a:srgbClr val="0070C0"/>
                    </a:solidFill>
                  </a:rPr>
                </a:br>
                <a:r>
                  <a:rPr lang="ru-RU" sz="2800" dirty="0">
                    <a:solidFill>
                      <a:srgbClr val="0070C0"/>
                    </a:solidFill>
                  </a:rPr>
                  <a:t/>
                </a:r>
                <a:br>
                  <a:rPr lang="ru-RU" sz="2800" dirty="0">
                    <a:solidFill>
                      <a:srgbClr val="0070C0"/>
                    </a:solidFill>
                  </a:rPr>
                </a:br>
                <a:r>
                  <a:rPr lang="ru-RU" sz="2800" dirty="0" smtClean="0">
                    <a:solidFill>
                      <a:srgbClr val="0070C0"/>
                    </a:solidFill>
                  </a:rPr>
                  <a:t>Например:    47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800" dirty="0" smtClean="0">
                    <a:solidFill>
                      <a:srgbClr val="0070C0"/>
                    </a:solidFill>
                  </a:rPr>
                  <a:t> - 12 у + 8;</a:t>
                </a:r>
                <a:br>
                  <a:rPr lang="ru-RU" sz="2800" dirty="0" smtClean="0">
                    <a:solidFill>
                      <a:srgbClr val="0070C0"/>
                    </a:solidFill>
                  </a:rPr>
                </a:br>
                <a:r>
                  <a:rPr lang="ru-RU" sz="2800" dirty="0" smtClean="0">
                    <a:solidFill>
                      <a:srgbClr val="0070C0"/>
                    </a:solidFill>
                  </a:rPr>
                  <a:t>  5</a:t>
                </a:r>
                <a:r>
                  <a:rPr lang="en-CA" sz="2800" i="1" dirty="0" smtClean="0">
                    <a:solidFill>
                      <a:srgbClr val="0070C0"/>
                    </a:solidFill>
                  </a:rPr>
                  <a:t>b</a:t>
                </a:r>
                <a:r>
                  <a:rPr lang="ru-RU" sz="2800" dirty="0" smtClean="0">
                    <a:solidFill>
                      <a:srgbClr val="0070C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CA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CA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(2</m:t>
                        </m:r>
                        <m:r>
                          <a:rPr lang="en-CA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CA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−7)</m:t>
                        </m:r>
                      </m:num>
                      <m:den>
                        <m:r>
                          <a:rPr lang="en-CA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CA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ru-RU" sz="2800" dirty="0" smtClean="0">
                    <a:solidFill>
                      <a:srgbClr val="0070C0"/>
                    </a:solidFill>
                  </a:rPr>
                  <a:t>-  </a:t>
                </a:r>
                <a:r>
                  <a:rPr lang="ru-RU" sz="2800" b="1" i="1" dirty="0" smtClean="0">
                    <a:solidFill>
                      <a:srgbClr val="0070C0"/>
                    </a:solidFill>
                  </a:rPr>
                  <a:t>целые выражения</a:t>
                </a:r>
                <a:endParaRPr lang="ru-RU" sz="2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87624" y="1052736"/>
                <a:ext cx="6984776" cy="4680520"/>
              </a:xfrm>
              <a:blipFill rotWithShape="1">
                <a:blip r:embed="rId3"/>
                <a:stretch>
                  <a:fillRect l="-1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2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971600" y="908720"/>
                <a:ext cx="7200800" cy="4896544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800" i="1" dirty="0" smtClean="0">
                    <a:solidFill>
                      <a:srgbClr val="0070C0"/>
                    </a:solidFill>
                  </a:rPr>
                  <a:t>Любое целое выражение можно представить в виде многочлена.</a:t>
                </a:r>
                <a:br>
                  <a:rPr lang="ru-RU" sz="2800" i="1" dirty="0" smtClean="0">
                    <a:solidFill>
                      <a:srgbClr val="0070C0"/>
                    </a:solidFill>
                  </a:rPr>
                </a:br>
                <a:r>
                  <a:rPr lang="ru-RU" sz="2800" i="1" dirty="0" smtClean="0">
                    <a:solidFill>
                      <a:srgbClr val="0070C0"/>
                    </a:solidFill>
                  </a:rPr>
                  <a:t> </a:t>
                </a:r>
                <a:br>
                  <a:rPr lang="ru-RU" sz="2800" i="1" dirty="0" smtClean="0">
                    <a:solidFill>
                      <a:srgbClr val="0070C0"/>
                    </a:solidFill>
                  </a:rPr>
                </a:br>
                <a:r>
                  <a:rPr lang="ru-RU" sz="2800" dirty="0" smtClean="0"/>
                  <a:t>Например: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800" b="0" i="1" smtClean="0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800" b="0" i="1" smtClean="0">
                            <a:latin typeface="Cambria Math"/>
                          </a:rPr>
                          <m:t>+4)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- (х – 4)(х + 4)(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+ 16)=</a:t>
                </a:r>
                <a:br>
                  <a:rPr lang="ru-RU" sz="2800" dirty="0" smtClean="0"/>
                </a:br>
                <a:r>
                  <a:rPr lang="ru-RU" sz="2800" dirty="0"/>
                  <a:t/>
                </a:r>
                <a:br>
                  <a:rPr lang="ru-RU" sz="2800" dirty="0"/>
                </a:br>
                <a:r>
                  <a:rPr lang="ru-RU" sz="2800" dirty="0" smtClean="0"/>
                  <a:t>Выполнить преобразование самостоятельно в тетради.</a:t>
                </a:r>
                <a:br>
                  <a:rPr lang="ru-RU" sz="2800" dirty="0" smtClean="0"/>
                </a:br>
                <a:r>
                  <a:rPr lang="ru-RU" sz="2800" dirty="0"/>
                  <a:t/>
                </a:r>
                <a:br>
                  <a:rPr lang="ru-RU" sz="2800" dirty="0"/>
                </a:br>
                <a:endParaRPr lang="ru-RU" sz="2800" dirty="0"/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71600" y="908720"/>
                <a:ext cx="7200800" cy="4896544"/>
              </a:xfrm>
              <a:blipFill rotWithShape="1">
                <a:blip r:embed="rId3"/>
                <a:stretch>
                  <a:fillRect l="-1692" r="-27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5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1000"/>
            <a:ext cx="8424936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620688"/>
                <a:ext cx="8229600" cy="504056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800" dirty="0" smtClean="0"/>
                  <a:t>  Проверим правильность выполнения задания:</a:t>
                </a:r>
                <a:br>
                  <a:rPr lang="ru-RU" sz="2800" dirty="0" smtClean="0"/>
                </a:br>
                <a:r>
                  <a:rPr lang="ru-RU" sz="2800" dirty="0"/>
                  <a:t> </a:t>
                </a:r>
                <a:r>
                  <a:rPr lang="ru-RU" sz="28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800" b="0" i="1" smtClean="0"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ru-RU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800" b="0" i="1" smtClean="0">
                            <a:latin typeface="Cambria Math"/>
                          </a:rPr>
                          <m:t>+4)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- (х – 4)(х + 4)(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+ 16)=</a:t>
                </a:r>
                <a:br>
                  <a:rPr lang="ru-RU" sz="2800" dirty="0" smtClean="0"/>
                </a:br>
                <a:r>
                  <a:rPr lang="ru-RU" sz="2800" dirty="0" smtClean="0"/>
                  <a:t>    </a:t>
                </a:r>
                <a:br>
                  <a:rPr lang="ru-RU" sz="2800" dirty="0" smtClean="0"/>
                </a:br>
                <a:r>
                  <a:rPr lang="ru-RU" sz="2800" dirty="0" smtClean="0"/>
                  <a:t>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800" dirty="0" smtClean="0"/>
                  <a:t> + 8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+ 16) –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- 16)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</a:t>
                </a:r>
                <a:r>
                  <a:rPr lang="ru-RU" sz="2800" dirty="0"/>
                  <a:t>+</a:t>
                </a:r>
                <a:r>
                  <a:rPr lang="ru-RU" sz="2800" dirty="0" smtClean="0"/>
                  <a:t> 16) =</a:t>
                </a:r>
                <a:br>
                  <a:rPr lang="ru-RU" sz="2800" dirty="0" smtClean="0"/>
                </a:br>
                <a:r>
                  <a:rPr lang="ru-RU" sz="28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800" dirty="0" smtClean="0"/>
                  <a:t> + 8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+ 16 –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800" dirty="0" smtClean="0"/>
                  <a:t> - 256) = </a:t>
                </a:r>
                <a:br>
                  <a:rPr lang="ru-RU" sz="2800" dirty="0" smtClean="0"/>
                </a:br>
                <a:r>
                  <a:rPr lang="ru-RU" sz="28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800" dirty="0" smtClean="0"/>
                  <a:t> + 8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+ 16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800" dirty="0" smtClean="0"/>
                  <a:t> + 256 = 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+ 272 </a:t>
                </a:r>
                <a:br>
                  <a:rPr lang="ru-RU" sz="2800" dirty="0" smtClean="0"/>
                </a:br>
                <a:endParaRPr lang="ru-RU" sz="2800" dirty="0"/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620688"/>
                <a:ext cx="8229600" cy="5040560"/>
              </a:xfrm>
              <a:blipFill rotWithShape="1"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2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81000"/>
            <a:ext cx="842486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11256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Закрепление знаний по новой теме: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№ 919;  </a:t>
            </a:r>
            <a:br>
              <a:rPr lang="ru-RU" sz="2800" dirty="0" smtClean="0"/>
            </a:br>
            <a:r>
              <a:rPr lang="ru-RU" sz="2800" dirty="0" smtClean="0"/>
              <a:t> № 920;   </a:t>
            </a:r>
            <a:br>
              <a:rPr lang="ru-RU" sz="2800" dirty="0" smtClean="0"/>
            </a:br>
            <a:r>
              <a:rPr lang="ru-RU" sz="2800" dirty="0" smtClean="0"/>
              <a:t> № 923  (сначала ознакомиться с решением    примера 2  на стр. 184 учебника)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9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4" y="377343"/>
            <a:ext cx="813690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136904" cy="330324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   Домашнее задание: № 921; № 925.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</a:t>
            </a:r>
            <a:r>
              <a:rPr lang="ru-RU" sz="2800" i="1" u="sng" dirty="0" smtClean="0">
                <a:solidFill>
                  <a:srgbClr val="0070C0"/>
                </a:solidFill>
              </a:rPr>
              <a:t>Подведение итогов урока: </a:t>
            </a:r>
            <a:r>
              <a:rPr lang="ru-RU" sz="2800" i="1" dirty="0" smtClean="0">
                <a:solidFill>
                  <a:srgbClr val="0070C0"/>
                </a:solidFill>
              </a:rPr>
              <a:t/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i="1" dirty="0">
                <a:solidFill>
                  <a:srgbClr val="0070C0"/>
                </a:solidFill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    научились ли мы правильно выполнять </a:t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i="1" dirty="0">
                <a:solidFill>
                  <a:srgbClr val="0070C0"/>
                </a:solidFill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    преобразование целых   </a:t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i="1" dirty="0">
                <a:solidFill>
                  <a:srgbClr val="0070C0"/>
                </a:solidFill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    выражений в многочлен?</a:t>
            </a:r>
            <a:endParaRPr lang="ru-RU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72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Тема урока: Преобразование целого выражения в многочлен.                                     МОУ «Школа №3» г. Алушта                                                       Учитель Бариева Л.С.</vt:lpstr>
      <vt:lpstr> Цель урока:     Формирование знаний о целых   выражениях и умений применять формулы     сокращенного умножения для преобразования    выражений. </vt:lpstr>
      <vt:lpstr>Выражения, составленные из чисел и переменных с помощью действий сложения, вычитания, умножения и деления на число, отличное от нуля, называются целыми выражениями.   Например:    47х^3 - 12 у + 8;   5b - (a(2b -7))/4 -  целые выражения</vt:lpstr>
      <vt:lpstr>Любое целое выражение можно представить в виде многочлена.   Например: 〖(х^2+4)〗^2 - (х – 4)(х + 4)(х^2 + 16)=  Выполнить преобразование самостоятельно в тетради.  </vt:lpstr>
      <vt:lpstr>  Проверим правильность выполнения задания:    〖(х^2+4)〗^2 - (х – 4)(х + 4)(х^2 + 16)=      = (х^4 + 8х^2 + 16) – (х^2 - 16) (х^2 + 16) = = х^4 + 8х^2 + 16 – (х^4 - 256) =  = х^4 + 8х^2 + 16 – х^4 + 256 = 8х^2 + 272  </vt:lpstr>
      <vt:lpstr>Закрепление знаний по новой теме:   № 919;    № 920;     № 923  (сначала ознакомиться с решением    примера 2  на стр. 184 учебника)</vt:lpstr>
      <vt:lpstr>    Домашнее задание: № 921; № 925.       Подведение итогов урока:       научились ли мы правильно выполнять       преобразование целых         выражений в многочлен?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Преобразование целого выражения в многочлен.</dc:title>
  <dc:creator>User</dc:creator>
  <cp:lastModifiedBy>User</cp:lastModifiedBy>
  <cp:revision>10</cp:revision>
  <cp:lastPrinted>2015-03-20T19:45:00Z</cp:lastPrinted>
  <dcterms:created xsi:type="dcterms:W3CDTF">2015-03-17T03:16:41Z</dcterms:created>
  <dcterms:modified xsi:type="dcterms:W3CDTF">2015-03-21T20:33:33Z</dcterms:modified>
</cp:coreProperties>
</file>