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80" r:id="rId2"/>
    <p:sldId id="256" r:id="rId3"/>
    <p:sldId id="279" r:id="rId4"/>
    <p:sldId id="273" r:id="rId5"/>
    <p:sldId id="278" r:id="rId6"/>
    <p:sldId id="274" r:id="rId7"/>
    <p:sldId id="275" r:id="rId8"/>
    <p:sldId id="276" r:id="rId9"/>
    <p:sldId id="277" r:id="rId10"/>
    <p:sldId id="290" r:id="rId11"/>
    <p:sldId id="281" r:id="rId12"/>
    <p:sldId id="282" r:id="rId13"/>
    <p:sldId id="283" r:id="rId14"/>
    <p:sldId id="284" r:id="rId15"/>
    <p:sldId id="285" r:id="rId16"/>
    <p:sldId id="286" r:id="rId17"/>
    <p:sldId id="288" r:id="rId18"/>
    <p:sldId id="291" r:id="rId19"/>
    <p:sldId id="289" r:id="rId20"/>
    <p:sldId id="264" r:id="rId21"/>
    <p:sldId id="265" r:id="rId22"/>
    <p:sldId id="267" r:id="rId23"/>
    <p:sldId id="268" r:id="rId24"/>
    <p:sldId id="269" r:id="rId25"/>
    <p:sldId id="292" r:id="rId26"/>
    <p:sldId id="293" r:id="rId2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3A511F"/>
    <a:srgbClr val="264A34"/>
    <a:srgbClr val="294732"/>
    <a:srgbClr val="314C24"/>
    <a:srgbClr val="39582A"/>
    <a:srgbClr val="725914"/>
    <a:srgbClr val="9B3937"/>
    <a:srgbClr val="7C2E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560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BD9365-F936-46C8-8552-43EC412BF093}" type="datetimeFigureOut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7014E2-1515-4B23-BEFC-B0CF3764B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CF230E-C3EF-46F8-BF0F-D4CF6DC8F00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43F61-AD0B-4B01-9883-9E81A490F612}" type="datetime1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7D4A1-0973-48C6-81FA-4EEE81EE4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7D9E0-D27B-4A92-B12A-8188FCF0BCDD}" type="datetime1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72DA3-E219-427C-AB3D-95F9B5FB1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EDD54-DB6D-4B23-857D-4644ECE3A6D0}" type="datetime1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39B59-D5EA-455C-BF00-58D04734F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42B29-DD5C-43BB-AC63-23082C379A98}" type="datetime1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E399-5E35-4F24-88FD-AB9A3DCAE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E34B0-1590-42E9-873A-CBE9A2D09647}" type="datetime1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63F48-9EF9-40C7-BFB1-0FF5EE1D5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82C77-1FCF-40B5-923C-370D782D96A5}" type="datetime1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2C54F-9C28-427C-98DE-D6F145841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5B4A3-24A8-4731-B8E1-DB0BB140DEAA}" type="datetime1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8526D-5CCE-4931-BB81-2A0233AD8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CA5F2-1C98-459D-9C42-D827F224B7FF}" type="datetime1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FF555-D465-458C-9706-C5845FAA7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7559D-D8C8-455C-B362-BC66A38D9D0A}" type="datetime1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D44FB-CF87-46BF-9DB3-CE34906F2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D4D0E-E419-41E7-8D99-00318B12974D}" type="datetime1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B824A-6557-4003-9C9B-BD52C5DA8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56976-9BDF-4300-BA9D-6A5A0BD82884}" type="datetime1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A06B3-7745-42E0-AC7D-4A9835792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597687-E3A0-43E0-B3D8-DD4BEA482FDF}" type="datetime1">
              <a:rPr lang="ru-RU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C91A3D-CAD8-425C-A0A2-E51B2F028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765175"/>
            <a:ext cx="7631113" cy="2835275"/>
          </a:xfrm>
        </p:spPr>
        <p:txBody>
          <a:bodyPr/>
          <a:lstStyle/>
          <a:p>
            <a:r>
              <a:rPr lang="ru-RU" smtClean="0">
                <a:solidFill>
                  <a:srgbClr val="006666"/>
                </a:solidFill>
                <a:latin typeface="Times New Roman" pitchFamily="18" charset="0"/>
              </a:rPr>
              <a:t>Тема: «Страницы истории Отечества</a:t>
            </a:r>
            <a:r>
              <a:rPr lang="en-US" smtClean="0">
                <a:solidFill>
                  <a:srgbClr val="006666"/>
                </a:solidFill>
                <a:latin typeface="Times New Roman" pitchFamily="18" charset="0"/>
              </a:rPr>
              <a:t>.</a:t>
            </a:r>
            <a:r>
              <a:rPr lang="ru-RU" smtClean="0">
                <a:solidFill>
                  <a:srgbClr val="006666"/>
                </a:solidFill>
                <a:latin typeface="Times New Roman" pitchFamily="18" charset="0"/>
              </a:rPr>
              <a:t> Жизнь древних славян.  Во времена Древней Руси».</a:t>
            </a:r>
            <a:br>
              <a:rPr lang="ru-RU" smtClean="0">
                <a:solidFill>
                  <a:srgbClr val="006666"/>
                </a:solidFill>
                <a:latin typeface="Times New Roman" pitchFamily="18" charset="0"/>
              </a:rPr>
            </a:b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3860800"/>
            <a:ext cx="5903913" cy="1800225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ru-RU" b="1" dirty="0" smtClean="0">
                <a:solidFill>
                  <a:srgbClr val="006666"/>
                </a:solidFill>
                <a:latin typeface="Times New Roman" pitchFamily="18" charset="0"/>
              </a:rPr>
              <a:t>Самарцева Татьяна Васильевна </a:t>
            </a:r>
          </a:p>
          <a:p>
            <a:pPr>
              <a:spcBef>
                <a:spcPct val="50000"/>
              </a:spcBef>
              <a:defRPr/>
            </a:pPr>
            <a:r>
              <a:rPr lang="ru-RU" b="1" dirty="0" smtClean="0">
                <a:solidFill>
                  <a:srgbClr val="006666"/>
                </a:solidFill>
                <a:latin typeface="Times New Roman" pitchFamily="18" charset="0"/>
              </a:rPr>
              <a:t>учитель начальной школы  ЦДО</a:t>
            </a:r>
          </a:p>
          <a:p>
            <a:pPr>
              <a:spcBef>
                <a:spcPct val="50000"/>
              </a:spcBef>
              <a:defRPr/>
            </a:pPr>
            <a:r>
              <a:rPr lang="ru-RU" b="1" dirty="0" smtClean="0">
                <a:solidFill>
                  <a:srgbClr val="006666"/>
                </a:solidFill>
                <a:latin typeface="Times New Roman" pitchFamily="18" charset="0"/>
              </a:rPr>
              <a:t>              Тула  2013г.</a:t>
            </a:r>
            <a:endParaRPr lang="ru-RU" dirty="0"/>
          </a:p>
        </p:txBody>
      </p:sp>
    </p:spTree>
  </p:cSld>
  <p:clrMapOvr>
    <a:masterClrMapping/>
  </p:clrMapOvr>
  <p:transition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Расселение древних славян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1869930-DAB6-4279-9BC8-2561ADEFB28E}" type="datetime1">
              <a:rPr lang="ru-RU" smtClean="0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0981E-99A9-4AC3-8578-0D5C00D3A0F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126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85988" y="2192338"/>
            <a:ext cx="4772025" cy="3343275"/>
          </a:xfr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3E685C7-8308-4994-BC15-8BA30BA4C56E}" type="datetime1">
              <a:rPr lang="ru-RU" smtClean="0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13F5B-BE46-4805-ABBB-EC5BAFE8FB6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2060575"/>
            <a:ext cx="5761038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692150"/>
            <a:ext cx="39243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3E685C7-8308-4994-BC15-8BA30BA4C56E}" type="datetime1">
              <a:rPr lang="ru-RU" smtClean="0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519D8-1191-4E53-896A-3952E555A2C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492375"/>
            <a:ext cx="50387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739775"/>
            <a:ext cx="61214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3E685C7-8308-4994-BC15-8BA30BA4C56E}" type="datetime1">
              <a:rPr lang="ru-RU" smtClean="0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5FE0E-B774-43C7-89EF-190F46495FF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4038" y="1371600"/>
            <a:ext cx="5495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3E685C7-8308-4994-BC15-8BA30BA4C56E}" type="datetime1">
              <a:rPr lang="ru-RU" smtClean="0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619CB-02D3-4FE0-B157-9FD3B681266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125538"/>
            <a:ext cx="6985000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 flipH="1">
            <a:off x="3332163" y="765175"/>
            <a:ext cx="2608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Занятия  славян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3E685C7-8308-4994-BC15-8BA30BA4C56E}" type="datetime1">
              <a:rPr lang="ru-RU" smtClean="0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A2EE6-192B-4CF1-AC30-97B0267F985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1116013" y="476250"/>
            <a:ext cx="55435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Жизнь древнего человека зависела  от природы. Не зная причины  происхождения  природных  явлений, люди приписывали их воле богов. Славяне верили, что богов много. Такая вера называется   язычеством.</a:t>
            </a:r>
          </a:p>
          <a:p>
            <a:r>
              <a:rPr lang="ru-RU"/>
              <a:t>Богов у славян было много и каждый из них  отвечал за что-то свое .  Главным богом считался грозный и могучий бог Перун.</a:t>
            </a:r>
          </a:p>
          <a:p>
            <a:endParaRPr lang="ru-RU"/>
          </a:p>
          <a:p>
            <a:endParaRPr lang="ru-RU"/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924175"/>
            <a:ext cx="5249863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3E685C7-8308-4994-BC15-8BA30BA4C56E}" type="datetime1">
              <a:rPr lang="ru-RU" smtClean="0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FC622-9106-40B0-9827-F3697F3FD1C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997200"/>
            <a:ext cx="32575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3284538"/>
            <a:ext cx="31813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050" y="476250"/>
            <a:ext cx="4381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775" y="836613"/>
            <a:ext cx="32194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611188" y="2060575"/>
            <a:ext cx="7993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Кроме богов , славяне верили в духов: домового, кикимору лешего, водяного. </a:t>
            </a:r>
          </a:p>
        </p:txBody>
      </p:sp>
      <p:pic>
        <p:nvPicPr>
          <p:cNvPr id="17417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62275" y="2738438"/>
            <a:ext cx="32194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3E685C7-8308-4994-BC15-8BA30BA4C56E}" type="datetime1">
              <a:rPr lang="ru-RU" smtClean="0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8C401-AFD0-4697-BFB3-93668DA90F2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539750" y="692150"/>
            <a:ext cx="79930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Управлять такой обширной землей, а  к середине </a:t>
            </a:r>
            <a:r>
              <a:rPr lang="en-US"/>
              <a:t>XI </a:t>
            </a:r>
            <a:r>
              <a:rPr lang="ru-RU"/>
              <a:t> века  Русь занимала пространство от Балтийского моря  до Черного</a:t>
            </a:r>
            <a:r>
              <a:rPr lang="en-US"/>
              <a:t>,</a:t>
            </a:r>
            <a:r>
              <a:rPr lang="ru-RU"/>
              <a:t>без  строгого порядка было нельзя. </a:t>
            </a:r>
          </a:p>
          <a:p>
            <a:r>
              <a:rPr lang="ru-RU"/>
              <a:t>Главой Руси был великий князь Киевский</a:t>
            </a:r>
            <a:r>
              <a:rPr lang="en-US"/>
              <a:t>, </a:t>
            </a:r>
            <a:r>
              <a:rPr lang="ru-RU"/>
              <a:t>его советниками и помощниками  -  бояре</a:t>
            </a:r>
            <a:r>
              <a:rPr lang="en-US"/>
              <a:t>,</a:t>
            </a:r>
            <a:r>
              <a:rPr lang="ru-RU"/>
              <a:t>а опорой и поддержкой  -  верная и преданная княжеская дружина</a:t>
            </a:r>
            <a:r>
              <a:rPr lang="en-US"/>
              <a:t>.</a:t>
            </a:r>
            <a:r>
              <a:rPr lang="ru-RU"/>
              <a:t> В историю вошел киевский князь Владимир, прозванный людьми Красным Солнышком.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141663"/>
            <a:ext cx="46672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4942915-8504-4171-BEA1-5EB7D113B609}" type="datetime1">
              <a:rPr lang="ru-RU" smtClean="0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A22F8-84F7-4E93-B3E6-7F5A5AED761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196975"/>
            <a:ext cx="7272338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1908175" y="476250"/>
            <a:ext cx="5976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Русские княжества</a:t>
            </a:r>
          </a:p>
        </p:txBody>
      </p:sp>
    </p:spTree>
  </p:cSld>
  <p:clrMapOvr>
    <a:masterClrMapping/>
  </p:clrMapOvr>
  <p:transition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B45B8BC-D433-446C-93EF-34F5A3FF642D}" type="datetime1">
              <a:rPr lang="ru-RU" smtClean="0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FF359-C4AD-44E8-870E-795893FB88C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539750" y="765175"/>
            <a:ext cx="8064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Что стало главной заботой князя Владимира</a:t>
            </a:r>
            <a:r>
              <a:rPr lang="en-US"/>
              <a:t>?                                 </a:t>
            </a:r>
          </a:p>
          <a:p>
            <a:r>
              <a:rPr lang="en-US"/>
              <a:t> </a:t>
            </a:r>
            <a:r>
              <a:rPr lang="ru-RU"/>
              <a:t>Что делал князь для защиты  своих территорий</a:t>
            </a:r>
            <a:r>
              <a:rPr lang="en-US"/>
              <a:t>?</a:t>
            </a:r>
            <a:endParaRPr lang="ru-RU"/>
          </a:p>
          <a:p>
            <a:r>
              <a:rPr lang="ru-RU"/>
              <a:t>О каких былинных богатырях того времени мы знаем</a:t>
            </a:r>
            <a:r>
              <a:rPr lang="en-US"/>
              <a:t>?</a:t>
            </a:r>
            <a:endParaRPr lang="ru-RU"/>
          </a:p>
          <a:p>
            <a:endParaRPr lang="ru-RU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2205038"/>
            <a:ext cx="47148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4213" y="2781300"/>
            <a:ext cx="7772400" cy="1470025"/>
          </a:xfrm>
          <a:effectLst>
            <a:outerShdw dist="35921" dir="2700000" algn="ctr" rotWithShape="0">
              <a:srgbClr val="E37113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8000" b="1" smtClean="0">
                <a:solidFill>
                  <a:srgbClr val="714A15"/>
                </a:solidFill>
                <a:latin typeface="Georgia" pitchFamily="18" charset="0"/>
              </a:rPr>
              <a:t>Во времена древней Руси.</a:t>
            </a:r>
          </a:p>
        </p:txBody>
      </p:sp>
      <p:pic>
        <p:nvPicPr>
          <p:cNvPr id="1027" name="Picture 3" descr="H:\Documents and Settings\Aida\Рабочий стол\клипарты рамки фончики\karty\karty\map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571480"/>
            <a:ext cx="4500594" cy="1427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Князь Владимирib17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1268413"/>
            <a:ext cx="2946400" cy="4103687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179388" y="188913"/>
            <a:ext cx="5400675" cy="6550025"/>
          </a:xfrm>
          <a:prstGeom prst="rect">
            <a:avLst/>
          </a:prstGeom>
          <a:solidFill>
            <a:srgbClr val="F3E2A3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90000"/>
                </a:solidFill>
                <a:latin typeface="Georgia" pitchFamily="18" charset="0"/>
              </a:rPr>
              <a:t>Князь Владимир был сыном Святослава от древлянской княжны Малуши. Родился он в 963 году. Воспитывал Владимира брат его матери язычник Добрыня. В 972 году князь Владимир стал править Новгородом. В 980 г. в разгар войны между братьями Владимир пошел на Киев, в котором княжил его старший брат Ярополк. Победив брата, Владимир стал править в Киеве. У него было пять жен и многочисленные наложницы. На Киевских горах он установил идолов, которым стали приносить человеческие жертвы. Тогда погибли за Христа варяги Феодор и Иоанн. Обстоятельства их смерти произвели на Владимира сильное впечатление, и он начал сомневаться в истинности языческой веры.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79388" y="188913"/>
            <a:ext cx="5795962" cy="6465887"/>
          </a:xfrm>
          <a:prstGeom prst="rect">
            <a:avLst/>
          </a:prstGeom>
          <a:solidFill>
            <a:srgbClr val="D9E8FB"/>
          </a:solidFill>
          <a:ln w="57150" cmpd="thinThick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990000"/>
                </a:solidFill>
                <a:latin typeface="Georgia" pitchFamily="18" charset="0"/>
              </a:rPr>
              <a:t>По приглашению князя в Киев приходили проповедники из разных стран: послы от болгар-мусульман, живших за Волгой, немцы-латиняне, иудеи и греки. Князь расспрашивал об их вере, и каждый предлагал ему свою веру. Но самое сильное впечатление произвел на него православный греческий проповедник, который в заключение своей беседы показал ему картину Страшного суда. По совету бояр, Владимир отправил десять мудрых мужей, чтобы испытать на месте, чья вера лучше. Когда эти русские послы прибыли в Константинополь, то великолепие Софийского храма, стройное пение придворных певчих и торжественность патриаршей службы тронули их до глубины души: «Мы не знали, — говорили они потом Владимиру, — на земле мы стояли или на небе». А бояре тут же ему заметили: «Если бы вера греческая не была лучше других вер, не приняла бы ее бабка твоя Ольга — мудрейшая из людей».</a:t>
            </a:r>
          </a:p>
        </p:txBody>
      </p:sp>
      <p:pic>
        <p:nvPicPr>
          <p:cNvPr id="22531" name="Picture 4" descr="К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1125538"/>
            <a:ext cx="2928938" cy="3743325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 descr="Полотно"/>
          <p:cNvSpPr>
            <a:spLocks noChangeArrowheads="1"/>
          </p:cNvSpPr>
          <p:nvPr/>
        </p:nvSpPr>
        <p:spPr bwMode="auto">
          <a:xfrm>
            <a:off x="0" y="0"/>
            <a:ext cx="9144000" cy="666432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9B39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Владимир решил креститься, но не хотел подчинять Русь грекам. Поэтому вскоре после возвращения послов Владимир пошел войной на греков и взял Херсонес. Отсюда он отправил послов в Константино-</a:t>
            </a:r>
          </a:p>
          <a:p>
            <a:pPr>
              <a:defRPr/>
            </a:pPr>
            <a:r>
              <a:rPr lang="ru-RU" sz="2400" b="1">
                <a:solidFill>
                  <a:srgbClr val="9B39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поль к императорам Василию и Константину с требо-ванием руки сестры их, царевны Анны. Те отвечали ему, что царевна может быть женой только христиа-</a:t>
            </a:r>
          </a:p>
          <a:p>
            <a:pPr>
              <a:defRPr/>
            </a:pPr>
            <a:r>
              <a:rPr lang="ru-RU" sz="2400" b="1">
                <a:solidFill>
                  <a:srgbClr val="9B39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нина. Тогда Владимир объявил, что желает принять христианскую веру. Но прежде, чем невеста прибыла в Херсонес, Владимир был поражен слепотой.В таком состоянии, подобно апостолу Павлу, он познал свою духовную немощь и приготовился к великому таин-ству возрождения. Царевна, прибывшая в Херсонес, посоветовала ему поспешить с крещением. Владимир крестился (988 г.) и был наименован Василием. При выходе из купели, он прозрел душевными и телесны-</a:t>
            </a:r>
          </a:p>
          <a:p>
            <a:pPr>
              <a:defRPr/>
            </a:pPr>
            <a:r>
              <a:rPr lang="ru-RU" sz="2400" b="1">
                <a:solidFill>
                  <a:srgbClr val="9B39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ми очами и в избытке радости воскликнул: </a:t>
            </a:r>
          </a:p>
          <a:p>
            <a:pPr>
              <a:defRPr/>
            </a:pPr>
            <a:r>
              <a:rPr lang="ru-RU" sz="2400" b="1">
                <a:solidFill>
                  <a:srgbClr val="9B39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«Теперь я познал истинного Бога!»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Перун1886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916238" cy="6858000"/>
          </a:xfrm>
          <a:prstGeom prst="rect">
            <a:avLst/>
          </a:prstGeom>
          <a:noFill/>
          <a:ln w="76200" cmpd="tri">
            <a:solidFill>
              <a:srgbClr val="294732"/>
            </a:solidFill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987675" y="0"/>
            <a:ext cx="6156325" cy="6873875"/>
          </a:xfrm>
          <a:prstGeom prst="rect">
            <a:avLst/>
          </a:prstGeom>
          <a:solidFill>
            <a:srgbClr val="CDDAB8"/>
          </a:solidFill>
          <a:ln w="76200" cmpd="tri">
            <a:solidFill>
              <a:srgbClr val="29473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3A511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Возвратившись в Киев, Владимир прежде всего предложил креститься своим двенадцати сыновьям, и они крестились в одном источнике, известном в Киеве под именем Крещатика. Вслед за ними крестились многие бояре. Между тем, Владимир приступил к истреблению идолов, и главный из них идол Перун был привязан к конскому хвосту, с поруганием совлечен с горы и брошен в Днепр. За низвержением идолов последовало оглашение народа евангельской проповедью. Христианские священники собирали народ и наставляли его в святой вере. Наконец, святой Владимир объявил в Киеве, чтобы все жители, богатые и убогие, явились в определенный день на реку для принятия крешения. Киевляне спешили исполнить волю князя, рассуждая так: «Если бы новая вера не была лучше, то князь и бояре ее бы не приняли».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252413" y="404813"/>
            <a:ext cx="88915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  <a:latin typeface="Georgia" pitchFamily="18" charset="0"/>
              </a:rPr>
              <a:t>После Киева и его окрестностей святая </a:t>
            </a:r>
          </a:p>
          <a:p>
            <a:r>
              <a:rPr lang="ru-RU" sz="3200" b="1">
                <a:solidFill>
                  <a:srgbClr val="800000"/>
                </a:solidFill>
                <a:latin typeface="Georgia" pitchFamily="18" charset="0"/>
              </a:rPr>
              <a:t>вера была насаждена в Новгороде. </a:t>
            </a:r>
          </a:p>
          <a:p>
            <a:r>
              <a:rPr lang="ru-RU" sz="3200" b="1">
                <a:solidFill>
                  <a:srgbClr val="800000"/>
                </a:solidFill>
                <a:latin typeface="Georgia" pitchFamily="18" charset="0"/>
              </a:rPr>
              <a:t>В 992 г. святая вера была насаждена в </a:t>
            </a:r>
          </a:p>
          <a:p>
            <a:r>
              <a:rPr lang="ru-RU" sz="3200" b="1">
                <a:solidFill>
                  <a:srgbClr val="800000"/>
                </a:solidFill>
                <a:latin typeface="Georgia" pitchFamily="18" charset="0"/>
              </a:rPr>
              <a:t>Суздальском крае.</a:t>
            </a:r>
          </a:p>
        </p:txBody>
      </p:sp>
      <p:pic>
        <p:nvPicPr>
          <p:cNvPr id="25603" name="Picture 7" descr="Крещениеimg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838" y="2708275"/>
            <a:ext cx="4752975" cy="3268663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5604" name="Picture 8" descr="Крещениеkrescheni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420938"/>
            <a:ext cx="2814637" cy="3960812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010A390-142A-4B28-BDA2-FCE3697A573B}" type="datetime1">
              <a:rPr lang="ru-RU" smtClean="0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91E5C-89E3-4F5D-B29C-0FC6F310595B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22675" y="2636838"/>
            <a:ext cx="5126038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 flipH="1">
            <a:off x="611188" y="404813"/>
            <a:ext cx="72739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/>
              <a:t>.</a:t>
            </a:r>
            <a:r>
              <a:rPr lang="ru-RU"/>
              <a:t>Принятие христианства благотворно сказалось на сплочении славянских племен</a:t>
            </a:r>
            <a:r>
              <a:rPr lang="en-US"/>
              <a:t>.</a:t>
            </a:r>
            <a:r>
              <a:rPr lang="ru-RU"/>
              <a:t> В правлении князя Владимира и его сына Ярослава Мудрого Русь богатела и обустраивалась</a:t>
            </a:r>
            <a:r>
              <a:rPr lang="en-US"/>
              <a:t>.</a:t>
            </a:r>
            <a:r>
              <a:rPr lang="ru-RU"/>
              <a:t> Вырос ее авторитет, окрепли связи с другими государствами , на нее стали смотреть как на равную</a:t>
            </a:r>
            <a:r>
              <a:rPr lang="en-US"/>
              <a:t>.</a:t>
            </a:r>
            <a:endParaRPr lang="ru-RU"/>
          </a:p>
          <a:p>
            <a:pPr algn="just"/>
            <a:r>
              <a:rPr lang="ru-RU"/>
              <a:t>Западные соседи называли ее страной городов</a:t>
            </a:r>
            <a:r>
              <a:rPr lang="en-US"/>
              <a:t>.</a:t>
            </a:r>
            <a:r>
              <a:rPr lang="ru-RU"/>
              <a:t>   Самыми большими городами были Новгород и Киев</a:t>
            </a:r>
            <a:r>
              <a:rPr lang="en-US"/>
              <a:t>.</a:t>
            </a:r>
            <a:endParaRPr lang="ru-RU"/>
          </a:p>
          <a:p>
            <a:pPr algn="just"/>
            <a:endParaRPr lang="ru-RU"/>
          </a:p>
          <a:p>
            <a:pPr algn="just"/>
            <a:r>
              <a:rPr lang="ru-RU"/>
              <a:t>Киев</a:t>
            </a:r>
            <a:r>
              <a:rPr lang="en-US"/>
              <a:t>.</a:t>
            </a:r>
            <a:r>
              <a:rPr lang="ru-RU"/>
              <a:t>   Софийский   собор</a:t>
            </a:r>
            <a:r>
              <a:rPr lang="en-US"/>
              <a:t>.</a:t>
            </a:r>
            <a:endParaRPr lang="ru-RU"/>
          </a:p>
        </p:txBody>
      </p:sp>
    </p:spTree>
  </p:cSld>
  <p:clrMapOvr>
    <a:masterClrMapping/>
  </p:clrMapOvr>
  <p:transition>
    <p:check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010A390-142A-4B28-BDA2-FCE3697A573B}" type="datetime1">
              <a:rPr lang="ru-RU" smtClean="0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6CFB4-7122-4547-B996-EFB55DEA3CCD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87450" y="549275"/>
            <a:ext cx="60483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Итог урока</a:t>
            </a:r>
            <a:r>
              <a:rPr lang="en-US" dirty="0"/>
              <a:t>.</a:t>
            </a:r>
            <a:endParaRPr lang="ru-RU" dirty="0"/>
          </a:p>
          <a:p>
            <a:pPr marL="342900" indent="-342900" algn="l">
              <a:buFontTx/>
              <a:buAutoNum type="arabicPeriod"/>
              <a:defRPr/>
            </a:pPr>
            <a:r>
              <a:rPr lang="ru-RU" dirty="0"/>
              <a:t>Какие занятия древних славян ты знаешь</a:t>
            </a:r>
            <a:r>
              <a:rPr lang="en-US" dirty="0"/>
              <a:t>?</a:t>
            </a:r>
            <a:endParaRPr lang="ru-RU" dirty="0"/>
          </a:p>
          <a:p>
            <a:pPr marL="342900" indent="-342900" algn="l">
              <a:defRPr/>
            </a:pPr>
            <a:r>
              <a:rPr lang="ru-RU" dirty="0"/>
              <a:t>2</a:t>
            </a:r>
            <a:r>
              <a:rPr lang="en-US" dirty="0"/>
              <a:t>.  </a:t>
            </a:r>
            <a:r>
              <a:rPr lang="ru-RU" dirty="0"/>
              <a:t> Во что верили древние славяне?</a:t>
            </a:r>
          </a:p>
          <a:p>
            <a:pPr marL="342900" indent="-342900" algn="l">
              <a:buFontTx/>
              <a:buAutoNum type="arabicPlain" startAt="3"/>
              <a:defRPr/>
            </a:pPr>
            <a:r>
              <a:rPr lang="ru-RU" dirty="0"/>
              <a:t>Назвать столицу Древней Руси</a:t>
            </a:r>
            <a:r>
              <a:rPr lang="en-US" dirty="0"/>
              <a:t>.</a:t>
            </a:r>
          </a:p>
          <a:p>
            <a:pPr marL="342900" indent="-342900" algn="l">
              <a:buFontTx/>
              <a:buAutoNum type="arabicPlain" startAt="3"/>
              <a:defRPr/>
            </a:pPr>
            <a:r>
              <a:rPr lang="ru-RU" dirty="0"/>
              <a:t>Каковы заслуги князя  Владимира?</a:t>
            </a:r>
          </a:p>
          <a:p>
            <a:pPr marL="342900" indent="-342900" algn="l">
              <a:buFontTx/>
              <a:buAutoNum type="arabicPlain" startAt="3"/>
              <a:defRPr/>
            </a:pPr>
            <a:r>
              <a:rPr lang="ru-RU" dirty="0"/>
              <a:t>В чем значение принятие  христианства на Руси?</a:t>
            </a:r>
          </a:p>
          <a:p>
            <a:pPr marL="342900" indent="-342900" algn="l">
              <a:buFontTx/>
              <a:buAutoNum type="arabicPlain" startAt="3"/>
              <a:defRPr/>
            </a:pPr>
            <a:r>
              <a:rPr lang="ru-RU" dirty="0"/>
              <a:t>Оценка за работу на уроке.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Повторение изученного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Вспомним в каких эпохах мы  «побывали», выстроим цепочку времени.  Дадим  краткую характеристику каждой эпохи.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652EB0-1265-4187-9597-D9D7620DD3F4}" type="datetime1">
              <a:rPr lang="ru-RU" smtClean="0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6999F-8046-40C4-A8DE-469BEF44795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Первобытная история</a:t>
            </a: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62175" y="2049463"/>
            <a:ext cx="4819650" cy="3629025"/>
          </a:xfrm>
          <a:noFill/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985493C-C82F-40A5-8375-62392BF80EE8}" type="datetime1">
              <a:rPr lang="ru-RU" smtClean="0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92010-7546-4F39-8ADD-097F6A27F54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Мир древности</a:t>
            </a:r>
          </a:p>
        </p:txBody>
      </p:sp>
      <p:pic>
        <p:nvPicPr>
          <p:cNvPr id="614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52663" y="2144713"/>
            <a:ext cx="4638675" cy="3438525"/>
          </a:xfrm>
          <a:noFill/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652EB0-1265-4187-9597-D9D7620DD3F4}" type="datetime1">
              <a:rPr lang="ru-RU" smtClean="0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E7965-8A3B-465C-BE91-5D861785C94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Средние века: время рыцарей и замков</a:t>
            </a:r>
          </a:p>
        </p:txBody>
      </p:sp>
      <p:pic>
        <p:nvPicPr>
          <p:cNvPr id="717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58888" y="1916113"/>
            <a:ext cx="2143125" cy="3057525"/>
          </a:xfrm>
          <a:noFill/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985493C-C82F-40A5-8375-62392BF80EE8}" type="datetime1">
              <a:rPr lang="ru-RU" smtClean="0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CDCFB-296A-4A24-AD5E-A01AA338B9E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844675"/>
            <a:ext cx="3036888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Новое время</a:t>
            </a:r>
          </a:p>
        </p:txBody>
      </p:sp>
      <p:pic>
        <p:nvPicPr>
          <p:cNvPr id="819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28" y="1643050"/>
            <a:ext cx="6769100" cy="4056062"/>
          </a:xfrm>
          <a:noFill/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985493C-C82F-40A5-8375-62392BF80EE8}" type="datetime1">
              <a:rPr lang="ru-RU" smtClean="0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6A8497-3151-43E0-8DFD-444D00825FA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Новейшее время</a:t>
            </a:r>
          </a:p>
        </p:txBody>
      </p:sp>
      <p:pic>
        <p:nvPicPr>
          <p:cNvPr id="921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2060575"/>
            <a:ext cx="3994150" cy="3168650"/>
          </a:xfrm>
          <a:noFill/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985493C-C82F-40A5-8375-62392BF80EE8}" type="datetime1">
              <a:rPr lang="ru-RU" smtClean="0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13FEC-16A0-4CF4-91C9-08C59575CA5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916113"/>
            <a:ext cx="3862388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Страницы истории Отечества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Колесо истории возвращает нас в обратную сторону  и переносит  в Средние века, примерно в </a:t>
            </a:r>
            <a:r>
              <a:rPr lang="en-US" smtClean="0"/>
              <a:t>VI</a:t>
            </a:r>
            <a:r>
              <a:rPr lang="ru-RU" smtClean="0"/>
              <a:t> век нашей эры. Начинаем изучать раздел Страницы истории Отечества.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985493C-C82F-40A5-8375-62392BF80EE8}" type="datetime1">
              <a:rPr lang="ru-RU" smtClean="0"/>
              <a:pPr>
                <a:defRPr/>
              </a:pPr>
              <a:t>27.03.2015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04E53-371A-45F1-8E12-D92C6DCB337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>
    <p:checker/>
  </p:transition>
</p:sld>
</file>

<file path=ppt/theme/theme1.xml><?xml version="1.0" encoding="utf-8"?>
<a:theme xmlns:a="http://schemas.openxmlformats.org/drawingml/2006/main" name="История  3">
  <a:themeElements>
    <a:clrScheme name="Другая 39">
      <a:dk1>
        <a:srgbClr val="63242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985</Words>
  <Application>Microsoft Office PowerPoint</Application>
  <PresentationFormat>Экран (4:3)</PresentationFormat>
  <Paragraphs>87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История  3</vt:lpstr>
      <vt:lpstr>Тема: «Страницы истории Отечества. Жизнь древних славян.  Во времена Древней Руси». </vt:lpstr>
      <vt:lpstr>Во времена древней Руси.</vt:lpstr>
      <vt:lpstr>Повторение изученного</vt:lpstr>
      <vt:lpstr>Первобытная история</vt:lpstr>
      <vt:lpstr>Мир древности</vt:lpstr>
      <vt:lpstr>Средние века: время рыцарей и замков</vt:lpstr>
      <vt:lpstr>Новое время</vt:lpstr>
      <vt:lpstr>Новейшее время</vt:lpstr>
      <vt:lpstr>Страницы истории Отечества</vt:lpstr>
      <vt:lpstr>Расселение древних славян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 времена древней Руси.</dc:title>
  <dc:creator>XTreme</dc:creator>
  <dc:description>http://aida.ucoz.ru</dc:description>
  <cp:lastModifiedBy>Учитель</cp:lastModifiedBy>
  <cp:revision>99</cp:revision>
  <dcterms:created xsi:type="dcterms:W3CDTF">2010-02-04T16:45:02Z</dcterms:created>
  <dcterms:modified xsi:type="dcterms:W3CDTF">2015-03-27T07:08:37Z</dcterms:modified>
  <cp:category>шаблоны к Powerpoint</cp:category>
</cp:coreProperties>
</file>