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8" autoAdjust="0"/>
    <p:restoredTop sz="94660"/>
  </p:normalViewPr>
  <p:slideViewPr>
    <p:cSldViewPr>
      <p:cViewPr varScale="1">
        <p:scale>
          <a:sx n="68" d="100"/>
          <a:sy n="68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9FE1-249E-4D8F-9CB0-81EADFB20388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665-F7FA-4327-97BD-F1F8ED2A5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9FE1-249E-4D8F-9CB0-81EADFB20388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665-F7FA-4327-97BD-F1F8ED2A5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9FE1-249E-4D8F-9CB0-81EADFB20388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665-F7FA-4327-97BD-F1F8ED2A5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9FE1-249E-4D8F-9CB0-81EADFB20388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665-F7FA-4327-97BD-F1F8ED2A5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9FE1-249E-4D8F-9CB0-81EADFB20388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665-F7FA-4327-97BD-F1F8ED2A5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9FE1-249E-4D8F-9CB0-81EADFB20388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665-F7FA-4327-97BD-F1F8ED2A5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9FE1-249E-4D8F-9CB0-81EADFB20388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665-F7FA-4327-97BD-F1F8ED2A5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9FE1-249E-4D8F-9CB0-81EADFB20388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665-F7FA-4327-97BD-F1F8ED2A5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9FE1-249E-4D8F-9CB0-81EADFB20388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665-F7FA-4327-97BD-F1F8ED2A5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9FE1-249E-4D8F-9CB0-81EADFB20388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84665-F7FA-4327-97BD-F1F8ED2A58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9FE1-249E-4D8F-9CB0-81EADFB20388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484665-F7FA-4327-97BD-F1F8ED2A58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029FE1-249E-4D8F-9CB0-81EADFB20388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484665-F7FA-4327-97BD-F1F8ED2A584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D%D0%BE%D0%B6%D0%B5%D1%81%D1%82%D0%B2%D0%BE" TargetMode="External"/><Relationship Id="rId2" Type="http://schemas.openxmlformats.org/officeDocument/2006/relationships/hyperlink" Target="https://ru.wikipedia.org/wiki/%D0%94%D1%80%D0%B5%D0%B2%D0%BD%D0%B5%D0%B3%D1%80%D0%B5%D1%87%D0%B5%D1%81%D0%BA%D0%B8%D0%B9_%D1%8F%D0%B7%D1%8B%D0%B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5%D0%B4%D0%B8%D0%BD%D1%81%D1%82%D0%B2%D0%BE" TargetMode="External"/><Relationship Id="rId4" Type="http://schemas.openxmlformats.org/officeDocument/2006/relationships/hyperlink" Target="https://ru.wikipedia.org/wiki/%D0%AD%D0%BB%D0%B5%D0%BC%D0%B5%D0%BD%D1%82_(%D1%84%D0%B8%D0%BB%D0%BE%D1%81%D0%BE%D1%84%D0%B8%D1%8F)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</a:rPr>
              <a:t>Реализация </a:t>
            </a:r>
            <a:r>
              <a:rPr lang="ru-RU" sz="2400" i="1" dirty="0" err="1" smtClean="0">
                <a:solidFill>
                  <a:schemeClr val="tx1"/>
                </a:solidFill>
              </a:rPr>
              <a:t>системно-деятельностного</a:t>
            </a:r>
            <a:r>
              <a:rPr lang="ru-RU" sz="2400" i="1" dirty="0" smtClean="0">
                <a:solidFill>
                  <a:schemeClr val="tx1"/>
                </a:solidFill>
              </a:rPr>
              <a:t> подхода на уроках русского языка во 2 классе</a:t>
            </a:r>
            <a:endParaRPr lang="ru-RU" sz="2400" i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МБОУ « ООШ пос.Прибрежный»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Учитель начальных классов первой категории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Волчкова</a:t>
            </a:r>
            <a:r>
              <a:rPr lang="ru-RU" dirty="0" smtClean="0">
                <a:solidFill>
                  <a:schemeClr val="tx1"/>
                </a:solidFill>
              </a:rPr>
              <a:t> Светлана Анатольевна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Учитель : выпишите слова , которые отвечают на вопрос что ? </a:t>
            </a:r>
          </a:p>
          <a:p>
            <a:r>
              <a:rPr lang="ru-RU" dirty="0" smtClean="0"/>
              <a:t>Ученики : </a:t>
            </a:r>
            <a:r>
              <a:rPr lang="ru-RU" i="1" dirty="0" smtClean="0"/>
              <a:t>портфель</a:t>
            </a:r>
            <a:r>
              <a:rPr lang="ru-RU" i="1" dirty="0" smtClean="0"/>
              <a:t>, пенал, школа, </a:t>
            </a:r>
            <a:r>
              <a:rPr lang="ru-RU" i="1" dirty="0" smtClean="0"/>
              <a:t>тетрадь .</a:t>
            </a:r>
          </a:p>
          <a:p>
            <a:r>
              <a:rPr lang="ru-RU" i="1" dirty="0" smtClean="0"/>
              <a:t>Учитель : из высказываний выберите правильный ответ : </a:t>
            </a:r>
          </a:p>
          <a:p>
            <a:pPr>
              <a:buNone/>
            </a:pPr>
            <a:r>
              <a:rPr lang="ru-RU" dirty="0" smtClean="0"/>
              <a:t>1</a:t>
            </a:r>
            <a:r>
              <a:rPr lang="ru-RU" dirty="0" smtClean="0"/>
              <a:t>. Выписанные слова называют предметы</a:t>
            </a:r>
          </a:p>
          <a:p>
            <a:pPr>
              <a:buNone/>
            </a:pPr>
            <a:r>
              <a:rPr lang="ru-RU" dirty="0" smtClean="0"/>
              <a:t>2. Выписанные слова называют признаки предметов</a:t>
            </a:r>
          </a:p>
          <a:p>
            <a:pPr>
              <a:buNone/>
            </a:pPr>
            <a:r>
              <a:rPr lang="ru-RU" dirty="0" smtClean="0"/>
              <a:t>3. Выписанные слова называют то, что делает предмет</a:t>
            </a:r>
          </a:p>
          <a:p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Ученики : </a:t>
            </a:r>
            <a:r>
              <a:rPr lang="ru-RU" dirty="0" smtClean="0"/>
              <a:t>Выписанные слова называют </a:t>
            </a:r>
            <a:r>
              <a:rPr lang="ru-RU" dirty="0" smtClean="0"/>
              <a:t>предмет</a:t>
            </a:r>
          </a:p>
          <a:p>
            <a:r>
              <a:rPr lang="ru-RU" dirty="0" smtClean="0"/>
              <a:t>Учитель : Молодцы . </a:t>
            </a:r>
            <a:r>
              <a:rPr lang="ru-RU" dirty="0" smtClean="0"/>
              <a:t>Так над чем же сегодня мы будем работать на уроке? Чему будем учиться?</a:t>
            </a:r>
          </a:p>
          <a:p>
            <a:r>
              <a:rPr lang="ru-RU" dirty="0" smtClean="0"/>
              <a:t>Ученики : </a:t>
            </a:r>
            <a:r>
              <a:rPr lang="ru-RU" dirty="0" smtClean="0"/>
              <a:t>Будем знакомиться со  словами, которые называют предмет</a:t>
            </a:r>
          </a:p>
          <a:p>
            <a:r>
              <a:rPr lang="ru-RU" dirty="0" smtClean="0"/>
              <a:t>Учитель : </a:t>
            </a:r>
            <a:r>
              <a:rPr lang="ru-RU" dirty="0" smtClean="0"/>
              <a:t>- А как вы думаете, для чего нам это нужно?</a:t>
            </a:r>
          </a:p>
          <a:p>
            <a:r>
              <a:rPr lang="ru-RU" dirty="0" smtClean="0"/>
              <a:t>Ученики : </a:t>
            </a:r>
            <a:r>
              <a:rPr lang="ru-RU" dirty="0" smtClean="0"/>
              <a:t>Нужно понять, что мы ещё не знаем</a:t>
            </a:r>
          </a:p>
          <a:p>
            <a:r>
              <a:rPr lang="ru-RU" dirty="0" smtClean="0"/>
              <a:t>Учитель : сегодня мы </a:t>
            </a:r>
            <a:r>
              <a:rPr lang="ru-RU" dirty="0" smtClean="0"/>
              <a:t>будем исследовать, наблюдать, </a:t>
            </a:r>
            <a:r>
              <a:rPr lang="ru-RU" dirty="0" smtClean="0"/>
              <a:t>доказывать , проверять наши доводы.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Подводящий к теме диалог 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i="1" dirty="0" smtClean="0"/>
              <a:t> </a:t>
            </a:r>
            <a:r>
              <a:rPr lang="ru-RU" b="1" i="1" dirty="0" smtClean="0"/>
              <a:t>Тема урока </a:t>
            </a:r>
            <a:r>
              <a:rPr lang="ru-RU" i="1" dirty="0" smtClean="0"/>
              <a:t>: </a:t>
            </a:r>
            <a:r>
              <a:rPr lang="ru-RU" b="1" i="1" dirty="0" smtClean="0"/>
              <a:t>Учимся </a:t>
            </a:r>
            <a:r>
              <a:rPr lang="ru-RU" b="1" i="1" dirty="0" smtClean="0"/>
              <a:t>различать приставки с буквой о  и  </a:t>
            </a:r>
            <a:r>
              <a:rPr lang="ru-RU" b="1" i="1" dirty="0" smtClean="0"/>
              <a:t>а.</a:t>
            </a:r>
          </a:p>
          <a:p>
            <a:pPr>
              <a:buNone/>
            </a:pPr>
            <a:r>
              <a:rPr lang="ru-RU" i="1" dirty="0" smtClean="0"/>
              <a:t> </a:t>
            </a:r>
          </a:p>
          <a:p>
            <a:pPr>
              <a:buNone/>
            </a:pPr>
            <a:r>
              <a:rPr lang="ru-RU" i="1" dirty="0" smtClean="0"/>
              <a:t>Учитель : </a:t>
            </a:r>
            <a:r>
              <a:rPr lang="ru-RU" dirty="0" smtClean="0"/>
              <a:t>Сегодня у нас в классе открывается творческая лаборатория  . Будут работать 2 группы , у каждой будет свое задание </a:t>
            </a:r>
            <a:r>
              <a:rPr lang="ru-RU" i="1" dirty="0" smtClean="0"/>
              <a:t>.</a:t>
            </a:r>
            <a:r>
              <a:rPr lang="ru-RU" dirty="0" smtClean="0"/>
              <a:t>На </a:t>
            </a:r>
            <a:r>
              <a:rPr lang="ru-RU" dirty="0" smtClean="0"/>
              <a:t>доске написаны приставки. </a:t>
            </a:r>
          </a:p>
          <a:p>
            <a:pPr>
              <a:buNone/>
            </a:pPr>
            <a:r>
              <a:rPr lang="ru-RU" dirty="0" smtClean="0"/>
              <a:t>- Сравните две группы приставок (на доске)</a:t>
            </a:r>
          </a:p>
          <a:p>
            <a:pPr>
              <a:buNone/>
            </a:pPr>
            <a:r>
              <a:rPr lang="ru-RU" dirty="0" smtClean="0"/>
              <a:t>1) до-, о-, об-, от-, по-, под-, про-. </a:t>
            </a:r>
          </a:p>
          <a:p>
            <a:pPr>
              <a:buNone/>
            </a:pPr>
            <a:r>
              <a:rPr lang="ru-RU" dirty="0" smtClean="0"/>
              <a:t>2) за-, над-, на.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-Что </a:t>
            </a:r>
            <a:r>
              <a:rPr lang="ru-RU" dirty="0" smtClean="0"/>
              <a:t>общего в написании приставок первой группы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dirty="0" smtClean="0"/>
              <a:t>Ученики : </a:t>
            </a:r>
            <a:r>
              <a:rPr lang="ru-RU" dirty="0" smtClean="0"/>
              <a:t>все приставки пишутся с буквой </a:t>
            </a:r>
            <a:r>
              <a:rPr lang="ru-RU" dirty="0" smtClean="0"/>
              <a:t>о</a:t>
            </a:r>
          </a:p>
          <a:p>
            <a:pPr>
              <a:buNone/>
            </a:pPr>
            <a:r>
              <a:rPr lang="ru-RU" dirty="0" smtClean="0"/>
              <a:t>Учитель : </a:t>
            </a:r>
            <a:r>
              <a:rPr lang="ru-RU" dirty="0" smtClean="0"/>
              <a:t>- Что общего в написании приставок второй группы?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Ученики : </a:t>
            </a:r>
            <a:r>
              <a:rPr lang="ru-RU" dirty="0" smtClean="0"/>
              <a:t>все приставки пишутся с буквой </a:t>
            </a:r>
            <a:r>
              <a:rPr lang="ru-RU" dirty="0" smtClean="0"/>
              <a:t>а.</a:t>
            </a:r>
          </a:p>
          <a:p>
            <a:pPr>
              <a:buNone/>
            </a:pPr>
            <a:r>
              <a:rPr lang="ru-RU" dirty="0" smtClean="0"/>
              <a:t>Учитель : Сформулируйте тему урока .</a:t>
            </a:r>
          </a:p>
          <a:p>
            <a:pPr>
              <a:buNone/>
            </a:pPr>
            <a:r>
              <a:rPr lang="ru-RU" dirty="0" smtClean="0"/>
              <a:t>Ученики : правописание приставок с буквами о и а.</a:t>
            </a:r>
            <a:endParaRPr lang="ru-RU" dirty="0" smtClean="0"/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Учитель : </a:t>
            </a:r>
            <a:r>
              <a:rPr lang="ru-RU" dirty="0" smtClean="0"/>
              <a:t>Вы должны сформулировать правило о приставках: выберите букву, на которую заканчивается приставка </a:t>
            </a:r>
            <a:r>
              <a:rPr lang="ru-RU" b="1" i="1" dirty="0" smtClean="0"/>
              <a:t>о</a:t>
            </a:r>
            <a:r>
              <a:rPr lang="ru-RU" dirty="0" smtClean="0"/>
              <a:t> или </a:t>
            </a:r>
            <a:r>
              <a:rPr lang="ru-RU" b="1" i="1" dirty="0" smtClean="0"/>
              <a:t>а</a:t>
            </a:r>
            <a:r>
              <a:rPr lang="ru-RU" dirty="0" smtClean="0"/>
              <a:t>, разработайте алгоритм действия, какую букву в приставке нужно писать.</a:t>
            </a:r>
          </a:p>
          <a:p>
            <a:pPr>
              <a:buNone/>
            </a:pPr>
            <a:r>
              <a:rPr lang="ru-RU" dirty="0" smtClean="0"/>
              <a:t>1 группа 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Учимся писать приставки с буквой а</a:t>
            </a:r>
          </a:p>
          <a:p>
            <a:pPr>
              <a:buNone/>
            </a:pPr>
            <a:r>
              <a:rPr lang="ru-RU" dirty="0" smtClean="0"/>
              <a:t> В приставках за-, на-, над- всегда пишется буква а.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 группа :</a:t>
            </a:r>
          </a:p>
          <a:p>
            <a:pPr>
              <a:buNone/>
            </a:pPr>
            <a:r>
              <a:rPr lang="ru-RU" dirty="0" smtClean="0"/>
              <a:t>Учимся писать приставки с буквой о</a:t>
            </a:r>
          </a:p>
          <a:p>
            <a:pPr>
              <a:buNone/>
            </a:pPr>
            <a:r>
              <a:rPr lang="ru-RU" dirty="0" smtClean="0"/>
              <a:t>В приставках до-, о-, об-, от-, по-, под-, про- пишется буква о. 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В чем проблема ?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Итак , мы выяснили , что к учебной проблеме можно идти через создание проблемной ситуации . Но эту ситуацию нужно придумать , обыграть , чтобы интересно было . А если не думается  или начинаем совсем новый раздел ? Что остается : сообщить тему урока в готовом виде? Но это не интересно ученикам и опять –традиционный урок . Выход есть . Существуют специальные приемы , условно называемые «яркое пятно» и «актуальность» 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«Яркое пятно» , «актуальность»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первом приеме </a:t>
            </a:r>
            <a:r>
              <a:rPr lang="ru-RU" dirty="0" smtClean="0"/>
              <a:t>и</a:t>
            </a:r>
            <a:r>
              <a:rPr lang="ru-RU" dirty="0" smtClean="0"/>
              <a:t>спользуйте сказки , легенды , мифы , фрагменты художественных произведений литературы , случаи из истории науки , культуры , просто из повседневной нашей жизни , различные шутки , словом , все то , что может заинтересовать наших учеников  , заинтриговать , побудить в действию , самостоятельно исследовать проблему .</a:t>
            </a:r>
          </a:p>
          <a:p>
            <a:r>
              <a:rPr lang="ru-RU" dirty="0" smtClean="0"/>
              <a:t>Второй прием актуальность состоит в обнаружении смысла и значимости для самих детей предлагаемой темы , для каждого из них 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800" i="1" u="sng" dirty="0" smtClean="0">
                <a:solidFill>
                  <a:srgbClr val="C00000"/>
                </a:solidFill>
              </a:rPr>
              <a:t>“Плохой учитель преподносит истину,</a:t>
            </a:r>
          </a:p>
          <a:p>
            <a:pPr algn="ctr">
              <a:buNone/>
            </a:pPr>
            <a:r>
              <a:rPr lang="ru-RU" sz="4800" i="1" u="sng" dirty="0" smtClean="0">
                <a:solidFill>
                  <a:srgbClr val="C00000"/>
                </a:solidFill>
              </a:rPr>
              <a:t> хороший учит её находить”.</a:t>
            </a:r>
          </a:p>
          <a:p>
            <a:pPr algn="ctr">
              <a:buNone/>
            </a:pPr>
            <a:r>
              <a:rPr lang="ru-RU" sz="4800" dirty="0" smtClean="0"/>
              <a:t>А. </a:t>
            </a:r>
            <a:r>
              <a:rPr lang="ru-RU" sz="4800" dirty="0" err="1" smtClean="0"/>
              <a:t>Дистервег</a:t>
            </a:r>
            <a:endParaRPr lang="ru-RU" sz="4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/>
              <a:t>Спасибо за внимание  !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err="1" smtClean="0"/>
              <a:t>Системно-деятельностный</a:t>
            </a:r>
            <a:r>
              <a:rPr lang="ru-RU" i="1" dirty="0" smtClean="0"/>
              <a:t> подход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Системно-деятельностный</a:t>
            </a:r>
            <a:r>
              <a:rPr lang="ru-RU" dirty="0" smtClean="0"/>
              <a:t> подход является основой ФГОС и обуславливает изменение общей парадигмы образования, которая находит отражение в переходе</a:t>
            </a:r>
          </a:p>
          <a:p>
            <a:r>
              <a:rPr lang="ru-RU" dirty="0" smtClean="0"/>
              <a:t>-к определению цели школьного обучения как формирование умения учиться как компетенции, обеспечивающей овладение новыми компетенциями;</a:t>
            </a:r>
          </a:p>
          <a:p>
            <a:r>
              <a:rPr lang="ru-RU" dirty="0" smtClean="0"/>
              <a:t>-от изолированного изучения учащимися системы научных понятий к включению содержания обучения в контекст решения жизненных задач;</a:t>
            </a:r>
          </a:p>
          <a:p>
            <a:r>
              <a:rPr lang="ru-RU" dirty="0" smtClean="0"/>
              <a:t>-от стихийности учебной деятельности ученика к стратегии ее целенаправленной организации и планомерного формирования;</a:t>
            </a:r>
          </a:p>
          <a:p>
            <a:r>
              <a:rPr lang="ru-RU" dirty="0" smtClean="0"/>
              <a:t>-от индивидуальной формы усвоения знаний к признанию решающей роли учебного сотрудничества в достижении целей обучения.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Система-деятельность-подход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 smtClean="0"/>
              <a:t>Систе́ма</a:t>
            </a:r>
            <a:r>
              <a:rPr lang="ru-RU" dirty="0" smtClean="0"/>
              <a:t> (от </a:t>
            </a:r>
            <a:r>
              <a:rPr lang="ru-RU" dirty="0" err="1" smtClean="0">
                <a:hlinkClick r:id="rId2" tooltip="Древнегреческий язык"/>
              </a:rPr>
              <a:t>др.-греч</a:t>
            </a:r>
            <a:r>
              <a:rPr lang="ru-RU" dirty="0" smtClean="0">
                <a:hlinkClick r:id="rId2" tooltip="Древнегреческий язык"/>
              </a:rPr>
              <a:t>.</a:t>
            </a:r>
            <a:r>
              <a:rPr lang="ru-RU" dirty="0" smtClean="0"/>
              <a:t> </a:t>
            </a:r>
            <a:r>
              <a:rPr lang="ru-RU" dirty="0" err="1" smtClean="0"/>
              <a:t>σύστημα </a:t>
            </a:r>
            <a:r>
              <a:rPr lang="ru-RU" dirty="0" smtClean="0"/>
              <a:t>— целое, составленное из частей; соединение) — </a:t>
            </a:r>
            <a:r>
              <a:rPr lang="ru-RU" dirty="0" smtClean="0">
                <a:hlinkClick r:id="rId3" tooltip="Множество"/>
              </a:rPr>
              <a:t>множество</a:t>
            </a:r>
            <a:r>
              <a:rPr lang="ru-RU" dirty="0" smtClean="0"/>
              <a:t> </a:t>
            </a:r>
            <a:r>
              <a:rPr lang="ru-RU" dirty="0" smtClean="0">
                <a:hlinkClick r:id="rId4" tooltip="Элемент (философия)"/>
              </a:rPr>
              <a:t>элементов</a:t>
            </a:r>
            <a:r>
              <a:rPr lang="ru-RU" dirty="0" smtClean="0"/>
              <a:t>, находящихся в отношениях и связях друг с другом, которое образует определённую целостность, </a:t>
            </a:r>
            <a:r>
              <a:rPr lang="ru-RU" dirty="0" smtClean="0">
                <a:hlinkClick r:id="rId5" tooltip="Единство"/>
              </a:rPr>
              <a:t>единство</a:t>
            </a:r>
            <a:r>
              <a:rPr lang="ru-RU" dirty="0" smtClean="0"/>
              <a:t> .</a:t>
            </a:r>
          </a:p>
          <a:p>
            <a:r>
              <a:rPr lang="ru-RU" b="1" dirty="0" smtClean="0"/>
              <a:t>Деятельность</a:t>
            </a:r>
            <a:r>
              <a:rPr lang="ru-RU" dirty="0" smtClean="0"/>
              <a:t>  — мотивированный процесс использования тех или иных средств для достижения цели .</a:t>
            </a:r>
          </a:p>
          <a:p>
            <a:r>
              <a:rPr lang="ru-RU" b="1" dirty="0" smtClean="0"/>
              <a:t>Подход</a:t>
            </a:r>
            <a:r>
              <a:rPr lang="ru-RU" dirty="0" smtClean="0"/>
              <a:t> – совокупность приемов и способов в воздействии на кого (что)-либо или изучении для получения определенного результата 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метод обучения младших школьников, снимает у учащихся страх перед ошибкой, учит воспринимать неудачу не как трагедию, а как сигнал для ее исправления. Такой подход к решению проблем, особенно в трудных ситуациях, необходим и в жизни: в случае неудачи не впадать в уныние, а искать и находить конструктивный путь.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         Обучать деятельности – это, значит, делать учение мотивированным, учить ребенка самостоятельно ставить перед собой цель и находить пути, в том числе средства, ее достижения; помогать ребенку сформировать у себя умения контроля и самоконтроля, оценки и самооценки. Для решения и выполнения этих задач, мною на каждом уроке разрабатываются различные задания проблемного, поискового характера, а также тесты, головоломки, шарады,  ведутся наблюдения как краткосрочные, так и долговременные.     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   Работая по программе «Начальная школа </a:t>
            </a:r>
            <a:r>
              <a:rPr lang="en-US" dirty="0" smtClean="0"/>
              <a:t>XXI</a:t>
            </a:r>
            <a:r>
              <a:rPr lang="ru-RU" dirty="0" smtClean="0"/>
              <a:t> века », жизненно необходимо выполнение реализации технологии </a:t>
            </a:r>
            <a:r>
              <a:rPr lang="ru-RU" dirty="0" err="1" smtClean="0"/>
              <a:t>деятельностного</a:t>
            </a:r>
            <a:r>
              <a:rPr lang="ru-RU" dirty="0" smtClean="0"/>
              <a:t> метода на уроках различной целевой направленности. Для того , чтобы вовлечь ребенка в самостоятельную познавательную деятельность , необходима мотивация . А осуществить это возможно путём создания проблемных ситуаций . </a:t>
            </a:r>
          </a:p>
          <a:p>
            <a:r>
              <a:rPr lang="ru-RU" dirty="0" smtClean="0"/>
              <a:t>Создать проблемную ситуацию , значит ввести противоречие , столкновение .  У детей это вызывает эмоциональную реакцию удивления ли затруднения.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i="1" dirty="0" smtClean="0"/>
              <a:t>Примеры приемов создания проблемных ситуаций на уроках русского языка</a:t>
            </a:r>
            <a:endParaRPr lang="ru-RU" sz="4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25000" lnSpcReduction="20000"/>
          </a:bodyPr>
          <a:lstStyle/>
          <a:p>
            <a:pPr>
              <a:buNone/>
            </a:pPr>
            <a:r>
              <a:rPr lang="ru-RU" sz="9600" b="1" dirty="0" smtClean="0">
                <a:solidFill>
                  <a:schemeClr val="accent4"/>
                </a:solidFill>
              </a:rPr>
              <a:t>Тема урока « Основа слова»</a:t>
            </a:r>
          </a:p>
          <a:p>
            <a:pPr>
              <a:buNone/>
            </a:pPr>
            <a:r>
              <a:rPr lang="ru-RU" sz="8000" b="1" dirty="0" smtClean="0"/>
              <a:t>Деятельность учителя </a:t>
            </a:r>
            <a:r>
              <a:rPr lang="ru-RU" sz="8000" dirty="0" smtClean="0"/>
              <a:t>:</a:t>
            </a:r>
          </a:p>
          <a:p>
            <a:pPr>
              <a:buFontTx/>
              <a:buChar char="-"/>
            </a:pPr>
            <a:r>
              <a:rPr lang="ru-RU" sz="8000" dirty="0" smtClean="0"/>
              <a:t>Обсудите в парах и ответьте, можно ли сказать, что во всех этих  словах </a:t>
            </a:r>
            <a:r>
              <a:rPr lang="ru-RU" sz="8000" i="1" dirty="0" smtClean="0"/>
              <a:t>лес , дом , книга , сосна </a:t>
            </a:r>
            <a:r>
              <a:rPr lang="ru-RU" sz="8000" dirty="0" smtClean="0"/>
              <a:t>основа равна всему слову? </a:t>
            </a:r>
            <a:endParaRPr lang="ru-RU" sz="8000" dirty="0" smtClean="0"/>
          </a:p>
          <a:p>
            <a:pPr>
              <a:buFontTx/>
              <a:buChar char="-"/>
            </a:pPr>
            <a:r>
              <a:rPr lang="ru-RU" sz="8000" b="1" i="1" dirty="0" smtClean="0"/>
              <a:t>( </a:t>
            </a:r>
            <a:r>
              <a:rPr lang="ru-RU" sz="8000" b="1" i="1" dirty="0" smtClean="0"/>
              <a:t>Возникновение проблемной ситуации )</a:t>
            </a:r>
            <a:endParaRPr lang="ru-RU" sz="8000" dirty="0" smtClean="0"/>
          </a:p>
          <a:p>
            <a:pPr>
              <a:buFontTx/>
              <a:buChar char="-"/>
            </a:pPr>
            <a:r>
              <a:rPr lang="ru-RU" sz="8000" dirty="0" smtClean="0"/>
              <a:t> (Слова записываю на доске)</a:t>
            </a:r>
          </a:p>
          <a:p>
            <a:pPr>
              <a:buFontTx/>
              <a:buChar char="-"/>
            </a:pPr>
            <a:r>
              <a:rPr lang="ru-RU" sz="8000" b="1" dirty="0" smtClean="0"/>
              <a:t>Деятельность учеников </a:t>
            </a:r>
            <a:r>
              <a:rPr lang="ru-RU" sz="8000" dirty="0" smtClean="0"/>
              <a:t>:</a:t>
            </a:r>
          </a:p>
          <a:p>
            <a:pPr>
              <a:buFontTx/>
              <a:buChar char="-"/>
            </a:pPr>
            <a:r>
              <a:rPr lang="ru-RU" sz="8000" dirty="0" smtClean="0"/>
              <a:t>Обсуждают , ответ –нельзя .</a:t>
            </a:r>
          </a:p>
          <a:p>
            <a:pPr>
              <a:buFontTx/>
              <a:buChar char="-"/>
            </a:pPr>
            <a:r>
              <a:rPr lang="ru-RU" sz="8000" b="1" dirty="0" smtClean="0"/>
              <a:t>Деятельность учителя </a:t>
            </a:r>
            <a:r>
              <a:rPr lang="ru-RU" sz="8000" dirty="0" smtClean="0"/>
              <a:t>:</a:t>
            </a:r>
          </a:p>
          <a:p>
            <a:pPr>
              <a:buNone/>
            </a:pPr>
            <a:r>
              <a:rPr lang="ru-RU" sz="8000" dirty="0" smtClean="0"/>
              <a:t> - Почему? Докажите.</a:t>
            </a:r>
          </a:p>
          <a:p>
            <a:pPr>
              <a:buNone/>
            </a:pPr>
            <a:r>
              <a:rPr lang="ru-RU" sz="8000" dirty="0" smtClean="0"/>
              <a:t>Фиксирую ответы учеников на доске.</a:t>
            </a:r>
          </a:p>
          <a:p>
            <a:pPr>
              <a:buNone/>
            </a:pPr>
            <a:r>
              <a:rPr lang="ru-RU" sz="8000" b="1" dirty="0" smtClean="0"/>
              <a:t>Деятельность учеников </a:t>
            </a:r>
            <a:r>
              <a:rPr lang="ru-RU" sz="8000" dirty="0" smtClean="0"/>
              <a:t>:</a:t>
            </a:r>
          </a:p>
          <a:p>
            <a:pPr>
              <a:buNone/>
            </a:pPr>
            <a:r>
              <a:rPr lang="ru-RU" sz="8000" dirty="0" smtClean="0"/>
              <a:t>В  словах  </a:t>
            </a:r>
            <a:r>
              <a:rPr lang="ru-RU" sz="8000" i="1" dirty="0" smtClean="0"/>
              <a:t>книга , сосна </a:t>
            </a:r>
            <a:r>
              <a:rPr lang="ru-RU" sz="8000" dirty="0" smtClean="0"/>
              <a:t>есть окончание –а , которое в основу не входит ; в словах </a:t>
            </a:r>
            <a:r>
              <a:rPr lang="ru-RU" sz="8000" i="1" dirty="0" smtClean="0"/>
              <a:t> лес , дом </a:t>
            </a:r>
            <a:r>
              <a:rPr lang="ru-RU" sz="8000" dirty="0" smtClean="0"/>
              <a:t>- нулевое окончание, которое  также в основу не входит.</a:t>
            </a:r>
          </a:p>
          <a:p>
            <a:pPr>
              <a:buNone/>
            </a:pPr>
            <a:endParaRPr lang="ru-RU" sz="3600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Тема урока : Слова , называющие предметы .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Учитель : </a:t>
            </a:r>
          </a:p>
          <a:p>
            <a:pPr>
              <a:buNone/>
            </a:pPr>
            <a:r>
              <a:rPr lang="ru-RU" dirty="0" smtClean="0"/>
              <a:t> - Отгадайте загадку </a:t>
            </a:r>
          </a:p>
          <a:p>
            <a:pPr>
              <a:buNone/>
            </a:pPr>
            <a:r>
              <a:rPr lang="ru-RU" dirty="0" smtClean="0"/>
              <a:t> Этот мальчик- коротышка</a:t>
            </a:r>
          </a:p>
          <a:p>
            <a:pPr>
              <a:buNone/>
            </a:pPr>
            <a:r>
              <a:rPr lang="ru-RU" dirty="0" smtClean="0"/>
              <a:t> Фантазер </a:t>
            </a:r>
            <a:r>
              <a:rPr lang="ru-RU" dirty="0" smtClean="0"/>
              <a:t>и хвастунишка.</a:t>
            </a:r>
          </a:p>
          <a:p>
            <a:pPr>
              <a:buNone/>
            </a:pPr>
            <a:r>
              <a:rPr lang="ru-RU" dirty="0" smtClean="0"/>
              <a:t> За </a:t>
            </a:r>
            <a:r>
              <a:rPr lang="ru-RU" dirty="0" smtClean="0"/>
              <a:t>многое он берется,</a:t>
            </a:r>
          </a:p>
          <a:p>
            <a:pPr>
              <a:buNone/>
            </a:pPr>
            <a:r>
              <a:rPr lang="ru-RU" dirty="0" smtClean="0"/>
              <a:t> Но </a:t>
            </a:r>
            <a:r>
              <a:rPr lang="ru-RU" dirty="0" smtClean="0"/>
              <a:t>ничего ему толком не удается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Кто это? </a:t>
            </a:r>
          </a:p>
          <a:p>
            <a:pPr>
              <a:buNone/>
            </a:pPr>
            <a:r>
              <a:rPr lang="ru-RU" dirty="0" smtClean="0"/>
              <a:t>Ученики : - Незнайка .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сергей\Desktop\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8106" y="1935163"/>
            <a:ext cx="3467788" cy="4389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Побуждающий от проблемной ситуации диалог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dirty="0" smtClean="0"/>
              <a:t>Учитель :  Посмотрите на группу слов и помогите Незнайке </a:t>
            </a:r>
            <a:r>
              <a:rPr lang="ru-RU" sz="8000" dirty="0" smtClean="0"/>
              <a:t>определить, чем похожи </a:t>
            </a:r>
            <a:r>
              <a:rPr lang="ru-RU" sz="8000" dirty="0" smtClean="0"/>
              <a:t>данные  </a:t>
            </a:r>
            <a:r>
              <a:rPr lang="ru-RU" sz="8000" dirty="0" smtClean="0"/>
              <a:t>слова?</a:t>
            </a:r>
          </a:p>
          <a:p>
            <a:pPr>
              <a:buNone/>
            </a:pPr>
            <a:r>
              <a:rPr lang="ru-RU" sz="8000" dirty="0" smtClean="0"/>
              <a:t> </a:t>
            </a:r>
            <a:r>
              <a:rPr lang="ru-RU" sz="8000" i="1" dirty="0" smtClean="0"/>
              <a:t>портфель , школа , пенал , учится , ученик , умный , учитель , тетрадь .  </a:t>
            </a:r>
            <a:r>
              <a:rPr lang="ru-RU" sz="8000" b="1" i="1" dirty="0" smtClean="0"/>
              <a:t>( Возникновение проблемной ситуации )</a:t>
            </a:r>
          </a:p>
          <a:p>
            <a:pPr>
              <a:buNone/>
            </a:pPr>
            <a:r>
              <a:rPr lang="ru-RU" sz="8000" dirty="0" smtClean="0"/>
              <a:t>Ученики : - похожи  :  все </a:t>
            </a:r>
            <a:r>
              <a:rPr lang="ru-RU" sz="8000" dirty="0" smtClean="0"/>
              <a:t> </a:t>
            </a:r>
            <a:r>
              <a:rPr lang="ru-RU" sz="8000" dirty="0" smtClean="0"/>
              <a:t>слова относятся к теме « Школа» .</a:t>
            </a:r>
          </a:p>
          <a:p>
            <a:pPr>
              <a:buNone/>
            </a:pPr>
            <a:r>
              <a:rPr lang="ru-RU" sz="8000" dirty="0" smtClean="0"/>
              <a:t>Учитель : Чем различаются  ? </a:t>
            </a:r>
            <a:r>
              <a:rPr lang="ru-RU" sz="8000" b="1" i="1" dirty="0" smtClean="0"/>
              <a:t>( Побуждение к осознанию противоречия ) </a:t>
            </a:r>
          </a:p>
          <a:p>
            <a:pPr>
              <a:buNone/>
            </a:pPr>
            <a:r>
              <a:rPr lang="ru-RU" sz="8000" dirty="0" smtClean="0"/>
              <a:t> Отвечают  на вопросы : что ? </a:t>
            </a:r>
            <a:r>
              <a:rPr lang="ru-RU" sz="8000" dirty="0" smtClean="0"/>
              <a:t>к</a:t>
            </a:r>
            <a:r>
              <a:rPr lang="ru-RU" sz="8000" dirty="0" smtClean="0"/>
              <a:t>то? какой? что делает? </a:t>
            </a:r>
            <a:r>
              <a:rPr lang="ru-RU" sz="8000" b="1" i="1" dirty="0" smtClean="0"/>
              <a:t>( Осознание противоречия )</a:t>
            </a:r>
          </a:p>
          <a:p>
            <a:pPr>
              <a:buNone/>
            </a:pPr>
            <a:r>
              <a:rPr lang="ru-RU" sz="8000" dirty="0" smtClean="0"/>
              <a:t>Учитель : </a:t>
            </a:r>
            <a:r>
              <a:rPr lang="ru-RU" sz="8000" dirty="0" smtClean="0"/>
              <a:t>А</a:t>
            </a:r>
            <a:r>
              <a:rPr lang="ru-RU" sz="8000" dirty="0" smtClean="0"/>
              <a:t> можно ко всем словам подобрать или нарисовать предметную картинку ?  </a:t>
            </a:r>
            <a:r>
              <a:rPr lang="ru-RU" sz="8000" b="1" i="1" dirty="0" smtClean="0"/>
              <a:t>( Побуждение к формулированию проблемы )</a:t>
            </a:r>
            <a:endParaRPr lang="ru-RU" sz="8000" dirty="0" smtClean="0"/>
          </a:p>
          <a:p>
            <a:pPr>
              <a:buNone/>
            </a:pPr>
            <a:r>
              <a:rPr lang="ru-RU" sz="8000" dirty="0" smtClean="0"/>
              <a:t>Ученики : ( задумались ) . Не получается ко всем словам подобрать .</a:t>
            </a:r>
          </a:p>
          <a:p>
            <a:pPr>
              <a:buNone/>
            </a:pPr>
            <a:r>
              <a:rPr lang="ru-RU" sz="8000" dirty="0" smtClean="0"/>
              <a:t>Учитель : как вы думаете –почему ?</a:t>
            </a:r>
          </a:p>
          <a:p>
            <a:pPr>
              <a:buNone/>
            </a:pPr>
            <a:r>
              <a:rPr lang="ru-RU" sz="8000" b="1" i="1" dirty="0" smtClean="0"/>
              <a:t>( Учебная проблема как вопрос )</a:t>
            </a:r>
          </a:p>
          <a:p>
            <a:pPr>
              <a:buNone/>
            </a:pPr>
            <a:r>
              <a:rPr lang="ru-RU" sz="8000" dirty="0" smtClean="0"/>
              <a:t>Ученики : </a:t>
            </a:r>
            <a:r>
              <a:rPr lang="ru-RU" sz="8000" dirty="0" smtClean="0"/>
              <a:t>Если слово называет предмет, </a:t>
            </a:r>
            <a:r>
              <a:rPr lang="ru-RU" sz="8000" dirty="0" smtClean="0"/>
              <a:t>рисунок </a:t>
            </a:r>
            <a:r>
              <a:rPr lang="ru-RU" sz="8000" dirty="0" smtClean="0"/>
              <a:t>подобрать </a:t>
            </a:r>
            <a:r>
              <a:rPr lang="ru-RU" sz="8000" dirty="0" smtClean="0"/>
              <a:t>легко .</a:t>
            </a:r>
            <a:endParaRPr lang="ru-RU" sz="8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246</TotalTime>
  <Words>926</Words>
  <Application>Microsoft Office PowerPoint</Application>
  <PresentationFormat>Экран (4:3)</PresentationFormat>
  <Paragraphs>97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Реализация системно-деятельностного подхода на уроках русского языка во 2 классе</vt:lpstr>
      <vt:lpstr>Системно-деятельностный подход</vt:lpstr>
      <vt:lpstr>Система-деятельность-подход</vt:lpstr>
      <vt:lpstr>Слайд 4</vt:lpstr>
      <vt:lpstr>Слайд 5</vt:lpstr>
      <vt:lpstr>Примеры приемов создания проблемных ситуаций на уроках русского языка</vt:lpstr>
      <vt:lpstr>Тема урока : Слова , называющие предметы .</vt:lpstr>
      <vt:lpstr>Слайд 8</vt:lpstr>
      <vt:lpstr>Побуждающий от проблемной ситуации диалог</vt:lpstr>
      <vt:lpstr>Слайд 10</vt:lpstr>
      <vt:lpstr>Слайд 11</vt:lpstr>
      <vt:lpstr>Подводящий к теме диалог </vt:lpstr>
      <vt:lpstr>Слайд 13</vt:lpstr>
      <vt:lpstr>В чем проблема ?</vt:lpstr>
      <vt:lpstr>«Яркое пятно» , «актуальность»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RePack by SPecialiST</dc:creator>
  <cp:lastModifiedBy>RePack by SPecialiST</cp:lastModifiedBy>
  <cp:revision>26</cp:revision>
  <dcterms:created xsi:type="dcterms:W3CDTF">2015-03-15T13:37:11Z</dcterms:created>
  <dcterms:modified xsi:type="dcterms:W3CDTF">2015-03-15T17:54:01Z</dcterms:modified>
</cp:coreProperties>
</file>