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660"/>
  </p:normalViewPr>
  <p:slideViewPr>
    <p:cSldViewPr>
      <p:cViewPr>
        <p:scale>
          <a:sx n="59" d="100"/>
          <a:sy n="59" d="100"/>
        </p:scale>
        <p:origin x="-180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D3AED-7829-4FA2-BF5E-E83F127776FE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A578C-BCE4-4EDE-AC04-F4A4FFC1F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2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A578C-BCE4-4EDE-AC04-F4A4FFC1FCA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E9120-0D00-4C65-A724-B497DA580B5B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143D-A643-4A8C-9080-0A0E473A3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gif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gif"/><Relationship Id="rId5" Type="http://schemas.openxmlformats.org/officeDocument/2006/relationships/image" Target="../media/image2.gif"/><Relationship Id="rId4" Type="http://schemas.openxmlformats.org/officeDocument/2006/relationships/image" Target="../media/image1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1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13" Type="http://schemas.openxmlformats.org/officeDocument/2006/relationships/slide" Target="slide5.xml"/><Relationship Id="rId18" Type="http://schemas.openxmlformats.org/officeDocument/2006/relationships/slide" Target="slide10.xml"/><Relationship Id="rId26" Type="http://schemas.openxmlformats.org/officeDocument/2006/relationships/image" Target="../media/image11.jpeg"/><Relationship Id="rId3" Type="http://schemas.openxmlformats.org/officeDocument/2006/relationships/image" Target="../media/image4.jpeg"/><Relationship Id="rId21" Type="http://schemas.openxmlformats.org/officeDocument/2006/relationships/slide" Target="slide13.xml"/><Relationship Id="rId34" Type="http://schemas.openxmlformats.org/officeDocument/2006/relationships/slide" Target="slide24.xml"/><Relationship Id="rId7" Type="http://schemas.openxmlformats.org/officeDocument/2006/relationships/image" Target="../media/image8.gif"/><Relationship Id="rId12" Type="http://schemas.openxmlformats.org/officeDocument/2006/relationships/slide" Target="slide4.xml"/><Relationship Id="rId17" Type="http://schemas.openxmlformats.org/officeDocument/2006/relationships/slide" Target="slide9.xml"/><Relationship Id="rId25" Type="http://schemas.openxmlformats.org/officeDocument/2006/relationships/slide" Target="slide17.xml"/><Relationship Id="rId33" Type="http://schemas.openxmlformats.org/officeDocument/2006/relationships/slide" Target="slide23.xml"/><Relationship Id="rId38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6" Type="http://schemas.openxmlformats.org/officeDocument/2006/relationships/slide" Target="slide8.xml"/><Relationship Id="rId20" Type="http://schemas.openxmlformats.org/officeDocument/2006/relationships/slide" Target="slide12.xml"/><Relationship Id="rId29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image" Target="../media/image10.gif"/><Relationship Id="rId24" Type="http://schemas.openxmlformats.org/officeDocument/2006/relationships/slide" Target="slide16.xml"/><Relationship Id="rId32" Type="http://schemas.openxmlformats.org/officeDocument/2006/relationships/slide" Target="slide22.xml"/><Relationship Id="rId37" Type="http://schemas.openxmlformats.org/officeDocument/2006/relationships/image" Target="../media/image13.gif"/><Relationship Id="rId5" Type="http://schemas.openxmlformats.org/officeDocument/2006/relationships/image" Target="../media/image6.gif"/><Relationship Id="rId15" Type="http://schemas.openxmlformats.org/officeDocument/2006/relationships/slide" Target="slide7.xml"/><Relationship Id="rId23" Type="http://schemas.openxmlformats.org/officeDocument/2006/relationships/slide" Target="slide15.xml"/><Relationship Id="rId28" Type="http://schemas.openxmlformats.org/officeDocument/2006/relationships/slide" Target="slide19.xml"/><Relationship Id="rId36" Type="http://schemas.openxmlformats.org/officeDocument/2006/relationships/slide" Target="slide3.xml"/><Relationship Id="rId10" Type="http://schemas.openxmlformats.org/officeDocument/2006/relationships/image" Target="../media/image3.gif"/><Relationship Id="rId19" Type="http://schemas.openxmlformats.org/officeDocument/2006/relationships/slide" Target="slide11.xml"/><Relationship Id="rId31" Type="http://schemas.openxmlformats.org/officeDocument/2006/relationships/image" Target="../media/image12.jpeg"/><Relationship Id="rId4" Type="http://schemas.openxmlformats.org/officeDocument/2006/relationships/image" Target="../media/image5.gif"/><Relationship Id="rId9" Type="http://schemas.openxmlformats.org/officeDocument/2006/relationships/image" Target="../media/image9.gif"/><Relationship Id="rId14" Type="http://schemas.openxmlformats.org/officeDocument/2006/relationships/slide" Target="slide6.xml"/><Relationship Id="rId22" Type="http://schemas.openxmlformats.org/officeDocument/2006/relationships/slide" Target="slide14.xml"/><Relationship Id="rId27" Type="http://schemas.openxmlformats.org/officeDocument/2006/relationships/slide" Target="slide18.xml"/><Relationship Id="rId30" Type="http://schemas.openxmlformats.org/officeDocument/2006/relationships/slide" Target="slide21.xml"/><Relationship Id="rId35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gif"/><Relationship Id="rId5" Type="http://schemas.openxmlformats.org/officeDocument/2006/relationships/image" Target="../media/image7.gif"/><Relationship Id="rId4" Type="http://schemas.openxmlformats.org/officeDocument/2006/relationships/image" Target="../media/image17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gif"/><Relationship Id="rId5" Type="http://schemas.openxmlformats.org/officeDocument/2006/relationships/image" Target="../media/image3.gif"/><Relationship Id="rId4" Type="http://schemas.openxmlformats.org/officeDocument/2006/relationships/image" Target="../media/image17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17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gif"/><Relationship Id="rId5" Type="http://schemas.openxmlformats.org/officeDocument/2006/relationships/image" Target="../media/image13.gif"/><Relationship Id="rId4" Type="http://schemas.openxmlformats.org/officeDocument/2006/relationships/image" Target="../media/image17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ятно 1 37"/>
          <p:cNvSpPr/>
          <p:nvPr/>
        </p:nvSpPr>
        <p:spPr>
          <a:xfrm>
            <a:off x="0" y="0"/>
            <a:ext cx="9144000" cy="6858000"/>
          </a:xfrm>
          <a:prstGeom prst="irregularSeal1">
            <a:avLst/>
          </a:prstGeom>
          <a:gradFill>
            <a:gsLst>
              <a:gs pos="0">
                <a:srgbClr val="FFF200">
                  <a:alpha val="43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02414" y="228600"/>
            <a:ext cx="7921336" cy="473975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МАТЕМАТИЧЕСКИЙ</a:t>
            </a:r>
            <a:endParaRPr lang="ru-RU" sz="7200" dirty="0" smtClean="0"/>
          </a:p>
          <a:p>
            <a:pPr algn="ctr"/>
            <a:r>
              <a:rPr lang="ru-RU" sz="11500" b="1" dirty="0" smtClean="0">
                <a:ln w="38100">
                  <a:solidFill>
                    <a:srgbClr val="FFFF99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МОРСКОЙ </a:t>
            </a:r>
          </a:p>
          <a:p>
            <a:pPr algn="ctr"/>
            <a:r>
              <a:rPr lang="ru-RU" sz="11500" b="1" dirty="0" smtClean="0">
                <a:ln w="38100">
                  <a:solidFill>
                    <a:srgbClr val="FFFF99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БОЙ</a:t>
            </a:r>
            <a:endParaRPr lang="ru-RU" sz="11500" b="1" dirty="0">
              <a:ln w="38100">
                <a:solidFill>
                  <a:srgbClr val="FFFF99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" name="Рисунок 29" descr="к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29200"/>
            <a:ext cx="2804160" cy="1828800"/>
          </a:xfrm>
          <a:prstGeom prst="rect">
            <a:avLst/>
          </a:prstGeom>
        </p:spPr>
      </p:pic>
      <p:pic>
        <p:nvPicPr>
          <p:cNvPr id="32" name="Рисунок 31" descr="ж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409572"/>
            <a:ext cx="2819400" cy="2448427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3276600" y="5105400"/>
            <a:ext cx="2667000" cy="1143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Georgia" pitchFamily="18" charset="0"/>
              </a:rPr>
              <a:t>НАЧАТЬ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542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Б3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5867400"/>
            <a:ext cx="1526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13/4 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1905000"/>
            <a:ext cx="586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Выразите в виде неправильной дроби закрашенную часть рисунка.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1295400" y="3352800"/>
            <a:ext cx="5943600" cy="1143000"/>
            <a:chOff x="1219200" y="2819400"/>
            <a:chExt cx="5943600" cy="1143000"/>
          </a:xfrm>
        </p:grpSpPr>
        <p:sp>
          <p:nvSpPr>
            <p:cNvPr id="23" name="Пирог 22"/>
            <p:cNvSpPr/>
            <p:nvPr/>
          </p:nvSpPr>
          <p:spPr>
            <a:xfrm>
              <a:off x="5943600" y="2819400"/>
              <a:ext cx="1219200" cy="1143000"/>
            </a:xfrm>
            <a:prstGeom prst="pi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Пирог 23"/>
            <p:cNvSpPr/>
            <p:nvPr/>
          </p:nvSpPr>
          <p:spPr>
            <a:xfrm>
              <a:off x="5943600" y="2819400"/>
              <a:ext cx="1219200" cy="1143000"/>
            </a:xfrm>
            <a:prstGeom prst="pie">
              <a:avLst>
                <a:gd name="adj1" fmla="val 16207438"/>
                <a:gd name="adj2" fmla="val 1075171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1219200" y="2819400"/>
              <a:ext cx="1219200" cy="1143000"/>
              <a:chOff x="1524000" y="3048000"/>
              <a:chExt cx="1524000" cy="1524000"/>
            </a:xfrm>
          </p:grpSpPr>
          <p:sp>
            <p:nvSpPr>
              <p:cNvPr id="26" name="Пирог 25"/>
              <p:cNvSpPr/>
              <p:nvPr/>
            </p:nvSpPr>
            <p:spPr>
              <a:xfrm>
                <a:off x="1524000" y="3048000"/>
                <a:ext cx="1524000" cy="1524000"/>
              </a:xfrm>
              <a:prstGeom prst="pi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Пирог 26"/>
              <p:cNvSpPr/>
              <p:nvPr/>
            </p:nvSpPr>
            <p:spPr>
              <a:xfrm>
                <a:off x="1524000" y="3048000"/>
                <a:ext cx="1524000" cy="1524000"/>
              </a:xfrm>
              <a:prstGeom prst="pie">
                <a:avLst>
                  <a:gd name="adj1" fmla="val 16207438"/>
                  <a:gd name="adj2" fmla="val 21585833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2819400" y="2819400"/>
              <a:ext cx="1219200" cy="1143000"/>
              <a:chOff x="1524000" y="3048000"/>
              <a:chExt cx="1524000" cy="1524000"/>
            </a:xfrm>
          </p:grpSpPr>
          <p:sp>
            <p:nvSpPr>
              <p:cNvPr id="29" name="Пирог 28"/>
              <p:cNvSpPr/>
              <p:nvPr/>
            </p:nvSpPr>
            <p:spPr>
              <a:xfrm>
                <a:off x="1524000" y="3048000"/>
                <a:ext cx="1524000" cy="1524000"/>
              </a:xfrm>
              <a:prstGeom prst="pi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Пирог 29"/>
              <p:cNvSpPr/>
              <p:nvPr/>
            </p:nvSpPr>
            <p:spPr>
              <a:xfrm>
                <a:off x="1524000" y="3048000"/>
                <a:ext cx="1524000" cy="1524000"/>
              </a:xfrm>
              <a:prstGeom prst="pie">
                <a:avLst>
                  <a:gd name="adj1" fmla="val 16207438"/>
                  <a:gd name="adj2" fmla="val 21585833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Группа 30"/>
            <p:cNvGrpSpPr/>
            <p:nvPr/>
          </p:nvGrpSpPr>
          <p:grpSpPr>
            <a:xfrm>
              <a:off x="4419600" y="2819400"/>
              <a:ext cx="1219200" cy="1143000"/>
              <a:chOff x="1524000" y="3048000"/>
              <a:chExt cx="1524000" cy="1524000"/>
            </a:xfrm>
          </p:grpSpPr>
          <p:sp>
            <p:nvSpPr>
              <p:cNvPr id="32" name="Пирог 31"/>
              <p:cNvSpPr/>
              <p:nvPr/>
            </p:nvSpPr>
            <p:spPr>
              <a:xfrm>
                <a:off x="1524000" y="3048000"/>
                <a:ext cx="1524000" cy="1524000"/>
              </a:xfrm>
              <a:prstGeom prst="pi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Пирог 32"/>
              <p:cNvSpPr/>
              <p:nvPr/>
            </p:nvSpPr>
            <p:spPr>
              <a:xfrm>
                <a:off x="1524000" y="3048000"/>
                <a:ext cx="1524000" cy="1524000"/>
              </a:xfrm>
              <a:prstGeom prst="pie">
                <a:avLst>
                  <a:gd name="adj1" fmla="val 16207438"/>
                  <a:gd name="adj2" fmla="val 21585833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22" name="Рисунок 21" descr="штурвал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533400"/>
            <a:ext cx="1428750" cy="13430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247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Б4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6027003"/>
            <a:ext cx="2097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2500 кг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Масса акулы 250 кг, что составляет 1/6 массы кашалота, которая в свою очередь составляет 3/5 массы синего кита. Сколько весит синий кит? 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16" name="Рисунок 15" descr="ж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304800"/>
            <a:ext cx="1645920" cy="1143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68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Б5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579120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grpSp>
        <p:nvGrpSpPr>
          <p:cNvPr id="25" name="Группа 24"/>
          <p:cNvGrpSpPr/>
          <p:nvPr/>
        </p:nvGrpSpPr>
        <p:grpSpPr>
          <a:xfrm>
            <a:off x="228600" y="1295400"/>
            <a:ext cx="8763000" cy="4495800"/>
            <a:chOff x="228600" y="1295400"/>
            <a:chExt cx="8763000" cy="4495800"/>
          </a:xfrm>
        </p:grpSpPr>
        <p:sp>
          <p:nvSpPr>
            <p:cNvPr id="15" name="Выноска-облако 14"/>
            <p:cNvSpPr/>
            <p:nvPr/>
          </p:nvSpPr>
          <p:spPr>
            <a:xfrm>
              <a:off x="228600" y="1295400"/>
              <a:ext cx="8763000" cy="4495800"/>
            </a:xfrm>
            <a:prstGeom prst="cloudCallout">
              <a:avLst>
                <a:gd name="adj1" fmla="val 50703"/>
                <a:gd name="adj2" fmla="val -7571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Comic Sans MS" pitchFamily="66" charset="0"/>
                </a:rPr>
                <a:t>Найдите закономерность и продолжите ряд:</a:t>
              </a:r>
            </a:p>
            <a:p>
              <a:pPr algn="ctr"/>
              <a:endParaRPr lang="ru-RU" sz="2800" dirty="0" smtClean="0">
                <a:latin typeface="Comic Sans MS" pitchFamily="66" charset="0"/>
              </a:endParaRPr>
            </a:p>
            <a:p>
              <a:pPr algn="ctr"/>
              <a:r>
                <a:rPr lang="ru-RU" sz="3600" b="1" dirty="0" smtClean="0">
                  <a:latin typeface="Comic Sans MS" pitchFamily="66" charset="0"/>
                </a:rPr>
                <a:t>1;1  ;   ; 3;   ; 4   ; …</a:t>
              </a:r>
            </a:p>
            <a:p>
              <a:pPr algn="ctr"/>
              <a:endParaRPr lang="ru-RU" sz="2800" dirty="0">
                <a:latin typeface="Comic Sans MS" pitchFamily="66" charset="0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2286000" y="3200400"/>
              <a:ext cx="3886200" cy="1219200"/>
              <a:chOff x="2286000" y="3200400"/>
              <a:chExt cx="3886200" cy="121920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286000" y="3219271"/>
                <a:ext cx="457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/>
                  <a:t>2</a:t>
                </a:r>
              </a:p>
              <a:p>
                <a:r>
                  <a:rPr lang="ru-RU" sz="3600" b="1" dirty="0" smtClean="0"/>
                  <a:t>3</a:t>
                </a:r>
                <a:endParaRPr lang="ru-RU" sz="36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048000" y="3219271"/>
                <a:ext cx="41870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7</a:t>
                </a:r>
              </a:p>
              <a:p>
                <a:r>
                  <a:rPr lang="ru-RU" sz="3600" b="1" dirty="0" smtClean="0"/>
                  <a:t>3</a:t>
                </a:r>
                <a:endParaRPr lang="ru-RU" sz="36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419600" y="3219271"/>
                <a:ext cx="65274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11</a:t>
                </a:r>
              </a:p>
              <a:p>
                <a:pPr algn="ctr"/>
                <a:r>
                  <a:rPr lang="ru-RU" sz="3600" b="1" dirty="0" smtClean="0"/>
                  <a:t>3</a:t>
                </a:r>
                <a:endParaRPr lang="ru-RU" sz="36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15000" y="3200400"/>
                <a:ext cx="41870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1</a:t>
                </a:r>
              </a:p>
              <a:p>
                <a:r>
                  <a:rPr lang="ru-RU" sz="3600" b="1" dirty="0" smtClean="0"/>
                  <a:t>3</a:t>
                </a:r>
                <a:endParaRPr lang="ru-RU" sz="3600" b="1" dirty="0"/>
              </a:p>
            </p:txBody>
          </p:sp>
          <p:cxnSp>
            <p:nvCxnSpPr>
              <p:cNvPr id="20" name="Прямая соединительная линия 19"/>
              <p:cNvCxnSpPr>
                <a:stCxn id="9" idx="1"/>
                <a:endCxn id="9" idx="3"/>
              </p:cNvCxnSpPr>
              <p:nvPr/>
            </p:nvCxnSpPr>
            <p:spPr>
              <a:xfrm>
                <a:off x="2286000" y="3819436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048000" y="3810000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495800" y="3810000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715000" y="3810000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381000" y="1447800"/>
            <a:ext cx="8458200" cy="4495800"/>
            <a:chOff x="228600" y="1295400"/>
            <a:chExt cx="8458200" cy="4495800"/>
          </a:xfrm>
        </p:grpSpPr>
        <p:sp>
          <p:nvSpPr>
            <p:cNvPr id="25" name="Выноска-облако 24"/>
            <p:cNvSpPr/>
            <p:nvPr/>
          </p:nvSpPr>
          <p:spPr>
            <a:xfrm>
              <a:off x="228600" y="1295400"/>
              <a:ext cx="8458200" cy="4495800"/>
            </a:xfrm>
            <a:prstGeom prst="cloudCallout">
              <a:avLst>
                <a:gd name="adj1" fmla="val 54181"/>
                <a:gd name="adj2" fmla="val -76363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Comic Sans MS" pitchFamily="66" charset="0"/>
                </a:rPr>
                <a:t>Пираты плыли  от Жемчужного рифа до пролива</a:t>
              </a:r>
            </a:p>
            <a:p>
              <a:pPr algn="ctr"/>
              <a:endParaRPr lang="ru-RU" sz="2800" dirty="0" smtClean="0">
                <a:latin typeface="Comic Sans MS" pitchFamily="66" charset="0"/>
              </a:endParaRPr>
            </a:p>
            <a:p>
              <a:pPr algn="ctr"/>
              <a:r>
                <a:rPr lang="ru-RU" sz="2800" dirty="0" smtClean="0">
                  <a:latin typeface="Comic Sans MS" pitchFamily="66" charset="0"/>
                </a:rPr>
                <a:t> Барракуды 2      суток.</a:t>
              </a:r>
            </a:p>
            <a:p>
              <a:pPr algn="ctr"/>
              <a:endParaRPr lang="ru-RU" sz="2800" dirty="0" smtClean="0">
                <a:latin typeface="Comic Sans MS" pitchFamily="66" charset="0"/>
              </a:endParaRPr>
            </a:p>
            <a:p>
              <a:pPr algn="ctr"/>
              <a:r>
                <a:rPr lang="ru-RU" sz="2800" dirty="0" smtClean="0">
                  <a:latin typeface="Comic Sans MS" pitchFamily="66" charset="0"/>
                </a:rPr>
                <a:t>Выразите это время в часах.</a:t>
              </a:r>
            </a:p>
          </p:txBody>
        </p:sp>
        <p:grpSp>
          <p:nvGrpSpPr>
            <p:cNvPr id="26" name="Группа 20"/>
            <p:cNvGrpSpPr/>
            <p:nvPr/>
          </p:nvGrpSpPr>
          <p:grpSpPr>
            <a:xfrm>
              <a:off x="4495800" y="3160693"/>
              <a:ext cx="457200" cy="954107"/>
              <a:chOff x="5334000" y="3429000"/>
              <a:chExt cx="457200" cy="954107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5334000" y="3429000"/>
                <a:ext cx="40427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dk1"/>
                    </a:solidFill>
                    <a:latin typeface="Comic Sans MS" pitchFamily="66" charset="0"/>
                  </a:rPr>
                  <a:t>2</a:t>
                </a:r>
              </a:p>
              <a:p>
                <a:r>
                  <a:rPr lang="ru-RU" sz="2800" dirty="0" smtClean="0">
                    <a:solidFill>
                      <a:schemeClr val="dk1"/>
                    </a:solidFill>
                    <a:latin typeface="Comic Sans MS" pitchFamily="66" charset="0"/>
                  </a:rPr>
                  <a:t>3</a:t>
                </a:r>
              </a:p>
            </p:txBody>
          </p:sp>
          <p:cxnSp>
            <p:nvCxnSpPr>
              <p:cNvPr id="28" name="Прямая соединительная линия 27"/>
              <p:cNvCxnSpPr>
                <a:stCxn id="27" idx="1"/>
              </p:cNvCxnSpPr>
              <p:nvPr/>
            </p:nvCxnSpPr>
            <p:spPr>
              <a:xfrm flipV="1">
                <a:off x="5334000" y="3886200"/>
                <a:ext cx="457200" cy="1985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0" y="0"/>
            <a:ext cx="13211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В1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6027003"/>
            <a:ext cx="2117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64 часа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3" name="Рисунок 12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5" name="Рисунок 14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pic>
        <p:nvPicPr>
          <p:cNvPr id="17" name="Рисунок 16" descr="ж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0"/>
            <a:ext cx="1143000" cy="138792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863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В2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5867400"/>
            <a:ext cx="3435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 человек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3" name="Рисунок 12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5" name="Рисунок 14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6" name="Выноска-облако 15"/>
          <p:cNvSpPr/>
          <p:nvPr/>
        </p:nvSpPr>
        <p:spPr>
          <a:xfrm>
            <a:off x="228600" y="1219200"/>
            <a:ext cx="8458200" cy="45720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Пираты захватили в плен 200 человек. Из них </a:t>
            </a:r>
            <a:r>
              <a:rPr lang="ru-RU" sz="4000" dirty="0" smtClean="0">
                <a:solidFill>
                  <a:schemeClr val="tx1"/>
                </a:solidFill>
                <a:latin typeface="Comic Sans MS" pitchFamily="66" charset="0"/>
              </a:rPr>
              <a:t>¼</a:t>
            </a:r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 часть с испанского фрегата, а 2/3 оставшихся пленников с английского. Сколько английских пленников захватили пираты?</a:t>
            </a:r>
          </a:p>
        </p:txBody>
      </p:sp>
      <p:pic>
        <p:nvPicPr>
          <p:cNvPr id="17" name="Рисунок 16" descr="к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231292"/>
            <a:ext cx="1828800" cy="1192696"/>
          </a:xfrm>
          <a:prstGeom prst="rect">
            <a:avLst/>
          </a:prstGeom>
        </p:spPr>
      </p:pic>
      <p:pic>
        <p:nvPicPr>
          <p:cNvPr id="18" name="Рисунок 17" descr="пират.gif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00" y="0"/>
            <a:ext cx="1968287" cy="30670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247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В4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5791200"/>
            <a:ext cx="2403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Точка К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838200"/>
            <a:ext cx="8915400" cy="4876800"/>
          </a:xfrm>
          <a:prstGeom prst="cloudCallout">
            <a:avLst>
              <a:gd name="adj1" fmla="val 46358"/>
              <a:gd name="adj2" fmla="val -614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600200" y="1447800"/>
            <a:ext cx="5867400" cy="1563707"/>
            <a:chOff x="1600200" y="1905000"/>
            <a:chExt cx="5867400" cy="1563707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600200" y="1905000"/>
              <a:ext cx="58674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dirty="0" smtClean="0">
                  <a:latin typeface="Comic Sans MS" pitchFamily="66" charset="0"/>
                </a:rPr>
                <a:t>Какая точка на числовом луче</a:t>
              </a:r>
            </a:p>
            <a:p>
              <a:pPr algn="ctr"/>
              <a:endParaRPr lang="ru-RU" sz="2800" dirty="0" smtClean="0">
                <a:latin typeface="Comic Sans MS" pitchFamily="66" charset="0"/>
              </a:endParaRPr>
            </a:p>
            <a:p>
              <a:pPr algn="ctr"/>
              <a:r>
                <a:rPr lang="ru-RU" sz="2800" dirty="0" smtClean="0">
                  <a:latin typeface="Comic Sans MS" pitchFamily="66" charset="0"/>
                </a:rPr>
                <a:t> соответствует числу        ?</a:t>
              </a: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5896254" y="2514600"/>
              <a:ext cx="673582" cy="954107"/>
              <a:chOff x="10315854" y="1676400"/>
              <a:chExt cx="673582" cy="95410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315854" y="1676400"/>
                <a:ext cx="67358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Comic Sans MS" pitchFamily="66" charset="0"/>
                  </a:rPr>
                  <a:t>13 </a:t>
                </a:r>
              </a:p>
              <a:p>
                <a:pPr algn="ctr"/>
                <a:r>
                  <a:rPr lang="ru-RU" sz="2800" dirty="0" smtClean="0">
                    <a:latin typeface="Comic Sans MS" pitchFamily="66" charset="0"/>
                  </a:rPr>
                  <a:t>6</a:t>
                </a:r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0363200" y="2133600"/>
                <a:ext cx="5334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" name="Прямая со стрелкой 21"/>
          <p:cNvCxnSpPr/>
          <p:nvPr/>
        </p:nvCxnSpPr>
        <p:spPr>
          <a:xfrm>
            <a:off x="990600" y="3650159"/>
            <a:ext cx="7620000" cy="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371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752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33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14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895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76600" y="3497759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0" y="3733800"/>
            <a:ext cx="78662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0                1                2                3   </a:t>
            </a:r>
            <a:endParaRPr lang="ru-RU" sz="4400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657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038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419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800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181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562600" y="3497759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943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324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705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086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467600" y="3650159"/>
            <a:ext cx="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848600" y="3497759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1676400" y="3581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819400" y="3581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581400" y="3581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867400" y="3581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105400" y="3581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629400" y="3581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838200" y="2895600"/>
            <a:ext cx="65357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О  А      М   В         С    К    </a:t>
            </a:r>
            <a:r>
              <a:rPr lang="en-US" sz="4400" b="1" dirty="0" smtClean="0"/>
              <a:t>D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81000" y="1447800"/>
            <a:ext cx="8458200" cy="4495800"/>
            <a:chOff x="228600" y="1295400"/>
            <a:chExt cx="8458200" cy="4495800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228600" y="1295400"/>
              <a:ext cx="8458200" cy="4495800"/>
            </a:xfrm>
            <a:prstGeom prst="cloudCallout">
              <a:avLst>
                <a:gd name="adj1" fmla="val 54181"/>
                <a:gd name="adj2" fmla="val -76363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Comic Sans MS" pitchFamily="66" charset="0"/>
                </a:rPr>
                <a:t>Масса пушечного ядра</a:t>
              </a:r>
            </a:p>
            <a:p>
              <a:pPr algn="ctr"/>
              <a:endParaRPr lang="ru-RU" sz="2800" dirty="0" smtClean="0">
                <a:latin typeface="Comic Sans MS" pitchFamily="66" charset="0"/>
              </a:endParaRPr>
            </a:p>
            <a:p>
              <a:pPr algn="ctr"/>
              <a:r>
                <a:rPr lang="ru-RU" sz="2800" dirty="0" smtClean="0">
                  <a:latin typeface="Comic Sans MS" pitchFamily="66" charset="0"/>
                </a:rPr>
                <a:t> составляет 1      кг.</a:t>
              </a:r>
            </a:p>
            <a:p>
              <a:pPr algn="ctr"/>
              <a:endParaRPr lang="ru-RU" sz="2800" dirty="0" smtClean="0">
                <a:latin typeface="Comic Sans MS" pitchFamily="66" charset="0"/>
              </a:endParaRPr>
            </a:p>
            <a:p>
              <a:pPr algn="ctr"/>
              <a:r>
                <a:rPr lang="ru-RU" sz="2800" dirty="0" smtClean="0">
                  <a:latin typeface="Comic Sans MS" pitchFamily="66" charset="0"/>
                </a:rPr>
                <a:t>Выразите массу ядра в граммах.</a:t>
              </a:r>
            </a:p>
          </p:txBody>
        </p:sp>
        <p:grpSp>
          <p:nvGrpSpPr>
            <p:cNvPr id="20" name="Группа 20"/>
            <p:cNvGrpSpPr/>
            <p:nvPr/>
          </p:nvGrpSpPr>
          <p:grpSpPr>
            <a:xfrm>
              <a:off x="4800600" y="2895600"/>
              <a:ext cx="457200" cy="954107"/>
              <a:chOff x="5334000" y="3429000"/>
              <a:chExt cx="457200" cy="95410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334000" y="3429000"/>
                <a:ext cx="40427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dk1"/>
                    </a:solidFill>
                    <a:latin typeface="Comic Sans MS" pitchFamily="66" charset="0"/>
                  </a:rPr>
                  <a:t>2</a:t>
                </a:r>
              </a:p>
              <a:p>
                <a:r>
                  <a:rPr lang="ru-RU" sz="2800" dirty="0" smtClean="0">
                    <a:solidFill>
                      <a:schemeClr val="dk1"/>
                    </a:solidFill>
                    <a:latin typeface="Comic Sans MS" pitchFamily="66" charset="0"/>
                  </a:rPr>
                  <a:t>5</a:t>
                </a:r>
              </a:p>
            </p:txBody>
          </p:sp>
          <p:cxnSp>
            <p:nvCxnSpPr>
              <p:cNvPr id="22" name="Прямая соединительная линия 21"/>
              <p:cNvCxnSpPr>
                <a:stCxn id="21" idx="1"/>
              </p:cNvCxnSpPr>
              <p:nvPr/>
            </p:nvCxnSpPr>
            <p:spPr>
              <a:xfrm flipV="1">
                <a:off x="5334000" y="3886200"/>
                <a:ext cx="457200" cy="1985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0" y="0"/>
            <a:ext cx="1468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В5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6027003"/>
            <a:ext cx="3940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1400 граммов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pic>
        <p:nvPicPr>
          <p:cNvPr id="16" name="Рисунок 15" descr="к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202837"/>
            <a:ext cx="1066800" cy="129815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779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Г1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5943600"/>
            <a:ext cx="6896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76400" y="1905000"/>
            <a:ext cx="586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На каком рисунке закрашено </a:t>
            </a:r>
            <a:r>
              <a:rPr lang="ru-RU" sz="4400" dirty="0" smtClean="0">
                <a:latin typeface="Comic Sans MS" pitchFamily="66" charset="0"/>
              </a:rPr>
              <a:t>¾ </a:t>
            </a:r>
            <a:r>
              <a:rPr lang="ru-RU" sz="2800" dirty="0" smtClean="0">
                <a:latin typeface="Comic Sans MS" pitchFamily="66" charset="0"/>
              </a:rPr>
              <a:t>всей фигуры?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71600" y="3200400"/>
            <a:ext cx="20574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/>
              <a:t>1)                     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429000" y="3200400"/>
            <a:ext cx="20574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/>
              <a:t>2)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486400" y="3200400"/>
            <a:ext cx="20574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/>
              <a:t>3)</a:t>
            </a:r>
            <a:endParaRPr lang="ru-RU" sz="2800" b="1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524000" y="3429000"/>
            <a:ext cx="1524000" cy="1524000"/>
            <a:chOff x="1524000" y="3429000"/>
            <a:chExt cx="1524000" cy="1524000"/>
          </a:xfrm>
        </p:grpSpPr>
        <p:sp>
          <p:nvSpPr>
            <p:cNvPr id="21" name="Пирог 20"/>
            <p:cNvSpPr/>
            <p:nvPr/>
          </p:nvSpPr>
          <p:spPr>
            <a:xfrm>
              <a:off x="1524000" y="3429000"/>
              <a:ext cx="1524000" cy="1524000"/>
            </a:xfrm>
            <a:prstGeom prst="pi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Пирог 21"/>
            <p:cNvSpPr/>
            <p:nvPr/>
          </p:nvSpPr>
          <p:spPr>
            <a:xfrm>
              <a:off x="1524000" y="3429000"/>
              <a:ext cx="1524000" cy="1524000"/>
            </a:xfrm>
            <a:prstGeom prst="pie">
              <a:avLst>
                <a:gd name="adj1" fmla="val 13324781"/>
                <a:gd name="adj2" fmla="val 2158583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638800" y="3429000"/>
            <a:ext cx="1676400" cy="1447801"/>
            <a:chOff x="5638800" y="3429000"/>
            <a:chExt cx="1676400" cy="1447801"/>
          </a:xfrm>
        </p:grpSpPr>
        <p:sp>
          <p:nvSpPr>
            <p:cNvPr id="30" name="Равнобедренный треугольник 29"/>
            <p:cNvSpPr/>
            <p:nvPr/>
          </p:nvSpPr>
          <p:spPr>
            <a:xfrm>
              <a:off x="5638800" y="3429000"/>
              <a:ext cx="1676400" cy="144780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>
              <a:off x="5638800" y="4114801"/>
              <a:ext cx="914400" cy="7620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3810000" y="3429000"/>
            <a:ext cx="13716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810000" y="4114800"/>
            <a:ext cx="13716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поп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1800" y="-228600"/>
            <a:ext cx="1600200" cy="236029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109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Г3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5867400"/>
            <a:ext cx="1386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7/17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В колонии 7 синих морских звезд, а остальные 10 – красные. Какую часть всех звезд составляют синие?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228600"/>
            <a:ext cx="2438400" cy="217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81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Г4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5842337"/>
            <a:ext cx="20665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54 км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Попугай капитана пролетает в час 72 км. Сколько пролетит попугай за</a:t>
            </a:r>
            <a:r>
              <a:rPr lang="ru-RU" sz="4800" dirty="0" smtClean="0">
                <a:latin typeface="Comic Sans MS" pitchFamily="66" charset="0"/>
              </a:rPr>
              <a:t> ¾ </a:t>
            </a:r>
            <a:r>
              <a:rPr lang="ru-RU" sz="3200" dirty="0" smtClean="0">
                <a:latin typeface="Comic Sans MS" pitchFamily="66" charset="0"/>
              </a:rPr>
              <a:t>часа?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16" name="Рисунок 15" descr="пират2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304800"/>
            <a:ext cx="2162175" cy="255123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 descr="поле игры без кораблей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381000"/>
            <a:ext cx="8610600" cy="647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-152400"/>
            <a:ext cx="7532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              Б               В               Г              Д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844689"/>
            <a:ext cx="44435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1</a:t>
            </a:r>
          </a:p>
          <a:p>
            <a:endParaRPr lang="ru-RU" sz="4000" b="1" dirty="0"/>
          </a:p>
          <a:p>
            <a:r>
              <a:rPr lang="ru-RU" sz="4000" b="1" dirty="0" smtClean="0"/>
              <a:t>2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3</a:t>
            </a:r>
          </a:p>
          <a:p>
            <a:endParaRPr lang="ru-RU" sz="4000" b="1" dirty="0"/>
          </a:p>
          <a:p>
            <a:r>
              <a:rPr lang="ru-RU" sz="4000" b="1" dirty="0" smtClean="0"/>
              <a:t>4</a:t>
            </a:r>
          </a:p>
          <a:p>
            <a:endParaRPr lang="ru-RU" sz="4000" b="1" dirty="0"/>
          </a:p>
          <a:p>
            <a:r>
              <a:rPr lang="ru-RU" sz="4000" b="1" dirty="0" smtClean="0"/>
              <a:t>5</a:t>
            </a:r>
            <a:endParaRPr lang="ru-RU" sz="4000" b="1" dirty="0"/>
          </a:p>
        </p:txBody>
      </p:sp>
      <p:pic>
        <p:nvPicPr>
          <p:cNvPr id="58" name="Рисунок 57" descr="ж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609599"/>
            <a:ext cx="990600" cy="1066801"/>
          </a:xfrm>
          <a:prstGeom prst="rect">
            <a:avLst/>
          </a:prstGeom>
        </p:spPr>
      </p:pic>
      <p:pic>
        <p:nvPicPr>
          <p:cNvPr id="59" name="Рисунок 58" descr="к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5791200"/>
            <a:ext cx="1001917" cy="990600"/>
          </a:xfrm>
          <a:prstGeom prst="rect">
            <a:avLst/>
          </a:prstGeom>
        </p:spPr>
      </p:pic>
      <p:pic>
        <p:nvPicPr>
          <p:cNvPr id="62" name="Рисунок 61" descr="ж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5792665"/>
            <a:ext cx="1371600" cy="989135"/>
          </a:xfrm>
          <a:prstGeom prst="rect">
            <a:avLst/>
          </a:prstGeom>
        </p:spPr>
      </p:pic>
      <p:pic>
        <p:nvPicPr>
          <p:cNvPr id="63" name="Рисунок 62" descr="к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43800" y="3224212"/>
            <a:ext cx="1340613" cy="966788"/>
          </a:xfrm>
          <a:prstGeom prst="rect">
            <a:avLst/>
          </a:prstGeom>
        </p:spPr>
      </p:pic>
      <p:pic>
        <p:nvPicPr>
          <p:cNvPr id="64" name="Рисунок 63" descr="к4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14800" y="1905000"/>
            <a:ext cx="1482408" cy="966788"/>
          </a:xfrm>
          <a:prstGeom prst="rect">
            <a:avLst/>
          </a:prstGeom>
        </p:spPr>
      </p:pic>
      <p:pic>
        <p:nvPicPr>
          <p:cNvPr id="65" name="Рисунок 64" descr="ж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62200" y="4441296"/>
            <a:ext cx="1504950" cy="1045104"/>
          </a:xfrm>
          <a:prstGeom prst="rect">
            <a:avLst/>
          </a:prstGeom>
        </p:spPr>
      </p:pic>
      <p:pic>
        <p:nvPicPr>
          <p:cNvPr id="66" name="Рисунок 65" descr="ж5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696200" y="589546"/>
            <a:ext cx="1228725" cy="1067051"/>
          </a:xfrm>
          <a:prstGeom prst="rect">
            <a:avLst/>
          </a:prstGeom>
        </p:spPr>
      </p:pic>
      <p:pic>
        <p:nvPicPr>
          <p:cNvPr id="67" name="Рисунок 66" descr="к5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62001" y="3112418"/>
            <a:ext cx="1295400" cy="1124953"/>
          </a:xfrm>
          <a:prstGeom prst="rect">
            <a:avLst/>
          </a:prstGeom>
        </p:spPr>
      </p:pic>
      <p:sp useBgFill="1">
        <p:nvSpPr>
          <p:cNvPr id="71" name="Овал 70"/>
          <p:cNvSpPr/>
          <p:nvPr/>
        </p:nvSpPr>
        <p:spPr>
          <a:xfrm>
            <a:off x="8763000" y="457200"/>
            <a:ext cx="304800" cy="304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Овал 73"/>
          <p:cNvSpPr/>
          <p:nvPr/>
        </p:nvSpPr>
        <p:spPr>
          <a:xfrm>
            <a:off x="3657600" y="4267200"/>
            <a:ext cx="304800" cy="304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Овал 74"/>
          <p:cNvSpPr/>
          <p:nvPr/>
        </p:nvSpPr>
        <p:spPr>
          <a:xfrm>
            <a:off x="5368608" y="17526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Овал 75"/>
          <p:cNvSpPr/>
          <p:nvPr/>
        </p:nvSpPr>
        <p:spPr>
          <a:xfrm>
            <a:off x="5410200" y="4572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Овал 76"/>
          <p:cNvSpPr/>
          <p:nvPr/>
        </p:nvSpPr>
        <p:spPr>
          <a:xfrm>
            <a:off x="5334000" y="5562600"/>
            <a:ext cx="304800" cy="304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рямоугольник 79">
            <a:hlinkClick r:id="rId12" action="ppaction://hlinksldjump"/>
          </p:cNvPr>
          <p:cNvSpPr/>
          <p:nvPr/>
        </p:nvSpPr>
        <p:spPr>
          <a:xfrm>
            <a:off x="609600" y="1752600"/>
            <a:ext cx="30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1" name="Прямоугольник 80">
            <a:hlinkClick r:id="rId13" action="ppaction://hlinksldjump"/>
          </p:cNvPr>
          <p:cNvSpPr/>
          <p:nvPr/>
        </p:nvSpPr>
        <p:spPr>
          <a:xfrm>
            <a:off x="609600" y="3048000"/>
            <a:ext cx="228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2" name="Прямоугольник 81">
            <a:hlinkClick r:id="rId14" action="ppaction://hlinksldjump"/>
          </p:cNvPr>
          <p:cNvSpPr/>
          <p:nvPr/>
        </p:nvSpPr>
        <p:spPr>
          <a:xfrm>
            <a:off x="609600" y="4343400"/>
            <a:ext cx="304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3" name="Прямоугольник 82">
            <a:hlinkClick r:id="rId15" action="ppaction://hlinksldjump"/>
          </p:cNvPr>
          <p:cNvSpPr/>
          <p:nvPr/>
        </p:nvSpPr>
        <p:spPr>
          <a:xfrm>
            <a:off x="609600" y="5562600"/>
            <a:ext cx="45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рямоугольник 83">
            <a:hlinkClick r:id="rId16" action="ppaction://hlinksldjump"/>
          </p:cNvPr>
          <p:cNvSpPr/>
          <p:nvPr/>
        </p:nvSpPr>
        <p:spPr>
          <a:xfrm>
            <a:off x="2286000" y="457200"/>
            <a:ext cx="304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рямоугольник 84">
            <a:hlinkClick r:id="rId17" action="ppaction://hlinksldjump"/>
          </p:cNvPr>
          <p:cNvSpPr/>
          <p:nvPr/>
        </p:nvSpPr>
        <p:spPr>
          <a:xfrm>
            <a:off x="2362200" y="1752600"/>
            <a:ext cx="228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6" name="Прямоугольник 85">
            <a:hlinkClick r:id="rId18" action="ppaction://hlinksldjump"/>
          </p:cNvPr>
          <p:cNvSpPr/>
          <p:nvPr/>
        </p:nvSpPr>
        <p:spPr>
          <a:xfrm>
            <a:off x="2362200" y="3048000"/>
            <a:ext cx="381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7" name="Прямоугольник 86">
            <a:hlinkClick r:id="rId19" action="ppaction://hlinksldjump"/>
          </p:cNvPr>
          <p:cNvSpPr/>
          <p:nvPr/>
        </p:nvSpPr>
        <p:spPr>
          <a:xfrm>
            <a:off x="2286000" y="4267200"/>
            <a:ext cx="304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8" name="Прямоугольник 87">
            <a:hlinkClick r:id="rId20" action="ppaction://hlinksldjump"/>
          </p:cNvPr>
          <p:cNvSpPr/>
          <p:nvPr/>
        </p:nvSpPr>
        <p:spPr>
          <a:xfrm>
            <a:off x="2362200" y="5638800"/>
            <a:ext cx="457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9" name="Прямоугольник 88">
            <a:hlinkClick r:id="rId21" action="ppaction://hlinksldjump"/>
          </p:cNvPr>
          <p:cNvSpPr/>
          <p:nvPr/>
        </p:nvSpPr>
        <p:spPr>
          <a:xfrm>
            <a:off x="4038600" y="457200"/>
            <a:ext cx="30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0" name="Прямоугольник 89">
            <a:hlinkClick r:id="rId22" action="ppaction://hlinksldjump"/>
          </p:cNvPr>
          <p:cNvSpPr/>
          <p:nvPr/>
        </p:nvSpPr>
        <p:spPr>
          <a:xfrm>
            <a:off x="4038600" y="1752600"/>
            <a:ext cx="304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1" name="Прямоугольник 90">
            <a:hlinkClick r:id="rId23" action="ppaction://hlinksldjump"/>
          </p:cNvPr>
          <p:cNvSpPr/>
          <p:nvPr/>
        </p:nvSpPr>
        <p:spPr>
          <a:xfrm>
            <a:off x="4038600" y="4267200"/>
            <a:ext cx="381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2" name="Прямоугольник 91">
            <a:hlinkClick r:id="rId24" action="ppaction://hlinksldjump"/>
          </p:cNvPr>
          <p:cNvSpPr/>
          <p:nvPr/>
        </p:nvSpPr>
        <p:spPr>
          <a:xfrm>
            <a:off x="4038600" y="5562600"/>
            <a:ext cx="304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>
            <a:hlinkClick r:id="rId25" action="ppaction://hlinksldjump"/>
          </p:cNvPr>
          <p:cNvSpPr/>
          <p:nvPr/>
        </p:nvSpPr>
        <p:spPr>
          <a:xfrm>
            <a:off x="5715000" y="457200"/>
            <a:ext cx="304800" cy="228600"/>
          </a:xfrm>
          <a:prstGeom prst="rect">
            <a:avLst/>
          </a:prstGeom>
          <a:blipFill dpi="0" rotWithShape="0">
            <a:blip r:embed="rId26" cstate="email">
              <a:lum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рямоугольник 93">
            <a:hlinkClick r:id="rId27" action="ppaction://hlinksldjump"/>
          </p:cNvPr>
          <p:cNvSpPr/>
          <p:nvPr/>
        </p:nvSpPr>
        <p:spPr>
          <a:xfrm>
            <a:off x="5791200" y="3048000"/>
            <a:ext cx="381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5" name="Прямоугольник 94">
            <a:hlinkClick r:id="rId28" action="ppaction://hlinksldjump"/>
          </p:cNvPr>
          <p:cNvSpPr/>
          <p:nvPr/>
        </p:nvSpPr>
        <p:spPr>
          <a:xfrm>
            <a:off x="5791200" y="4343400"/>
            <a:ext cx="381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6" name="Прямоугольник 95">
            <a:hlinkClick r:id="rId29" action="ppaction://hlinksldjump"/>
          </p:cNvPr>
          <p:cNvSpPr/>
          <p:nvPr/>
        </p:nvSpPr>
        <p:spPr>
          <a:xfrm>
            <a:off x="5715000" y="5562600"/>
            <a:ext cx="457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>
            <a:hlinkClick r:id="rId30" action="ppaction://hlinksldjump"/>
          </p:cNvPr>
          <p:cNvSpPr/>
          <p:nvPr/>
        </p:nvSpPr>
        <p:spPr>
          <a:xfrm>
            <a:off x="7467600" y="457200"/>
            <a:ext cx="304800" cy="304800"/>
          </a:xfrm>
          <a:prstGeom prst="rect">
            <a:avLst/>
          </a:prstGeom>
          <a:blipFill dpi="0" rotWithShape="0">
            <a:blip r:embed="rId31" cstate="email">
              <a:lum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8" name="Прямоугольник 97">
            <a:hlinkClick r:id="rId32" action="ppaction://hlinksldjump"/>
          </p:cNvPr>
          <p:cNvSpPr/>
          <p:nvPr/>
        </p:nvSpPr>
        <p:spPr>
          <a:xfrm>
            <a:off x="7467600" y="1752600"/>
            <a:ext cx="228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9" name="Прямоугольник 98">
            <a:hlinkClick r:id="rId33" action="ppaction://hlinksldjump"/>
          </p:cNvPr>
          <p:cNvSpPr/>
          <p:nvPr/>
        </p:nvSpPr>
        <p:spPr>
          <a:xfrm>
            <a:off x="7467600" y="2971800"/>
            <a:ext cx="304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0" name="Прямоугольник 99">
            <a:hlinkClick r:id="rId34" action="ppaction://hlinksldjump"/>
          </p:cNvPr>
          <p:cNvSpPr/>
          <p:nvPr/>
        </p:nvSpPr>
        <p:spPr>
          <a:xfrm>
            <a:off x="7467600" y="4267200"/>
            <a:ext cx="304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>
            <a:hlinkClick r:id="rId35" action="ppaction://hlinksldjump"/>
          </p:cNvPr>
          <p:cNvSpPr/>
          <p:nvPr/>
        </p:nvSpPr>
        <p:spPr>
          <a:xfrm>
            <a:off x="7467600" y="5562600"/>
            <a:ext cx="45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7" name="Прямоугольник 126">
            <a:hlinkClick r:id="rId36" action="ppaction://hlinksldjump"/>
          </p:cNvPr>
          <p:cNvSpPr/>
          <p:nvPr/>
        </p:nvSpPr>
        <p:spPr>
          <a:xfrm>
            <a:off x="609600" y="457200"/>
            <a:ext cx="30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Овал 69"/>
          <p:cNvSpPr/>
          <p:nvPr/>
        </p:nvSpPr>
        <p:spPr>
          <a:xfrm>
            <a:off x="1981200" y="30480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Овал 77"/>
          <p:cNvSpPr/>
          <p:nvPr/>
        </p:nvSpPr>
        <p:spPr>
          <a:xfrm>
            <a:off x="8763000" y="3048000"/>
            <a:ext cx="304800" cy="304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8" name="Рисунок 67" descr="ж2.gif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7696200" y="4495800"/>
            <a:ext cx="1222962" cy="990600"/>
          </a:xfrm>
          <a:prstGeom prst="rect">
            <a:avLst/>
          </a:prstGeom>
        </p:spPr>
      </p:pic>
      <p:sp useBgFill="1">
        <p:nvSpPr>
          <p:cNvPr id="73" name="Овал 72"/>
          <p:cNvSpPr/>
          <p:nvPr/>
        </p:nvSpPr>
        <p:spPr>
          <a:xfrm>
            <a:off x="8839200" y="43434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Рисунок 68" descr="к2.gif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895350" y="5778817"/>
            <a:ext cx="1238250" cy="1002983"/>
          </a:xfrm>
          <a:prstGeom prst="rect">
            <a:avLst/>
          </a:prstGeom>
        </p:spPr>
      </p:pic>
      <p:sp useBgFill="1">
        <p:nvSpPr>
          <p:cNvPr id="72" name="Овал 71"/>
          <p:cNvSpPr/>
          <p:nvPr/>
        </p:nvSpPr>
        <p:spPr>
          <a:xfrm>
            <a:off x="1981200" y="55626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Овал 78"/>
          <p:cNvSpPr/>
          <p:nvPr/>
        </p:nvSpPr>
        <p:spPr>
          <a:xfrm>
            <a:off x="7162800" y="55626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33400" y="3810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86000" y="3810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962400" y="3810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638800" y="3810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7391400" y="3810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33400" y="16764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286000" y="16764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962400" y="16764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638800" y="16764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391400" y="16764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33400" y="29718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286000" y="29718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3962400" y="29718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5638800" y="29718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391400" y="29718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533400" y="42672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2286000" y="42672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3962400" y="42672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5638800" y="42672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391400" y="42672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533400" y="55626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2286000" y="55626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3962400" y="55626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5638800" y="55626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7391400" y="5562600"/>
            <a:ext cx="17526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0" grpId="0" animBg="1"/>
      <p:bldP spid="6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253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Г5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5791200"/>
            <a:ext cx="2740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 кокос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Обезьяны собрали 56 кокосов, причем в первый день они собрали 5/8 всех кокосов. Сколько кокосов собрали обезьяны во второй день?</a:t>
            </a:r>
          </a:p>
        </p:txBody>
      </p:sp>
      <p:pic>
        <p:nvPicPr>
          <p:cNvPr id="16" name="Рисунок 15" descr="ж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228600"/>
            <a:ext cx="1624584" cy="1171575"/>
          </a:xfrm>
          <a:prstGeom prst="rect">
            <a:avLst/>
          </a:prstGeom>
        </p:spPr>
      </p:pic>
      <p:pic>
        <p:nvPicPr>
          <p:cNvPr id="17" name="Рисунок 16" descr="пальм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42922" y="457200"/>
            <a:ext cx="2172478" cy="287706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6321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Д1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867400"/>
            <a:ext cx="2302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75 кв. м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pic>
        <p:nvPicPr>
          <p:cNvPr id="16" name="Рисунок 15" descr="ж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152400"/>
            <a:ext cx="1595871" cy="1385888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228600" y="1295400"/>
            <a:ext cx="8458200" cy="4495800"/>
            <a:chOff x="228600" y="1295400"/>
            <a:chExt cx="8458200" cy="4495800"/>
          </a:xfrm>
        </p:grpSpPr>
        <p:sp>
          <p:nvSpPr>
            <p:cNvPr id="15" name="Выноска-облако 14"/>
            <p:cNvSpPr/>
            <p:nvPr/>
          </p:nvSpPr>
          <p:spPr>
            <a:xfrm>
              <a:off x="228600" y="1295400"/>
              <a:ext cx="8458200" cy="4495800"/>
            </a:xfrm>
            <a:prstGeom prst="cloudCallout">
              <a:avLst>
                <a:gd name="adj1" fmla="val 54181"/>
                <a:gd name="adj2" fmla="val -76363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Comic Sans MS" pitchFamily="66" charset="0"/>
                </a:rPr>
                <a:t>Площадь необитаемого острова составляет 300 м  . Из них </a:t>
              </a:r>
              <a:r>
                <a:rPr lang="ru-RU" sz="4000" dirty="0" smtClean="0">
                  <a:latin typeface="Comic Sans MS" pitchFamily="66" charset="0"/>
                </a:rPr>
                <a:t>¼</a:t>
              </a:r>
              <a:r>
                <a:rPr lang="ru-RU" sz="2800" dirty="0" smtClean="0">
                  <a:latin typeface="Comic Sans MS" pitchFamily="66" charset="0"/>
                </a:rPr>
                <a:t>  покрыта густым лесом, </a:t>
              </a:r>
              <a:r>
                <a:rPr lang="ru-RU" sz="4000" dirty="0" smtClean="0">
                  <a:latin typeface="Comic Sans MS" pitchFamily="66" charset="0"/>
                </a:rPr>
                <a:t>½ </a:t>
              </a:r>
              <a:r>
                <a:rPr lang="ru-RU" sz="2800" dirty="0" smtClean="0">
                  <a:latin typeface="Comic Sans MS" pitchFamily="66" charset="0"/>
                </a:rPr>
                <a:t>занимают скалы. Остальную площадь занимает равнина. Сколько квадратных метров занято равниной?</a:t>
              </a:r>
              <a:endParaRPr lang="ru-RU" sz="2800" dirty="0"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7400" y="19812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2</a:t>
              </a:r>
              <a:endParaRPr lang="ru-RU" sz="2400" b="1" dirty="0"/>
            </a:p>
          </p:txBody>
        </p:sp>
      </p:grpSp>
      <p:pic>
        <p:nvPicPr>
          <p:cNvPr id="19" name="Рисунок 18" descr="пальм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1800" y="457200"/>
            <a:ext cx="1611086" cy="2133600"/>
          </a:xfrm>
          <a:prstGeom prst="rect">
            <a:avLst/>
          </a:prstGeom>
        </p:spPr>
      </p:pic>
      <p:pic>
        <p:nvPicPr>
          <p:cNvPr id="20" name="Рисунок 19" descr="пальм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514184">
            <a:off x="7319495" y="807207"/>
            <a:ext cx="1317573" cy="174489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7972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Д2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0533" y="5899939"/>
            <a:ext cx="1074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2/3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Пираты съели 40 кг припасов. Какая часть припасов осталась, если всего провизии было 120 кг?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9" name="Рисунок 8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533400"/>
            <a:ext cx="614363" cy="614363"/>
          </a:xfrm>
          <a:prstGeom prst="rect">
            <a:avLst/>
          </a:prstGeom>
        </p:spPr>
      </p:pic>
      <p:pic>
        <p:nvPicPr>
          <p:cNvPr id="16" name="Рисунок 15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304800"/>
            <a:ext cx="614363" cy="61436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7652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Д3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867400"/>
            <a:ext cx="2834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105 бочек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Морской бой длился два дня. В первый день пираты истратили 1/3 всех бочек с порохом, а во второй оставшиеся 70 бочек. Сколько бочек с порохом было у пиратов до начала боя?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16" name="Рисунок 15" descr="к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28800" y="269998"/>
            <a:ext cx="1600200" cy="115399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На </a:t>
            </a:r>
            <a:r>
              <a:rPr lang="ru-RU" sz="2800" dirty="0" err="1" smtClean="0">
                <a:latin typeface="Comic Sans MS" pitchFamily="66" charset="0"/>
              </a:rPr>
              <a:t>Пираньем</a:t>
            </a:r>
            <a:r>
              <a:rPr lang="ru-RU" sz="2800" dirty="0" smtClean="0">
                <a:latin typeface="Comic Sans MS" pitchFamily="66" charset="0"/>
              </a:rPr>
              <a:t> острове пираты продали награбленные по пути сокровища. Капитан спрятал в каюте  4/7 всей прибыли, что составило 1300 пиастров. Сколько всего пиастров получили пираты?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835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Д4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5867400"/>
            <a:ext cx="4014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2275 пиастров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pic>
        <p:nvPicPr>
          <p:cNvPr id="16" name="Рисунок 15" descr="ж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28800" y="304800"/>
            <a:ext cx="1543050" cy="1249871"/>
          </a:xfrm>
          <a:prstGeom prst="rect">
            <a:avLst/>
          </a:prstGeom>
        </p:spPr>
      </p:pic>
      <p:pic>
        <p:nvPicPr>
          <p:cNvPr id="17" name="Рисунок 16" descr="image00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533400"/>
            <a:ext cx="2309446" cy="1219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1676400" cy="134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0"/>
            <a:ext cx="17796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Д5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5867400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Два пирата решили разделить между собой </a:t>
            </a:r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награбленный жемчуг</a:t>
            </a:r>
            <a:r>
              <a:rPr lang="ru-RU" sz="2800" dirty="0" smtClean="0">
                <a:latin typeface="Comic Sans MS" pitchFamily="66" charset="0"/>
              </a:rPr>
              <a:t>. Первому досталось 3/8 всех жемчужин, а второму 25 жемчужин. Сколько всего жемчужин было у пиратов?  </a:t>
            </a:r>
          </a:p>
        </p:txBody>
      </p:sp>
      <p:pic>
        <p:nvPicPr>
          <p:cNvPr id="17" name="Рисунок 16" descr="пиастр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228600"/>
            <a:ext cx="614363" cy="614363"/>
          </a:xfrm>
          <a:prstGeom prst="rect">
            <a:avLst/>
          </a:prstGeom>
        </p:spPr>
      </p:pic>
      <p:pic>
        <p:nvPicPr>
          <p:cNvPr id="18" name="Рисунок 17" descr="пиастр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800" y="0"/>
            <a:ext cx="614363" cy="614363"/>
          </a:xfrm>
          <a:prstGeom prst="rect">
            <a:avLst/>
          </a:prstGeom>
        </p:spPr>
      </p:pic>
      <p:pic>
        <p:nvPicPr>
          <p:cNvPr id="19" name="Рисунок 18" descr="пиастр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0" y="609600"/>
            <a:ext cx="614363" cy="614363"/>
          </a:xfrm>
          <a:prstGeom prst="rect">
            <a:avLst/>
          </a:prstGeom>
        </p:spPr>
      </p:pic>
      <p:pic>
        <p:nvPicPr>
          <p:cNvPr id="21" name="Рисунок 20" descr="сундук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381000"/>
            <a:ext cx="2209800" cy="208385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176742"/>
            <a:ext cx="1905000" cy="129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0"/>
            <a:ext cx="14366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А1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867400"/>
            <a:ext cx="2935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1/16 часть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8" name="Рисунок 7" descr="ядро.gif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2" name="Рисунок 11" descr="пиастр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3" name="Выноска-облако 12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latin typeface="Comic Sans MS" pitchFamily="66" charset="0"/>
              </a:rPr>
              <a:t>Какая часть </a:t>
            </a:r>
          </a:p>
          <a:p>
            <a:r>
              <a:rPr lang="ru-RU" sz="3200" dirty="0" smtClean="0">
                <a:latin typeface="Comic Sans MS" pitchFamily="66" charset="0"/>
              </a:rPr>
              <a:t>квадрата </a:t>
            </a:r>
          </a:p>
          <a:p>
            <a:r>
              <a:rPr lang="ru-RU" sz="3200" dirty="0" smtClean="0">
                <a:latin typeface="Comic Sans MS" pitchFamily="66" charset="0"/>
              </a:rPr>
              <a:t>закрашена?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4191000" y="2362200"/>
            <a:ext cx="2133600" cy="2133600"/>
            <a:chOff x="5029200" y="2286000"/>
            <a:chExt cx="2133600" cy="2133600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5029200" y="2286000"/>
              <a:ext cx="2133600" cy="2133600"/>
              <a:chOff x="5029200" y="2286000"/>
              <a:chExt cx="2133600" cy="2133600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5029200" y="2286000"/>
                <a:ext cx="2133600" cy="2133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5029200" y="2286000"/>
                <a:ext cx="1066800" cy="1066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5029200" y="22860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>
              <a:endCxn id="15" idx="3"/>
            </p:cNvCxnSpPr>
            <p:nvPr/>
          </p:nvCxnSpPr>
          <p:spPr>
            <a:xfrm>
              <a:off x="5562600" y="28194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14" idx="3"/>
            </p:cNvCxnSpPr>
            <p:nvPr/>
          </p:nvCxnSpPr>
          <p:spPr>
            <a:xfrm>
              <a:off x="6096000" y="3352800"/>
              <a:ext cx="1066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endCxn id="15" idx="2"/>
            </p:cNvCxnSpPr>
            <p:nvPr/>
          </p:nvCxnSpPr>
          <p:spPr>
            <a:xfrm>
              <a:off x="5562600" y="2819400"/>
              <a:ext cx="0" cy="5334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endCxn id="14" idx="2"/>
            </p:cNvCxnSpPr>
            <p:nvPr/>
          </p:nvCxnSpPr>
          <p:spPr>
            <a:xfrm>
              <a:off x="6096000" y="3352800"/>
              <a:ext cx="0" cy="10668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Рисунок 19" descr="попка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-116205"/>
            <a:ext cx="1828800" cy="269748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6017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А2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867400"/>
            <a:ext cx="2935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1/12 часть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latin typeface="Comic Sans MS" pitchFamily="66" charset="0"/>
              </a:rPr>
              <a:t>Какая часть </a:t>
            </a:r>
          </a:p>
          <a:p>
            <a:r>
              <a:rPr lang="ru-RU" sz="3200" dirty="0" smtClean="0">
                <a:latin typeface="Comic Sans MS" pitchFamily="66" charset="0"/>
              </a:rPr>
              <a:t>круга</a:t>
            </a:r>
          </a:p>
          <a:p>
            <a:r>
              <a:rPr lang="ru-RU" sz="3200" dirty="0" smtClean="0">
                <a:latin typeface="Comic Sans MS" pitchFamily="66" charset="0"/>
              </a:rPr>
              <a:t>закрашена?</a:t>
            </a:r>
          </a:p>
        </p:txBody>
      </p:sp>
      <p:sp>
        <p:nvSpPr>
          <p:cNvPr id="16" name="Овал 15"/>
          <p:cNvSpPr/>
          <p:nvPr/>
        </p:nvSpPr>
        <p:spPr>
          <a:xfrm>
            <a:off x="3962400" y="1905000"/>
            <a:ext cx="2819400" cy="2819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6" idx="0"/>
            <a:endCxn id="16" idx="4"/>
          </p:cNvCxnSpPr>
          <p:nvPr/>
        </p:nvCxnSpPr>
        <p:spPr>
          <a:xfrm>
            <a:off x="5372100" y="1905000"/>
            <a:ext cx="0" cy="28194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6"/>
            <a:endCxn id="16" idx="2"/>
          </p:cNvCxnSpPr>
          <p:nvPr/>
        </p:nvCxnSpPr>
        <p:spPr>
          <a:xfrm flipH="1">
            <a:off x="3962400" y="3314700"/>
            <a:ext cx="2819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410200" y="2057400"/>
            <a:ext cx="685800" cy="1219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ирог 27"/>
          <p:cNvSpPr/>
          <p:nvPr/>
        </p:nvSpPr>
        <p:spPr>
          <a:xfrm>
            <a:off x="3962400" y="1905000"/>
            <a:ext cx="2819400" cy="2819400"/>
          </a:xfrm>
          <a:prstGeom prst="pie">
            <a:avLst>
              <a:gd name="adj1" fmla="val 19764409"/>
              <a:gd name="adj2" fmla="val 2159559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" name="Рисунок 16" descr="поп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-116205"/>
            <a:ext cx="1828800" cy="269748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696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А3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pic>
        <p:nvPicPr>
          <p:cNvPr id="7" name="Рисунок 6" descr="к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0"/>
            <a:ext cx="1667164" cy="1447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19400" y="5867400"/>
            <a:ext cx="2629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75 миль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3" name="Рисунок 12" descr="ядро.gif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5" name="Рисунок 14" descr="пиастр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6" name="Выноска-облако 15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В погоне за торговым испанским фрегатом пираты проплыли 2/5 пути и еще 30 миль, после чего им осталось проплыть еще 1/5 часть пути. Сколько миль отделяло пиратов от фрегата сначала?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10" name="Рисунок 9" descr="сунд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6999" y="457200"/>
            <a:ext cx="1678329" cy="1524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6401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А4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867400"/>
            <a:ext cx="829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 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066800"/>
            <a:ext cx="8686800" cy="4724400"/>
          </a:xfrm>
          <a:prstGeom prst="cloudCallout">
            <a:avLst>
              <a:gd name="adj1" fmla="val 51530"/>
              <a:gd name="adj2" fmla="val -702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95400" y="17526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На каком рисунке закрашенная часть является неправильной дробью?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71600" y="2819400"/>
            <a:ext cx="20574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/>
              <a:t>1)                     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429000" y="2819400"/>
            <a:ext cx="20574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/>
              <a:t>2)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486400" y="2819400"/>
            <a:ext cx="20574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/>
              <a:t>3)</a:t>
            </a:r>
            <a:endParaRPr lang="ru-RU" sz="2800" b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524000" y="3048000"/>
            <a:ext cx="1524000" cy="1524000"/>
            <a:chOff x="1524000" y="3048000"/>
            <a:chExt cx="1524000" cy="1524000"/>
          </a:xfrm>
        </p:grpSpPr>
        <p:sp>
          <p:nvSpPr>
            <p:cNvPr id="20" name="Пирог 19"/>
            <p:cNvSpPr/>
            <p:nvPr/>
          </p:nvSpPr>
          <p:spPr>
            <a:xfrm>
              <a:off x="1524000" y="3048000"/>
              <a:ext cx="1524000" cy="1524000"/>
            </a:xfrm>
            <a:prstGeom prst="pi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Пирог 20"/>
            <p:cNvSpPr/>
            <p:nvPr/>
          </p:nvSpPr>
          <p:spPr>
            <a:xfrm>
              <a:off x="1524000" y="3048000"/>
              <a:ext cx="1524000" cy="1524000"/>
            </a:xfrm>
            <a:prstGeom prst="pie">
              <a:avLst>
                <a:gd name="adj1" fmla="val 16207438"/>
                <a:gd name="adj2" fmla="val 2158583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791200" y="3048000"/>
            <a:ext cx="1524000" cy="1524000"/>
            <a:chOff x="5791200" y="3048000"/>
            <a:chExt cx="1524000" cy="1524000"/>
          </a:xfrm>
        </p:grpSpPr>
        <p:sp>
          <p:nvSpPr>
            <p:cNvPr id="24" name="Пирог 23"/>
            <p:cNvSpPr/>
            <p:nvPr/>
          </p:nvSpPr>
          <p:spPr>
            <a:xfrm>
              <a:off x="5791200" y="3048000"/>
              <a:ext cx="1524000" cy="1524000"/>
            </a:xfrm>
            <a:prstGeom prst="pi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Пирог 24"/>
            <p:cNvSpPr/>
            <p:nvPr/>
          </p:nvSpPr>
          <p:spPr>
            <a:xfrm>
              <a:off x="5791200" y="3048000"/>
              <a:ext cx="1524000" cy="1524000"/>
            </a:xfrm>
            <a:prstGeom prst="pie">
              <a:avLst>
                <a:gd name="adj1" fmla="val 16207438"/>
                <a:gd name="adj2" fmla="val 5437572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657600" y="3048000"/>
            <a:ext cx="1524000" cy="1524000"/>
            <a:chOff x="1524000" y="3048000"/>
            <a:chExt cx="1524000" cy="1524000"/>
          </a:xfrm>
        </p:grpSpPr>
        <p:sp>
          <p:nvSpPr>
            <p:cNvPr id="28" name="Пирог 27"/>
            <p:cNvSpPr/>
            <p:nvPr/>
          </p:nvSpPr>
          <p:spPr>
            <a:xfrm>
              <a:off x="1524000" y="3048000"/>
              <a:ext cx="1524000" cy="1524000"/>
            </a:xfrm>
            <a:prstGeom prst="pi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Пирог 28"/>
            <p:cNvSpPr/>
            <p:nvPr/>
          </p:nvSpPr>
          <p:spPr>
            <a:xfrm>
              <a:off x="1524000" y="3048000"/>
              <a:ext cx="1524000" cy="1524000"/>
            </a:xfrm>
            <a:prstGeom prst="pie">
              <a:avLst>
                <a:gd name="adj1" fmla="val 16207438"/>
                <a:gd name="adj2" fmla="val 21585833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23" name="Рисунок 22" descr="поп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-224790"/>
            <a:ext cx="1600200" cy="236029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84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А5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pic>
        <p:nvPicPr>
          <p:cNvPr id="7" name="Рисунок 6" descr="к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28600"/>
            <a:ext cx="1605140" cy="13001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24200" y="5950803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 миль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6" name="Рисунок 15" descr="ядро.gif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8" name="Рисунок 17" descr="пиастр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9" name="Выноска-облако 18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Расстояние до </a:t>
            </a:r>
            <a:r>
              <a:rPr lang="ru-RU" sz="2800" dirty="0" err="1" smtClean="0">
                <a:latin typeface="Comic Sans MS" pitchFamily="66" charset="0"/>
              </a:rPr>
              <a:t>Пираньего</a:t>
            </a:r>
            <a:r>
              <a:rPr lang="ru-RU" sz="2800" dirty="0" smtClean="0">
                <a:latin typeface="Comic Sans MS" pitchFamily="66" charset="0"/>
              </a:rPr>
              <a:t> острова составляет 500 миль. В первый день пираты преодолели  2/5 всего пути и оказались в проливе Барракуды. Сколько миль  проплыли пираты?</a:t>
            </a:r>
          </a:p>
        </p:txBody>
      </p:sp>
      <p:pic>
        <p:nvPicPr>
          <p:cNvPr id="25" name="Рисунок 24" descr="штурвал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1800" y="423672"/>
            <a:ext cx="1656945" cy="155752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3211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Б1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586740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Сколько ног осьминога составляют </a:t>
            </a:r>
            <a:r>
              <a:rPr lang="ru-RU" sz="4400" dirty="0" smtClean="0">
                <a:solidFill>
                  <a:schemeClr val="tx1"/>
                </a:solidFill>
                <a:latin typeface="Comic Sans MS" pitchFamily="66" charset="0"/>
              </a:rPr>
              <a:t>¾</a:t>
            </a:r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 от общего количества ног?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492199"/>
            <a:ext cx="3505200" cy="1641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863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a_BosaNovaSl" pitchFamily="82" charset="-52"/>
              </a:rPr>
              <a:t>Б2</a:t>
            </a:r>
            <a:endParaRPr lang="ru-RU" sz="9600" b="1" dirty="0">
              <a:solidFill>
                <a:srgbClr val="002060"/>
              </a:solidFill>
              <a:latin typeface="a_BosaNovaSl" pitchFamily="8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5867400"/>
            <a:ext cx="1074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3/5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43800" y="5206052"/>
            <a:ext cx="1600200" cy="1651948"/>
            <a:chOff x="7543800" y="5206052"/>
            <a:chExt cx="1600200" cy="1651948"/>
          </a:xfrm>
        </p:grpSpPr>
        <p:pic>
          <p:nvPicPr>
            <p:cNvPr id="12" name="Рисунок 11" descr="ядро.gif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43800" y="5206052"/>
              <a:ext cx="1600200" cy="165194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6284" y="6019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400" b="1" i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pic>
        <p:nvPicPr>
          <p:cNvPr id="14" name="Рисунок 13" descr="пиастр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6400"/>
            <a:ext cx="1371600" cy="1371600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228600" y="1295400"/>
            <a:ext cx="8458200" cy="4495800"/>
          </a:xfrm>
          <a:prstGeom prst="cloudCallout">
            <a:avLst>
              <a:gd name="adj1" fmla="val 54181"/>
              <a:gd name="adj2" fmla="val -76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pirat_popugay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228600"/>
            <a:ext cx="1854708" cy="218844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447800" y="2057400"/>
            <a:ext cx="518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Какую часть отрезка АВ составляет отрезок </a:t>
            </a:r>
            <a:r>
              <a:rPr lang="en-US" sz="3200" dirty="0" smtClean="0">
                <a:latin typeface="Comic Sans MS" pitchFamily="66" charset="0"/>
              </a:rPr>
              <a:t>CD</a:t>
            </a:r>
            <a:r>
              <a:rPr lang="ru-RU" sz="3200" dirty="0" smtClean="0">
                <a:latin typeface="Comic Sans MS" pitchFamily="66" charset="0"/>
              </a:rPr>
              <a:t>?</a:t>
            </a:r>
            <a:endParaRPr lang="ru-RU" sz="3200" dirty="0">
              <a:latin typeface="Comic Sans MS" pitchFamily="66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990600" y="3352800"/>
            <a:ext cx="6096000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209800" y="3200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429000" y="3200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48200" y="3200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867400" y="32004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42900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934200" y="342900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209800" y="3962400"/>
            <a:ext cx="3657600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8200" y="38100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429000" y="38100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81200" y="411480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638800" y="396240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541</Words>
  <Application>Microsoft Office PowerPoint</Application>
  <PresentationFormat>Экран (4:3)</PresentationFormat>
  <Paragraphs>163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comp20prepod</dc:creator>
  <cp:lastModifiedBy>Admin</cp:lastModifiedBy>
  <cp:revision>161</cp:revision>
  <dcterms:created xsi:type="dcterms:W3CDTF">2012-01-28T04:15:30Z</dcterms:created>
  <dcterms:modified xsi:type="dcterms:W3CDTF">2015-03-11T18:23:57Z</dcterms:modified>
</cp:coreProperties>
</file>