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4" r:id="rId12"/>
    <p:sldId id="268" r:id="rId13"/>
    <p:sldId id="275" r:id="rId14"/>
    <p:sldId id="270" r:id="rId15"/>
    <p:sldId id="271" r:id="rId16"/>
    <p:sldId id="276" r:id="rId17"/>
    <p:sldId id="272" r:id="rId18"/>
    <p:sldId id="273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624"/>
    <a:srgbClr val="CCFF99"/>
    <a:srgbClr val="2129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78" autoAdjust="0"/>
    <p:restoredTop sz="94727" autoAdjust="0"/>
  </p:normalViewPr>
  <p:slideViewPr>
    <p:cSldViewPr>
      <p:cViewPr>
        <p:scale>
          <a:sx n="66" d="100"/>
          <a:sy n="66" d="100"/>
        </p:scale>
        <p:origin x="-12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image" Target="../media/image8.w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image" Target="../media/image15.emf"/><Relationship Id="rId1" Type="http://schemas.openxmlformats.org/officeDocument/2006/relationships/image" Target="../media/image14.wmf"/><Relationship Id="rId6" Type="http://schemas.openxmlformats.org/officeDocument/2006/relationships/image" Target="../media/image19.emf"/><Relationship Id="rId11" Type="http://schemas.openxmlformats.org/officeDocument/2006/relationships/image" Target="../media/image24.w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16.wmf"/><Relationship Id="rId6" Type="http://schemas.openxmlformats.org/officeDocument/2006/relationships/image" Target="../media/image30.emf"/><Relationship Id="rId5" Type="http://schemas.openxmlformats.org/officeDocument/2006/relationships/image" Target="../media/image29.wmf"/><Relationship Id="rId4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wmf"/><Relationship Id="rId1" Type="http://schemas.openxmlformats.org/officeDocument/2006/relationships/image" Target="../media/image16.wmf"/><Relationship Id="rId6" Type="http://schemas.openxmlformats.org/officeDocument/2006/relationships/image" Target="../media/image37.wmf"/><Relationship Id="rId5" Type="http://schemas.openxmlformats.org/officeDocument/2006/relationships/image" Target="../media/image36.e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50A2-0A6E-42A9-9131-6B07B3128FA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2BA-03E7-4B0A-A2FD-F4003803B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50A2-0A6E-42A9-9131-6B07B3128FA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2BA-03E7-4B0A-A2FD-F4003803B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50A2-0A6E-42A9-9131-6B07B3128FA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2BA-03E7-4B0A-A2FD-F4003803B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50A2-0A6E-42A9-9131-6B07B3128FA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2BA-03E7-4B0A-A2FD-F4003803B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50A2-0A6E-42A9-9131-6B07B3128FA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2BA-03E7-4B0A-A2FD-F4003803B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50A2-0A6E-42A9-9131-6B07B3128FA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2BA-03E7-4B0A-A2FD-F4003803B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50A2-0A6E-42A9-9131-6B07B3128FA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2BA-03E7-4B0A-A2FD-F4003803B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50A2-0A6E-42A9-9131-6B07B3128FA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2BA-03E7-4B0A-A2FD-F4003803B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50A2-0A6E-42A9-9131-6B07B3128FA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2BA-03E7-4B0A-A2FD-F4003803B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50A2-0A6E-42A9-9131-6B07B3128FA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2BA-03E7-4B0A-A2FD-F4003803B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50A2-0A6E-42A9-9131-6B07B3128FA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2BA-03E7-4B0A-A2FD-F4003803B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50A2-0A6E-42A9-9131-6B07B3128FA4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2BA-03E7-4B0A-A2FD-F4003803B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_________Microsoft_Office_Word26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_________Microsoft_Office_Word27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_________Microsoft_Office_Word28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_________Microsoft_Office_Word29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package" Target="../embeddings/_________Microsoft_Office_Word31.docx"/><Relationship Id="rId4" Type="http://schemas.openxmlformats.org/officeDocument/2006/relationships/package" Target="../embeddings/_________Microsoft_Office_Word30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_________Microsoft_Office_Word3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35.docx"/><Relationship Id="rId3" Type="http://schemas.openxmlformats.org/officeDocument/2006/relationships/image" Target="../media/image2.jpeg"/><Relationship Id="rId7" Type="http://schemas.openxmlformats.org/officeDocument/2006/relationships/package" Target="../embeddings/_________Microsoft_Office_Word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_________Microsoft_Office_Word33.docx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6.jpeg"/><Relationship Id="rId4" Type="http://schemas.openxmlformats.org/officeDocument/2006/relationships/package" Target="../embeddings/_________Microsoft_Office_Word36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package" Target="../embeddings/_________Microsoft_Office_Word37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Office_Word3.docx"/><Relationship Id="rId5" Type="http://schemas.openxmlformats.org/officeDocument/2006/relationships/package" Target="../embeddings/_________Microsoft_Office_Word2.docx"/><Relationship Id="rId4" Type="http://schemas.openxmlformats.org/officeDocument/2006/relationships/package" Target="../embeddings/_________Microsoft_Office_Word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_________Microsoft_Office_Word5.docx"/><Relationship Id="rId4" Type="http://schemas.openxmlformats.org/officeDocument/2006/relationships/package" Target="../embeddings/_________Microsoft_Office_Word4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8.docx"/><Relationship Id="rId3" Type="http://schemas.openxmlformats.org/officeDocument/2006/relationships/image" Target="../media/image2.jpeg"/><Relationship Id="rId7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package" Target="../embeddings/_________Microsoft_Office_Word6.docx"/><Relationship Id="rId4" Type="http://schemas.openxmlformats.org/officeDocument/2006/relationships/oleObject" Target="../embeddings/oleObject2.bin"/><Relationship Id="rId9" Type="http://schemas.openxmlformats.org/officeDocument/2006/relationships/package" Target="../embeddings/_________Microsoft_Office_Word9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12.docx"/><Relationship Id="rId13" Type="http://schemas.openxmlformats.org/officeDocument/2006/relationships/package" Target="../embeddings/_________Microsoft_Office_Word16.docx"/><Relationship Id="rId3" Type="http://schemas.openxmlformats.org/officeDocument/2006/relationships/image" Target="../media/image2.jpeg"/><Relationship Id="rId7" Type="http://schemas.openxmlformats.org/officeDocument/2006/relationships/package" Target="../embeddings/_________Microsoft_Office_Word11.docx"/><Relationship Id="rId12" Type="http://schemas.openxmlformats.org/officeDocument/2006/relationships/package" Target="../embeddings/_________Microsoft_Office_Word15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5" Type="http://schemas.openxmlformats.org/officeDocument/2006/relationships/package" Target="../embeddings/_________Microsoft_Office_Word10.docx"/><Relationship Id="rId15" Type="http://schemas.openxmlformats.org/officeDocument/2006/relationships/package" Target="../embeddings/_________Microsoft_Office_Word17.docx"/><Relationship Id="rId10" Type="http://schemas.openxmlformats.org/officeDocument/2006/relationships/package" Target="../embeddings/_________Microsoft_Office_Word14.docx"/><Relationship Id="rId4" Type="http://schemas.openxmlformats.org/officeDocument/2006/relationships/oleObject" Target="../embeddings/oleObject4.bin"/><Relationship Id="rId9" Type="http://schemas.openxmlformats.org/officeDocument/2006/relationships/package" Target="../embeddings/_________Microsoft_Office_Word13.docx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package" Target="../embeddings/_________Microsoft_Office_Word19.docx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6" Type="http://schemas.openxmlformats.org/officeDocument/2006/relationships/package" Target="../embeddings/_________Microsoft_Office_Word20.docx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7.bin"/><Relationship Id="rId10" Type="http://schemas.openxmlformats.org/officeDocument/2006/relationships/package" Target="../embeddings/_________Microsoft_Office_Word18.docx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package" Target="../embeddings/_________Microsoft_Office_Word23.docx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package" Target="../embeddings/_________Microsoft_Office_Word22.docx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8.bin"/><Relationship Id="rId9" Type="http://schemas.openxmlformats.org/officeDocument/2006/relationships/package" Target="../embeddings/_________Microsoft_Office_Word2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_________Microsoft_Office_Word25.docx"/><Relationship Id="rId4" Type="http://schemas.openxmlformats.org/officeDocument/2006/relationships/package" Target="../embeddings/_________Microsoft_Office_Word2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27784" y="188640"/>
            <a:ext cx="5698976" cy="207424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ГБОУ </a:t>
            </a: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СРЕДНЯЯ </a:t>
            </a:r>
            <a:r>
              <a:rPr lang="ru-RU" sz="2700" b="1" i="1" dirty="0">
                <a:solidFill>
                  <a:srgbClr val="455624"/>
                </a:solidFill>
                <a:cs typeface="Iskoola Pota" pitchFamily="34" charset="0"/>
              </a:rPr>
              <a:t>ОБЩЕОБРАЗОВАТЕЛЬНАЯ</a:t>
            </a:r>
            <a:br>
              <a:rPr lang="ru-RU" sz="2700" b="1" i="1" dirty="0">
                <a:solidFill>
                  <a:srgbClr val="455624"/>
                </a:solidFill>
                <a:cs typeface="Iskoola Pota" pitchFamily="34" charset="0"/>
              </a:rPr>
            </a:br>
            <a:r>
              <a:rPr lang="ru-RU" sz="2700" b="1" i="1" dirty="0">
                <a:solidFill>
                  <a:srgbClr val="455624"/>
                </a:solidFill>
                <a:cs typeface="Iskoola Pota" pitchFamily="34" charset="0"/>
              </a:rPr>
              <a:t>     </a:t>
            </a: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ШКОЛА № 127</a:t>
            </a:r>
            <a:b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</a:b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С </a:t>
            </a:r>
            <a:r>
              <a:rPr lang="ru-RU" sz="2700" b="1" i="1" dirty="0">
                <a:solidFill>
                  <a:srgbClr val="455624"/>
                </a:solidFill>
                <a:cs typeface="Iskoola Pota" pitchFamily="34" charset="0"/>
              </a:rPr>
              <a:t>УГЛУБЛЕННЫМ ИЗУЧЕНИЕМ</a:t>
            </a:r>
            <a:br>
              <a:rPr lang="ru-RU" sz="2700" b="1" i="1" dirty="0">
                <a:solidFill>
                  <a:srgbClr val="455624"/>
                </a:solidFill>
                <a:cs typeface="Iskoola Pota" pitchFamily="34" charset="0"/>
              </a:rPr>
            </a:br>
            <a:r>
              <a:rPr lang="ru-RU" sz="2700" b="1" i="1" dirty="0">
                <a:solidFill>
                  <a:srgbClr val="455624"/>
                </a:solidFill>
                <a:cs typeface="Iskoola Pota" pitchFamily="34" charset="0"/>
              </a:rPr>
              <a:t>АНГЛИЙСКОГО ЯЗЫКА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одготовка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 итоговой аттестации по математике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9 классе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Презентацию подготовили : Лысенко Н.Н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Курилова А.А                                             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Орлова Е.Г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323528" y="188640"/>
          <a:ext cx="2016224" cy="1944216"/>
        </p:xfrm>
        <a:graphic>
          <a:graphicData uri="http://schemas.openxmlformats.org/presentationml/2006/ole">
            <p:oleObj spid="_x0000_s7169" name="Image" r:id="rId4" imgW="2056949" imgH="205689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12776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ТЕХНОЛОГИЯ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ЛИЧНОСТНО ОРИЕНТИРОВАННОЕ ОБУЧЕНИЕ</a:t>
            </a:r>
            <a:b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</a:b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ПРИНЦИП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САМОАКТУАЛИЗАЦИИ                                               МЕТОДЫ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: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 ДИАЛОГА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,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 РЕФЛЕКСИВНЫЕ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,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 ДИАГНОСТИЧЕСКИЕ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Для  закрепления  нового материала выполняется задание  "Найди ошибку".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Мы  покажем этот прием на заданиях по теме "Разложение на множители"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83568" y="2135188"/>
          <a:ext cx="4760912" cy="4722812"/>
        </p:xfrm>
        <a:graphic>
          <a:graphicData uri="http://schemas.openxmlformats.org/presentationml/2006/ole">
            <p:oleObj spid="_x0000_s34818" name="Документ" r:id="rId4" imgW="4760481" imgH="4723516" progId="Word.Document.12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724128" y="4437112"/>
            <a:ext cx="3024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Учащиеся делятся на группы по 4 человека,  после обсуждения рассказывают о результатах (называют номера верных и неверных заданий); остальные группы слушают и высказывают свое мнение.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После обсуждения верно выполненная карточка показывается на экране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27088" y="1262063"/>
          <a:ext cx="5051425" cy="4238625"/>
        </p:xfrm>
        <a:graphic>
          <a:graphicData uri="http://schemas.openxmlformats.org/presentationml/2006/ole">
            <p:oleObj spid="_x0000_s39938" name="Документ" r:id="rId4" imgW="5297611" imgH="472279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4127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ТЕХНОЛОГИЯ</a:t>
            </a:r>
            <a:r>
              <a:rPr lang="en-US" sz="27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ЛИЧНОСТНО ОРИЕНТИРОВАННОЕ ОБУЧЕНИЕ</a:t>
            </a:r>
            <a:b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</a:b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ПРИНЦИП</a:t>
            </a:r>
            <a:r>
              <a:rPr lang="en-US" sz="27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ДОВЕРИЯ И ПОДДЕРЖКИ                                      </a:t>
            </a:r>
            <a:r>
              <a:rPr lang="en-US" sz="2700" b="1" i="1" dirty="0" smtClean="0">
                <a:solidFill>
                  <a:srgbClr val="455624"/>
                </a:solidFill>
                <a:cs typeface="Iskoola Pota" pitchFamily="34" charset="0"/>
              </a:rPr>
              <a:t> </a:t>
            </a: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 </a:t>
            </a:r>
            <a:r>
              <a:rPr lang="en-US" sz="2700" b="1" i="1" dirty="0" smtClean="0">
                <a:solidFill>
                  <a:srgbClr val="455624"/>
                </a:solidFill>
                <a:cs typeface="Iskoola Pota" pitchFamily="34" charset="0"/>
              </a:rPr>
              <a:t>	</a:t>
            </a:r>
            <a:r>
              <a:rPr lang="ru-RU" sz="2000" b="1" i="1" dirty="0" smtClean="0">
                <a:solidFill>
                  <a:srgbClr val="455624"/>
                </a:solidFill>
                <a:cs typeface="Iskoola Pota" pitchFamily="34" charset="0"/>
              </a:rPr>
              <a:t>Стимулирует учеников быть на уроке активными и открытыми</a:t>
            </a:r>
            <a:r>
              <a:rPr lang="en-US" sz="2000" b="1" i="1" dirty="0" smtClean="0">
                <a:solidFill>
                  <a:srgbClr val="455624"/>
                </a:solidFill>
                <a:cs typeface="Iskoola Pota" pitchFamily="34" charset="0"/>
              </a:rPr>
              <a:t>, </a:t>
            </a:r>
            <a:r>
              <a:rPr lang="ru-RU" sz="2000" b="1" i="1" dirty="0" smtClean="0">
                <a:solidFill>
                  <a:srgbClr val="455624"/>
                </a:solidFill>
                <a:cs typeface="Iskoola Pota" pitchFamily="34" charset="0"/>
              </a:rPr>
              <a:t>раскрепощает и способствует достижению максимально возможных результатов в выполняемой работе</a:t>
            </a:r>
            <a:r>
              <a:rPr lang="en-US" sz="2000" b="1" i="1" dirty="0" smtClean="0">
                <a:solidFill>
                  <a:srgbClr val="455624"/>
                </a:solidFill>
                <a:cs typeface="Iskoola Pota" pitchFamily="34" charset="0"/>
              </a:rPr>
              <a:t>.</a:t>
            </a: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	Самостоятельная работа по карточкам  с самопроверкой и самооценкой.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Мы  покажем этот прием при повторении темы  «Деление многочлена на многочлен"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220072" y="4077072"/>
            <a:ext cx="36724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Каждый ученик получает сдвоенную карточку с копировкой (листы формата А4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lang="en-US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выполнения работы 20-25 минут.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Один лист сдается на проверку, а другой для самопроверки и самооценки.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27088" y="2859088"/>
          <a:ext cx="3759200" cy="3498850"/>
        </p:xfrm>
        <a:graphic>
          <a:graphicData uri="http://schemas.openxmlformats.org/presentationml/2006/ole">
            <p:oleObj spid="_x0000_s33799" name="Документ" r:id="rId4" imgW="4059048" imgH="377262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  <p:bldP spid="337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показывает на экране правильные ответы и объявляет нормы оценивания.</a:t>
            </a:r>
            <a:b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"5" − все примеры решены верно                                                                                  Оценка "4" − верно решены любые 5  примеров                                                                              Оценка "3" − верно решены любые 4-3 примера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83568" y="1916832"/>
          <a:ext cx="5459412" cy="3857625"/>
        </p:xfrm>
        <a:graphic>
          <a:graphicData uri="http://schemas.openxmlformats.org/presentationml/2006/ole">
            <p:oleObj spid="_x0000_s40961" name="Документ" r:id="rId4" imgW="5459306" imgH="385831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12776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ТЕХНОЛОГИЯ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ЛИЧНОСТНО ОРИЕНТИРОВАННОЕ ОБУЧЕНИЕ</a:t>
            </a:r>
            <a:b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</a:b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ПРИНЦИП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СОЗДАНИЕ СИТУАЦИИ ВЫБОРА И УСПЕХА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1397388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На уроках повторения темы  "Действия с многочленами" при подготовке к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ОГЭ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44824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Раздаем каждому ученику задания на карточках двух цветов синяя и зеленая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два варианта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82625" y="2351088"/>
          <a:ext cx="3381375" cy="4194175"/>
        </p:xfrm>
        <a:graphic>
          <a:graphicData uri="http://schemas.openxmlformats.org/presentationml/2006/ole">
            <p:oleObj spid="_x0000_s35842" name="Документ" r:id="rId4" imgW="6116359" imgH="7837962" progId="Word.Document.12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427538" y="2351088"/>
          <a:ext cx="4078287" cy="1306512"/>
        </p:xfrm>
        <a:graphic>
          <a:graphicData uri="http://schemas.openxmlformats.org/presentationml/2006/ole">
            <p:oleObj spid="_x0000_s35843" name="Документ" r:id="rId5" imgW="5479543" imgH="2313691" progId="Word.Document.12">
              <p:embed/>
            </p:oleObj>
          </a:graphicData>
        </a:graphic>
      </p:graphicFrame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427984" y="4364033"/>
            <a:ext cx="47160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 на задания, где вы можете встретить такие задания?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Оцените, какие из карточек вы умеете (знаете), как решать, а какие не знаете, но хотите узнать как решать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841" grpId="0"/>
      <p:bldP spid="7" grpId="0"/>
      <p:bldP spid="358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Обратите внимание, у двух учеников специальные карточки, пусть они сегодня будут "знатоками". Эти ребята должны провести исследование, сделать вывод и защитить свою работу у доски.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51520" y="1340768"/>
          <a:ext cx="9050584" cy="5013176"/>
        </p:xfrm>
        <a:graphic>
          <a:graphicData uri="http://schemas.openxmlformats.org/presentationml/2006/ole">
            <p:oleObj spid="_x0000_s41985" name="Документ" r:id="rId4" imgW="10314037" imgH="571309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Выберите одну карточку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задания которой вы знаете как выполнять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решите ее на листочках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10 минут работы собираются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оценки учитель сообщает на следующем уроке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А что сумели сделать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 ?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Ученики пишут по одному примеру на доске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весь класс записывает в тетрадях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Возьмите нерешенные зеленые карточки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вы заметили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Примеры на доске похожи на это задание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Попробуйте решить задания в тетради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Проверяем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решение примера высвечивается на экране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67544" y="2636912"/>
          <a:ext cx="8088171" cy="1152128"/>
        </p:xfrm>
        <a:graphic>
          <a:graphicData uri="http://schemas.openxmlformats.org/presentationml/2006/ole">
            <p:oleObj spid="_x0000_s43011" name="Формула" r:id="rId4" imgW="6616700" imgH="939800" progId="Equation.3">
              <p:embed/>
            </p:oleObj>
          </a:graphicData>
        </a:graphic>
      </p:graphicFrame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539552" y="4437112"/>
          <a:ext cx="8109901" cy="1224136"/>
        </p:xfrm>
        <a:graphic>
          <a:graphicData uri="http://schemas.openxmlformats.org/presentationml/2006/ole">
            <p:oleObj spid="_x0000_s43013" name="Формула" r:id="rId5" imgW="6565900" imgH="990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127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ТЕХНОЛОГИЯ</a:t>
            </a:r>
            <a:r>
              <a:rPr lang="en-US" sz="27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ЛИЧНОСТНО ОРИЕНТИРОВАННОЕ ОБУЧЕНИЕ</a:t>
            </a:r>
            <a:b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</a:b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ПРИНЦИП</a:t>
            </a:r>
            <a:r>
              <a:rPr lang="en-US" sz="27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САМОАКТУАЛИЗАЦИИ                                           </a:t>
            </a:r>
            <a:r>
              <a:rPr lang="en-US" sz="2000" b="1" i="1" dirty="0" smtClean="0">
                <a:solidFill>
                  <a:srgbClr val="455624"/>
                </a:solidFill>
                <a:cs typeface="Iskoola Pota" pitchFamily="34" charset="0"/>
              </a:rPr>
              <a:t>	</a:t>
            </a:r>
            <a:r>
              <a:rPr lang="ru-RU" sz="2000" b="1" i="1" dirty="0" smtClean="0">
                <a:solidFill>
                  <a:srgbClr val="455624"/>
                </a:solidFill>
                <a:cs typeface="Iskoola Pota" pitchFamily="34" charset="0"/>
              </a:rPr>
              <a:t>Направлен на стимулирование и поддержку стремления учащихся проявлять и развивать свои способности</a:t>
            </a:r>
            <a:r>
              <a:rPr lang="en-US" sz="2000" b="1" i="1" dirty="0" smtClean="0">
                <a:solidFill>
                  <a:srgbClr val="455624"/>
                </a:solidFill>
                <a:cs typeface="Iskoola Pota" pitchFamily="34" charset="0"/>
              </a:rPr>
              <a:t>.</a:t>
            </a: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Всегда интересно знать имя ученого-математика, который либо ввел новое понятие,     либо доказал теорему, либо придумал новый символ. Попробуйте отгадать кто первым сформулировал правило приведения подобных членов и "правило знаков"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34076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Задача учителя - организовать процесс обучения таким образом, чтобы каждое усилие по овладению знаниями протекало в условиях развития познавательных  способностей учащихся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7164288" y="2780928"/>
          <a:ext cx="828675" cy="219075"/>
        </p:xfrm>
        <a:graphic>
          <a:graphicData uri="http://schemas.openxmlformats.org/presentationml/2006/ole">
            <p:oleObj spid="_x0000_s36865" name="Формула" r:id="rId4" imgW="825142" imgH="215806" progId="Equation.3">
              <p:embed/>
            </p:oleObj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7164288" y="2996952"/>
          <a:ext cx="864096" cy="219075"/>
        </p:xfrm>
        <a:graphic>
          <a:graphicData uri="http://schemas.openxmlformats.org/presentationml/2006/ole">
            <p:oleObj spid="_x0000_s36867" name="Формула" r:id="rId5" imgW="825142" imgH="215806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67544" y="3359150"/>
          <a:ext cx="2743200" cy="3498850"/>
        </p:xfrm>
        <a:graphic>
          <a:graphicData uri="http://schemas.openxmlformats.org/presentationml/2006/ole">
            <p:oleObj spid="_x0000_s36870" name="Документ" r:id="rId6" imgW="2859914" imgH="3658124" progId="Word.Document.12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419872" y="3429000"/>
          <a:ext cx="2597150" cy="2946400"/>
        </p:xfrm>
        <a:graphic>
          <a:graphicData uri="http://schemas.openxmlformats.org/presentationml/2006/ole">
            <p:oleObj spid="_x0000_s36871" name="Документ" r:id="rId7" imgW="2624456" imgH="2981227" progId="Word.Document.12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6084168" y="3356992"/>
          <a:ext cx="1828800" cy="3671888"/>
        </p:xfrm>
        <a:graphic>
          <a:graphicData uri="http://schemas.openxmlformats.org/presentationml/2006/ole">
            <p:oleObj spid="_x0000_s36873" name="Документ" r:id="rId8" imgW="1856801" imgH="37207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11560" y="404664"/>
          <a:ext cx="8247062" cy="1460500"/>
        </p:xfrm>
        <a:graphic>
          <a:graphicData uri="http://schemas.openxmlformats.org/presentationml/2006/ole">
            <p:oleObj spid="_x0000_s38914" name="Документ" r:id="rId4" imgW="8247633" imgH="1460009" progId="Word.Document.12">
              <p:embed/>
            </p:oleObj>
          </a:graphicData>
        </a:graphic>
      </p:graphicFrame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11560" y="1387515"/>
            <a:ext cx="6480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предложенного набора букв можно сложить три имени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Евклид    Диоген   Диофант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Верный ответ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7" name="Picture 5" descr="http://www.univer.omsk.su/omsk/Edu/Math/ddiof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708920"/>
            <a:ext cx="2667000" cy="32385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139952" y="278092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Диофант Александрийский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3 в.) - древнегреческий математик.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основном труде "Арифметика" (сохранились 6 книг из 13) дал решение задач, приводящихся к так называемым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диофантовым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уравнениям, и впервые ввел буквенную символику в алгебру.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ТЕХНОЛОГИЯ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ЛИЧНОСТНО ОРИЕНТИРОВАННОЕ ОБУЧЕНИЕ</a:t>
            </a:r>
            <a:b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</a:b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ПРИНЦИП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ВЫБОРА                                                                            МЕТОД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: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 ИГРОВОЙ                                                                                                                                                                	</a:t>
            </a:r>
            <a:r>
              <a:rPr lang="ru-RU" sz="1800" b="1" i="1" dirty="0" smtClean="0">
                <a:solidFill>
                  <a:srgbClr val="455624"/>
                </a:solidFill>
                <a:cs typeface="Iskoola Pota" pitchFamily="34" charset="0"/>
              </a:rPr>
              <a:t>Без выбора невозможно развитие индивидуальности и субъективности человека</a:t>
            </a:r>
            <a:r>
              <a:rPr lang="en-US" sz="1800" b="1" i="1" dirty="0" smtClean="0">
                <a:solidFill>
                  <a:srgbClr val="455624"/>
                </a:solidFill>
                <a:cs typeface="Iskoola Pota" pitchFamily="34" charset="0"/>
              </a:rPr>
              <a:t>.</a:t>
            </a:r>
            <a:r>
              <a:rPr lang="ru-RU" sz="1800" b="1" i="1" dirty="0" smtClean="0">
                <a:solidFill>
                  <a:srgbClr val="455624"/>
                </a:solidFill>
                <a:cs typeface="Iskoola Pota" pitchFamily="34" charset="0"/>
              </a:rPr>
              <a:t> Ребенок должен обладать реальными правами и возможностями в выборе уровня освоения образовательной программы</a:t>
            </a:r>
            <a:r>
              <a:rPr lang="en-US" sz="1800" b="1" i="1" dirty="0" smtClean="0">
                <a:solidFill>
                  <a:srgbClr val="455624"/>
                </a:solidFill>
                <a:cs typeface="Iskoola Pota" pitchFamily="34" charset="0"/>
              </a:rPr>
              <a:t>.</a:t>
            </a:r>
            <a:r>
              <a:rPr lang="ru-RU" sz="1800" b="1" i="1" dirty="0" smtClean="0">
                <a:solidFill>
                  <a:srgbClr val="455624"/>
                </a:solidFill>
                <a:cs typeface="Iskoola Pota" pitchFamily="34" charset="0"/>
              </a:rPr>
              <a:t> </a:t>
            </a:r>
            <a:endParaRPr lang="ru-RU" sz="18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11560" y="2276872"/>
            <a:ext cx="78488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Иногда на уроках математики учащиеся устают и возникает необходимость переключаться с одного вида деятельности на другой. В этом случае выручает “Математическая эстафета”. Лучший результат дают эстафеты , проводимые в конце урока.  Покажем на примере темы “Умножение одночленов”.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3645024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каждый ряд раздаем по одинаковой карточке, играющей роль эстафетной палочки.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Учащиеся должны заполнить пустые места. Ответ надо записывать только после того, как будет проверено решение предыдущего примера.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Эстафета  развивает также умение контролировать себя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971600" y="3140968"/>
          <a:ext cx="2192916" cy="3501008"/>
        </p:xfrm>
        <a:graphic>
          <a:graphicData uri="http://schemas.openxmlformats.org/presentationml/2006/ole">
            <p:oleObj spid="_x0000_s44034" name="Документ" r:id="rId4" imgW="1474619" imgH="305071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03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12776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ТЕХНОЛОГИЯ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ЛИЧНОСТНО ОРИЕНТИРОВАННОЕ ОБУЧЕНИЕ</a:t>
            </a:r>
            <a:b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</a:b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ПРИНЦИП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СОЗДАНИЕ СИТУАЦИИ ВЫБОРА И УСПЕХА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Повторение теоретического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материала по теме "Применение нескольких способов разложения многочлена на множители".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Сначала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всему классу раздаются чистые листочки и предлагается самостоятельно вспомнить и записать план разложения многочлена на множители. Затем учитель выясняет кому трудно вспомнить план  и предлагает каждому из этих  учащихся набор карточек с пунктами плана, которые надо расставить в логической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последовательности. </a:t>
            </a:r>
          </a:p>
          <a:p>
            <a:pPr lvl="1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1">
              <a:buFont typeface="Wingdings" pitchFamily="2" charset="2"/>
              <a:buChar char="§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Попытаться применить способ группировки.</a:t>
            </a:r>
          </a:p>
          <a:p>
            <a:pPr lvl="1">
              <a:buFont typeface="Wingdings" pitchFamily="2" charset="2"/>
              <a:buChar char="§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Вынести общий множитель за скобки (если он есть).</a:t>
            </a:r>
          </a:p>
          <a:p>
            <a:pPr lvl="1">
              <a:buFont typeface="Wingdings" pitchFamily="2" charset="2"/>
              <a:buChar char="§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Попробовать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разложить многочлен на множители по формулам сокращенного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умножения </a:t>
            </a:r>
          </a:p>
          <a:p>
            <a:pPr lvl="1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того чтобы проверить, что учащиеся знают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учитель предлагает зачитать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затем показывает на экране.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87624" y="5157192"/>
          <a:ext cx="6096000" cy="1232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59194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Вынести общий множитель за скобки (если он есть).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Попробовать разложить многочлен на множители по формулам сокращенного умножения.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Попытаться применить способ группировки.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ТЕХНОЛОГИЯ</a:t>
            </a:r>
            <a:r>
              <a:rPr lang="en-US" sz="27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ЛИЧНОСТНО ОРИЕНТИРОВАННОЕ ОБУЧЕНИЕ</a:t>
            </a:r>
            <a:b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</a:b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ПРИНЦИП</a:t>
            </a:r>
            <a:r>
              <a:rPr lang="en-US" sz="27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ДОВЕРИЯ</a:t>
            </a:r>
            <a:r>
              <a:rPr lang="en-US" sz="2700" b="1" i="1" dirty="0" smtClean="0">
                <a:solidFill>
                  <a:srgbClr val="455624"/>
                </a:solidFill>
                <a:cs typeface="Iskoola Pota" pitchFamily="34" charset="0"/>
              </a:rPr>
              <a:t>,</a:t>
            </a: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 ПОДДЕРЖКИ</a:t>
            </a:r>
            <a:r>
              <a:rPr lang="en-US" sz="2700" b="1" i="1" dirty="0" smtClean="0">
                <a:solidFill>
                  <a:srgbClr val="455624"/>
                </a:solidFill>
                <a:cs typeface="Iskoola Pota" pitchFamily="34" charset="0"/>
              </a:rPr>
              <a:t>, </a:t>
            </a:r>
            <a:r>
              <a:rPr lang="ru-RU" sz="2700" b="1" i="1" dirty="0" smtClean="0">
                <a:solidFill>
                  <a:srgbClr val="455624"/>
                </a:solidFill>
                <a:cs typeface="Iskoola Pota" pitchFamily="34" charset="0"/>
              </a:rPr>
              <a:t>УСПЕХА                                 </a:t>
            </a:r>
            <a:r>
              <a:rPr lang="en-US" sz="2700" b="1" i="1" dirty="0" smtClean="0">
                <a:solidFill>
                  <a:srgbClr val="455624"/>
                </a:solidFill>
                <a:cs typeface="Iskoola Pota" pitchFamily="34" charset="0"/>
              </a:rPr>
              <a:t>	</a:t>
            </a:r>
            <a:r>
              <a:rPr lang="ru-RU" sz="2000" b="1" i="1" dirty="0" smtClean="0">
                <a:solidFill>
                  <a:srgbClr val="455624"/>
                </a:solidFill>
                <a:cs typeface="Iskoola Pota" pitchFamily="34" charset="0"/>
              </a:rPr>
              <a:t>Достижения и успехи становятся главными критериями анализа и оценки образовательного процесса</a:t>
            </a:r>
            <a:r>
              <a:rPr lang="en-US" sz="2000" b="1" i="1" dirty="0" smtClean="0">
                <a:solidFill>
                  <a:srgbClr val="455624"/>
                </a:solidFill>
                <a:cs typeface="Iskoola Pota" pitchFamily="34" charset="0"/>
              </a:rPr>
              <a:t>.</a:t>
            </a: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Повторение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темы “Формулы сокращенного умножения”. На доске две таблицы, учащиеся должны устно выполнить действия из первой таблицы и найти ответ во второй. Заполнить табличку на соответствие в тетради.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043608" y="2564904"/>
          <a:ext cx="1971675" cy="2114550"/>
        </p:xfrm>
        <a:graphic>
          <a:graphicData uri="http://schemas.openxmlformats.org/presentationml/2006/ole">
            <p:oleObj spid="_x0000_s20485" name="Документ" r:id="rId4" imgW="1971291" imgH="2114943" progId="Word.Document.12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347864" y="2564904"/>
          <a:ext cx="2246313" cy="2088232"/>
        </p:xfrm>
        <a:graphic>
          <a:graphicData uri="http://schemas.openxmlformats.org/presentationml/2006/ole">
            <p:oleObj spid="_x0000_s20486" name="Документ" r:id="rId5" imgW="2245674" imgH="2114943" progId="Word.Document.12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6800850" y="2495550"/>
          <a:ext cx="1066800" cy="1943100"/>
        </p:xfrm>
        <a:graphic>
          <a:graphicData uri="http://schemas.openxmlformats.org/presentationml/2006/ole">
            <p:oleObj spid="_x0000_s20487" name="Документ" r:id="rId6" imgW="1066163" imgH="2113863" progId="Word.Document.12">
              <p:embed/>
            </p:oleObj>
          </a:graphicData>
        </a:graphic>
      </p:graphicFrame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67544" y="5013176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Первым 8 - 10 ученикам, выполнившим верно это задание, выдаются карточки с индивидуальными заданиями (ленточки). Ребята 10 мин  решают на листах с заданием, затем работы собираются на проверку, учитель говорит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оценки он скажет на следующем уроке.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  <p:bldP spid="204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ctr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115616" y="184930"/>
          <a:ext cx="3168352" cy="6673070"/>
        </p:xfrm>
        <a:graphic>
          <a:graphicData uri="http://schemas.openxmlformats.org/presentationml/2006/ole">
            <p:oleObj spid="_x0000_s26629" name="Документ" r:id="rId4" imgW="3415796" imgH="8559865" progId="Word.Document.12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148064" y="260648"/>
          <a:ext cx="3096344" cy="6597352"/>
        </p:xfrm>
        <a:graphic>
          <a:graphicData uri="http://schemas.openxmlformats.org/presentationml/2006/ole">
            <p:oleObj spid="_x0000_s26630" name="Документ" r:id="rId5" imgW="3378320" imgH="855986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V="1">
            <a:off x="755576" y="3140968"/>
            <a:ext cx="7859216" cy="107525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8"/>
          <p:cNvSpPr txBox="1">
            <a:spLocks/>
          </p:cNvSpPr>
          <p:nvPr/>
        </p:nvSpPr>
        <p:spPr>
          <a:xfrm>
            <a:off x="152400" y="2357438"/>
            <a:ext cx="8229600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8"/>
          <p:cNvSpPr txBox="1">
            <a:spLocks/>
          </p:cNvSpPr>
          <p:nvPr/>
        </p:nvSpPr>
        <p:spPr>
          <a:xfrm>
            <a:off x="539552" y="1412776"/>
            <a:ext cx="8229600" cy="631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None/>
            </a:pPr>
            <a:r>
              <a:rPr lang="ru-RU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Упростите выражение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/>
              <a:t> </a:t>
            </a: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467544" y="1916832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539552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395536" y="4365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404664"/>
            <a:ext cx="80648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Остальные в это время с учителем занимаются устным счетом.                                                                                               Задания для устного счета высвечиваются на экране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3635896" y="1268760"/>
          <a:ext cx="1440160" cy="653699"/>
        </p:xfrm>
        <a:graphic>
          <a:graphicData uri="http://schemas.openxmlformats.org/presentationml/2006/ole">
            <p:oleObj spid="_x0000_s27649" name="Формула" r:id="rId4" imgW="571252" imgH="266584" progId="Equation.3">
              <p:embed/>
            </p:oleObj>
          </a:graphicData>
        </a:graphic>
      </p:graphicFrame>
      <p:sp>
        <p:nvSpPr>
          <p:cNvPr id="14" name="Содержимое 8"/>
          <p:cNvSpPr txBox="1">
            <a:spLocks/>
          </p:cNvSpPr>
          <p:nvPr/>
        </p:nvSpPr>
        <p:spPr>
          <a:xfrm>
            <a:off x="0" y="3068960"/>
            <a:ext cx="8229600" cy="352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131026" y="2133600"/>
          <a:ext cx="6412774" cy="863352"/>
        </p:xfrm>
        <a:graphic>
          <a:graphicData uri="http://schemas.openxmlformats.org/presentationml/2006/ole">
            <p:oleObj spid="_x0000_s27650" name="Документ" r:id="rId5" imgW="6285318" imgH="845761" progId="Word.Document.12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55576" y="3140968"/>
            <a:ext cx="6070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Представьте в виде квадрата одночлена: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580112" y="2856294"/>
          <a:ext cx="1440160" cy="633229"/>
        </p:xfrm>
        <a:graphic>
          <a:graphicData uri="http://schemas.openxmlformats.org/presentationml/2006/ole">
            <p:oleObj spid="_x0000_s27651" name="Формула" r:id="rId6" imgW="457200" imgH="203040" progId="Equation.3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115616" y="3573463"/>
          <a:ext cx="6428184" cy="938492"/>
        </p:xfrm>
        <a:graphic>
          <a:graphicData uri="http://schemas.openxmlformats.org/presentationml/2006/ole">
            <p:oleObj spid="_x0000_s27652" name="Документ" r:id="rId7" imgW="6285318" imgH="918131" progId="Word.Document.12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827584" y="4725144"/>
            <a:ext cx="4361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Представьте в виде куба одночлена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292080" y="4581128"/>
          <a:ext cx="2151754" cy="877451"/>
        </p:xfrm>
        <a:graphic>
          <a:graphicData uri="http://schemas.openxmlformats.org/presentationml/2006/ole">
            <p:oleObj spid="_x0000_s27653" name="Документ" r:id="rId8" imgW="800823" imgH="430982" progId="Word.Document.12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1187625" y="5300663"/>
          <a:ext cx="6381576" cy="899820"/>
        </p:xfrm>
        <a:graphic>
          <a:graphicData uri="http://schemas.openxmlformats.org/presentationml/2006/ole">
            <p:oleObj spid="_x0000_s27654" name="Документ" r:id="rId9" imgW="6237707" imgH="87960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V="1">
            <a:off x="755576" y="3140968"/>
            <a:ext cx="7859216" cy="107525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8"/>
          <p:cNvSpPr txBox="1">
            <a:spLocks/>
          </p:cNvSpPr>
          <p:nvPr/>
        </p:nvSpPr>
        <p:spPr>
          <a:xfrm>
            <a:off x="152400" y="2357438"/>
            <a:ext cx="8229600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8"/>
          <p:cNvSpPr txBox="1">
            <a:spLocks/>
          </p:cNvSpPr>
          <p:nvPr/>
        </p:nvSpPr>
        <p:spPr>
          <a:xfrm>
            <a:off x="467544" y="332656"/>
            <a:ext cx="8229600" cy="631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None/>
            </a:pPr>
            <a:r>
              <a:rPr lang="ru-RU" sz="2000" dirty="0" smtClean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Выполните действия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/>
              <a:t> </a:t>
            </a: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467544" y="1916832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539552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395536" y="4365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8"/>
          <p:cNvSpPr txBox="1">
            <a:spLocks/>
          </p:cNvSpPr>
          <p:nvPr/>
        </p:nvSpPr>
        <p:spPr>
          <a:xfrm>
            <a:off x="0" y="3068960"/>
            <a:ext cx="8229600" cy="352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700808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из данных равенств не являются тождествами: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3789040"/>
            <a:ext cx="4684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Представьте в виде квадрата двучлена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7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7"/>
          <p:cNvSpPr txBox="1">
            <a:spLocks/>
          </p:cNvSpPr>
          <p:nvPr/>
        </p:nvSpPr>
        <p:spPr>
          <a:xfrm>
            <a:off x="914400" y="731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563888" y="188640"/>
          <a:ext cx="1440160" cy="540060"/>
        </p:xfrm>
        <a:graphic>
          <a:graphicData uri="http://schemas.openxmlformats.org/presentationml/2006/ole">
            <p:oleObj spid="_x0000_s29704" name="Формула" r:id="rId4" imgW="622030" imgH="241195" progId="Equation.3">
              <p:embed/>
            </p:oleObj>
          </a:graphicData>
        </a:graphic>
      </p:graphicFrame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1115616" y="764704"/>
          <a:ext cx="6693678" cy="1080120"/>
        </p:xfrm>
        <a:graphic>
          <a:graphicData uri="http://schemas.openxmlformats.org/presentationml/2006/ole">
            <p:oleObj spid="_x0000_s29707" name="Документ" r:id="rId5" imgW="6237707" imgH="1006704" progId="Word.Document.12">
              <p:embed/>
            </p:oleObj>
          </a:graphicData>
        </a:graphic>
      </p:graphicFrame>
      <p:graphicFrame>
        <p:nvGraphicFramePr>
          <p:cNvPr id="29724" name="Object 28"/>
          <p:cNvGraphicFramePr>
            <a:graphicFrameLocks noChangeAspect="1"/>
          </p:cNvGraphicFramePr>
          <p:nvPr/>
        </p:nvGraphicFramePr>
        <p:xfrm>
          <a:off x="0" y="0"/>
          <a:ext cx="114300" cy="219075"/>
        </p:xfrm>
        <a:graphic>
          <a:graphicData uri="http://schemas.openxmlformats.org/presentationml/2006/ole">
            <p:oleObj spid="_x0000_s29724" name="Формула" r:id="rId6" imgW="114151" imgH="215619" progId="Equation.3">
              <p:embed/>
            </p:oleObj>
          </a:graphicData>
        </a:graphic>
      </p:graphicFrame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1259632" y="2132856"/>
          <a:ext cx="3384376" cy="1522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2736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1979712" y="2132856"/>
          <a:ext cx="2449512" cy="504055"/>
        </p:xfrm>
        <a:graphic>
          <a:graphicData uri="http://schemas.openxmlformats.org/presentationml/2006/ole">
            <p:oleObj spid="_x0000_s29727" name="Документ" r:id="rId7" imgW="2449640" imgH="505152" progId="Word.Document.12">
              <p:embed/>
            </p:oleObj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1981200" y="2492375"/>
          <a:ext cx="1844675" cy="504825"/>
        </p:xfrm>
        <a:graphic>
          <a:graphicData uri="http://schemas.openxmlformats.org/presentationml/2006/ole">
            <p:oleObj spid="_x0000_s29728" name="Документ" r:id="rId8" imgW="1845062" imgH="505152" progId="Word.Document.12">
              <p:embed/>
            </p:oleObj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/>
        </p:nvGraphicFramePr>
        <p:xfrm>
          <a:off x="1982788" y="2852738"/>
          <a:ext cx="1766887" cy="504825"/>
        </p:xfrm>
        <a:graphic>
          <a:graphicData uri="http://schemas.openxmlformats.org/presentationml/2006/ole">
            <p:oleObj spid="_x0000_s29729" name="Документ" r:id="rId9" imgW="1767644" imgH="505152" progId="Word.Document.12">
              <p:embed/>
            </p:oleObj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1979712" y="3284984"/>
          <a:ext cx="2449513" cy="504825"/>
        </p:xfrm>
        <a:graphic>
          <a:graphicData uri="http://schemas.openxmlformats.org/presentationml/2006/ole">
            <p:oleObj spid="_x0000_s29730" name="Документ" r:id="rId10" imgW="2449640" imgH="505152" progId="Word.Document.12">
              <p:embed/>
            </p:oleObj>
          </a:graphicData>
        </a:graphic>
      </p:graphicFrame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32" name="Object 36"/>
          <p:cNvGraphicFramePr>
            <a:graphicFrameLocks noChangeAspect="1"/>
          </p:cNvGraphicFramePr>
          <p:nvPr/>
        </p:nvGraphicFramePr>
        <p:xfrm>
          <a:off x="5724128" y="3501008"/>
          <a:ext cx="2106901" cy="720080"/>
        </p:xfrm>
        <a:graphic>
          <a:graphicData uri="http://schemas.openxmlformats.org/presentationml/2006/ole">
            <p:oleObj spid="_x0000_s29732" name="Формула" r:id="rId11" imgW="1117115" imgH="393529" progId="Equation.3">
              <p:embed/>
            </p:oleObj>
          </a:graphicData>
        </a:graphic>
      </p:graphicFrame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1117600" y="4295775"/>
          <a:ext cx="6327775" cy="1219200"/>
        </p:xfrm>
        <a:graphic>
          <a:graphicData uri="http://schemas.openxmlformats.org/presentationml/2006/ole">
            <p:oleObj spid="_x0000_s29735" name="Документ" r:id="rId12" imgW="6202779" imgH="1195731" progId="Word.Document.12">
              <p:embed/>
            </p:oleObj>
          </a:graphicData>
        </a:graphic>
      </p:graphicFrame>
      <p:graphicFrame>
        <p:nvGraphicFramePr>
          <p:cNvPr id="29736" name="Object 40"/>
          <p:cNvGraphicFramePr>
            <a:graphicFrameLocks noChangeAspect="1"/>
          </p:cNvGraphicFramePr>
          <p:nvPr/>
        </p:nvGraphicFramePr>
        <p:xfrm>
          <a:off x="5220072" y="2132856"/>
          <a:ext cx="957262" cy="1466850"/>
        </p:xfrm>
        <a:graphic>
          <a:graphicData uri="http://schemas.openxmlformats.org/presentationml/2006/ole">
            <p:oleObj spid="_x0000_s29736" name="Документ" r:id="rId13" imgW="1066163" imgH="1523378" progId="Word.Document.12">
              <p:embed/>
            </p:oleObj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899592" y="5373216"/>
            <a:ext cx="2850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Выполните действия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/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37" name="Object 41"/>
          <p:cNvGraphicFramePr>
            <a:graphicFrameLocks noChangeAspect="1"/>
          </p:cNvGraphicFramePr>
          <p:nvPr/>
        </p:nvGraphicFramePr>
        <p:xfrm>
          <a:off x="3923928" y="5301208"/>
          <a:ext cx="1898330" cy="420241"/>
        </p:xfrm>
        <a:graphic>
          <a:graphicData uri="http://schemas.openxmlformats.org/presentationml/2006/ole">
            <p:oleObj spid="_x0000_s29737" name="Формула" r:id="rId14" imgW="952087" imgH="215806" progId="Equation.3">
              <p:embed/>
            </p:oleObj>
          </a:graphicData>
        </a:graphic>
      </p:graphicFrame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3" name="Объект 62"/>
          <p:cNvGraphicFramePr>
            <a:graphicFrameLocks noChangeAspect="1"/>
          </p:cNvGraphicFramePr>
          <p:nvPr/>
        </p:nvGraphicFramePr>
        <p:xfrm>
          <a:off x="1115615" y="5805263"/>
          <a:ext cx="6527407" cy="864097"/>
        </p:xfrm>
        <a:graphic>
          <a:graphicData uri="http://schemas.openxmlformats.org/presentationml/2006/ole">
            <p:oleObj spid="_x0000_s29740" name="Документ" r:id="rId15" imgW="6104476" imgH="80759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5" grpId="0" autoUpdateAnimBg="0"/>
      <p:bldP spid="18" grpId="0" autoUpdateAnimBg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V="1">
            <a:off x="755576" y="3140968"/>
            <a:ext cx="7859216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8"/>
          <p:cNvSpPr txBox="1">
            <a:spLocks/>
          </p:cNvSpPr>
          <p:nvPr/>
        </p:nvSpPr>
        <p:spPr>
          <a:xfrm>
            <a:off x="152400" y="2357438"/>
            <a:ext cx="8229600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8"/>
          <p:cNvSpPr txBox="1">
            <a:spLocks/>
          </p:cNvSpPr>
          <p:nvPr/>
        </p:nvSpPr>
        <p:spPr>
          <a:xfrm>
            <a:off x="467544" y="332656"/>
            <a:ext cx="8229600" cy="631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Замените        одночленом так, чтобы данное равенство было                                                      тождеством: </a:t>
            </a:r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539552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395536" y="4365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8"/>
          <p:cNvSpPr txBox="1">
            <a:spLocks/>
          </p:cNvSpPr>
          <p:nvPr/>
        </p:nvSpPr>
        <p:spPr>
          <a:xfrm>
            <a:off x="0" y="3068960"/>
            <a:ext cx="8229600" cy="352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2204864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Замените        одночленом так, чтобы данное выражение можно было представить в виде квадрата двучлена: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4437112"/>
            <a:ext cx="7447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Замените        одночленом так, чтобы получилось тождество: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7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7"/>
          <p:cNvSpPr txBox="1">
            <a:spLocks/>
          </p:cNvSpPr>
          <p:nvPr/>
        </p:nvSpPr>
        <p:spPr>
          <a:xfrm>
            <a:off x="61156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24" name="Object 28"/>
          <p:cNvGraphicFramePr>
            <a:graphicFrameLocks noChangeAspect="1"/>
          </p:cNvGraphicFramePr>
          <p:nvPr/>
        </p:nvGraphicFramePr>
        <p:xfrm>
          <a:off x="0" y="0"/>
          <a:ext cx="114300" cy="219075"/>
        </p:xfrm>
        <a:graphic>
          <a:graphicData uri="http://schemas.openxmlformats.org/presentationml/2006/ole">
            <p:oleObj spid="_x0000_s30724" name="Формула" r:id="rId4" imgW="114151" imgH="215619" progId="Equation.3">
              <p:embed/>
            </p:oleObj>
          </a:graphicData>
        </a:graphic>
      </p:graphicFrame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32" name="Формула" r:id="rId5" imgW="114151" imgH="215619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33" name="Формула" r:id="rId6" imgW="114151" imgH="215619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34" name="Формула" r:id="rId7" imgW="114151" imgH="215619" progId="Equation.3">
              <p:embed/>
            </p:oleObj>
          </a:graphicData>
        </a:graphic>
      </p:graphicFrame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2195736" y="404664"/>
          <a:ext cx="238125" cy="266700"/>
        </p:xfrm>
        <a:graphic>
          <a:graphicData uri="http://schemas.openxmlformats.org/presentationml/2006/ole">
            <p:oleObj spid="_x0000_s30735" name="Формула" r:id="rId8" imgW="139579" imgH="164957" progId="Equation.3">
              <p:embed/>
            </p:oleObj>
          </a:graphicData>
        </a:graphic>
      </p:graphicFrame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46" name="Object 26"/>
          <p:cNvGraphicFramePr>
            <a:graphicFrameLocks noChangeAspect="1"/>
          </p:cNvGraphicFramePr>
          <p:nvPr/>
        </p:nvGraphicFramePr>
        <p:xfrm>
          <a:off x="2195736" y="692696"/>
          <a:ext cx="3279134" cy="432048"/>
        </p:xfrm>
        <a:graphic>
          <a:graphicData uri="http://schemas.openxmlformats.org/presentationml/2006/ole">
            <p:oleObj spid="_x0000_s30746" name="Формула" r:id="rId9" imgW="2043813" imgH="266584" progId="Equation.3">
              <p:embed/>
            </p:oleObj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971600" y="1340768"/>
          <a:ext cx="6284913" cy="846137"/>
        </p:xfrm>
        <a:graphic>
          <a:graphicData uri="http://schemas.openxmlformats.org/presentationml/2006/ole">
            <p:oleObj spid="_x0000_s30748" name="Документ" r:id="rId10" imgW="6285318" imgH="845761" progId="Word.Document.12">
              <p:embed/>
            </p:oleObj>
          </a:graphicData>
        </a:graphic>
      </p:graphicFrame>
      <p:graphicFrame>
        <p:nvGraphicFramePr>
          <p:cNvPr id="30750" name="Object 30"/>
          <p:cNvGraphicFramePr>
            <a:graphicFrameLocks noChangeAspect="1"/>
          </p:cNvGraphicFramePr>
          <p:nvPr/>
        </p:nvGraphicFramePr>
        <p:xfrm>
          <a:off x="2339752" y="2276872"/>
          <a:ext cx="238125" cy="266700"/>
        </p:xfrm>
        <a:graphic>
          <a:graphicData uri="http://schemas.openxmlformats.org/presentationml/2006/ole">
            <p:oleObj spid="_x0000_s30750" name="Формула" r:id="rId11" imgW="139579" imgH="164957" progId="Equation.3">
              <p:embed/>
            </p:oleObj>
          </a:graphicData>
        </a:graphic>
      </p:graphicFrame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51" name="Object 31"/>
          <p:cNvGraphicFramePr>
            <a:graphicFrameLocks noChangeAspect="1"/>
          </p:cNvGraphicFramePr>
          <p:nvPr/>
        </p:nvGraphicFramePr>
        <p:xfrm>
          <a:off x="1043608" y="2924944"/>
          <a:ext cx="1848205" cy="360040"/>
        </p:xfrm>
        <a:graphic>
          <a:graphicData uri="http://schemas.openxmlformats.org/presentationml/2006/ole">
            <p:oleObj spid="_x0000_s30751" name="Формула" r:id="rId12" imgW="1040948" imgH="203112" progId="Equation.3">
              <p:embed/>
            </p:oleObj>
          </a:graphicData>
        </a:graphic>
      </p:graphicFrame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" name="Объект 54"/>
          <p:cNvGraphicFramePr>
            <a:graphicFrameLocks noChangeAspect="1"/>
          </p:cNvGraphicFramePr>
          <p:nvPr/>
        </p:nvGraphicFramePr>
        <p:xfrm>
          <a:off x="1043608" y="3501008"/>
          <a:ext cx="7448793" cy="936104"/>
        </p:xfrm>
        <a:graphic>
          <a:graphicData uri="http://schemas.openxmlformats.org/presentationml/2006/ole">
            <p:oleObj spid="_x0000_s30754" name="Документ" r:id="rId13" imgW="6202779" imgH="779512" progId="Word.Document.12">
              <p:embed/>
            </p:oleObj>
          </a:graphicData>
        </a:graphic>
      </p:graphicFrame>
      <p:graphicFrame>
        <p:nvGraphicFramePr>
          <p:cNvPr id="30755" name="Object 35"/>
          <p:cNvGraphicFramePr>
            <a:graphicFrameLocks noChangeAspect="1"/>
          </p:cNvGraphicFramePr>
          <p:nvPr/>
        </p:nvGraphicFramePr>
        <p:xfrm>
          <a:off x="2627784" y="4509120"/>
          <a:ext cx="238125" cy="266700"/>
        </p:xfrm>
        <a:graphic>
          <a:graphicData uri="http://schemas.openxmlformats.org/presentationml/2006/ole">
            <p:oleObj spid="_x0000_s30755" name="Формула" r:id="rId14" imgW="139579" imgH="164957" progId="Equation.3">
              <p:embed/>
            </p:oleObj>
          </a:graphicData>
        </a:graphic>
      </p:graphicFrame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56" name="Object 36"/>
          <p:cNvGraphicFramePr>
            <a:graphicFrameLocks noChangeAspect="1"/>
          </p:cNvGraphicFramePr>
          <p:nvPr/>
        </p:nvGraphicFramePr>
        <p:xfrm>
          <a:off x="1115616" y="4941168"/>
          <a:ext cx="2926777" cy="360040"/>
        </p:xfrm>
        <a:graphic>
          <a:graphicData uri="http://schemas.openxmlformats.org/presentationml/2006/ole">
            <p:oleObj spid="_x0000_s30756" name="Формула" r:id="rId15" imgW="1892300" imgH="228600" progId="Equation.3">
              <p:embed/>
            </p:oleObj>
          </a:graphicData>
        </a:graphic>
      </p:graphicFrame>
      <p:graphicFrame>
        <p:nvGraphicFramePr>
          <p:cNvPr id="60" name="Объект 59"/>
          <p:cNvGraphicFramePr>
            <a:graphicFrameLocks noChangeAspect="1"/>
          </p:cNvGraphicFramePr>
          <p:nvPr/>
        </p:nvGraphicFramePr>
        <p:xfrm>
          <a:off x="1115616" y="5517232"/>
          <a:ext cx="7069140" cy="863897"/>
        </p:xfrm>
        <a:graphic>
          <a:graphicData uri="http://schemas.openxmlformats.org/presentationml/2006/ole">
            <p:oleObj spid="_x0000_s30758" name="Документ" r:id="rId16" imgW="6285318" imgH="83207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5" grpId="0" autoUpdateAnimBg="0"/>
      <p:bldP spid="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8"/>
          <p:cNvSpPr txBox="1">
            <a:spLocks/>
          </p:cNvSpPr>
          <p:nvPr/>
        </p:nvSpPr>
        <p:spPr>
          <a:xfrm>
            <a:off x="152400" y="2357438"/>
            <a:ext cx="8229600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8"/>
          <p:cNvSpPr txBox="1">
            <a:spLocks/>
          </p:cNvSpPr>
          <p:nvPr/>
        </p:nvSpPr>
        <p:spPr>
          <a:xfrm>
            <a:off x="467544" y="332656"/>
            <a:ext cx="8229600" cy="631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Представьте в виде произведения: </a:t>
            </a:r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539552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395536" y="4365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8"/>
          <p:cNvSpPr txBox="1">
            <a:spLocks/>
          </p:cNvSpPr>
          <p:nvPr/>
        </p:nvSpPr>
        <p:spPr>
          <a:xfrm>
            <a:off x="0" y="3068960"/>
            <a:ext cx="8229600" cy="352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916832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Упростите выражение: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3356992"/>
            <a:ext cx="3398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Разложите на множители: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7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7"/>
          <p:cNvSpPr txBox="1">
            <a:spLocks/>
          </p:cNvSpPr>
          <p:nvPr/>
        </p:nvSpPr>
        <p:spPr>
          <a:xfrm>
            <a:off x="61156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24" name="Object 28"/>
          <p:cNvGraphicFramePr>
            <a:graphicFrameLocks noChangeAspect="1"/>
          </p:cNvGraphicFramePr>
          <p:nvPr/>
        </p:nvGraphicFramePr>
        <p:xfrm>
          <a:off x="0" y="0"/>
          <a:ext cx="114300" cy="219075"/>
        </p:xfrm>
        <a:graphic>
          <a:graphicData uri="http://schemas.openxmlformats.org/presentationml/2006/ole">
            <p:oleObj spid="_x0000_s31746" name="Формула" r:id="rId4" imgW="114151" imgH="215619" progId="Equation.3">
              <p:embed/>
            </p:oleObj>
          </a:graphicData>
        </a:graphic>
      </p:graphicFrame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747" name="Формула" r:id="rId5" imgW="114151" imgH="215619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748" name="Формула" r:id="rId6" imgW="114151" imgH="215619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749" name="Формула" r:id="rId7" imgW="114151" imgH="215619" progId="Equation.3">
              <p:embed/>
            </p:oleObj>
          </a:graphicData>
        </a:graphic>
      </p:graphicFrame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59" name="Object 15"/>
          <p:cNvGraphicFramePr>
            <a:graphicFrameLocks noChangeAspect="1"/>
          </p:cNvGraphicFramePr>
          <p:nvPr/>
        </p:nvGraphicFramePr>
        <p:xfrm>
          <a:off x="5076056" y="234758"/>
          <a:ext cx="1368152" cy="491920"/>
        </p:xfrm>
        <a:graphic>
          <a:graphicData uri="http://schemas.openxmlformats.org/presentationml/2006/ole">
            <p:oleObj spid="_x0000_s31759" name="Формула" r:id="rId8" imgW="723586" imgH="266584" progId="Equation.3">
              <p:embed/>
            </p:oleObj>
          </a:graphicData>
        </a:graphic>
      </p:graphicFrame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755576" y="908720"/>
          <a:ext cx="7573270" cy="1008112"/>
        </p:xfrm>
        <a:graphic>
          <a:graphicData uri="http://schemas.openxmlformats.org/presentationml/2006/ole">
            <p:oleObj spid="_x0000_s31762" name="Документ" r:id="rId9" imgW="6285318" imgH="836400" progId="Word.Document.12">
              <p:embed/>
            </p:oleObj>
          </a:graphicData>
        </a:graphic>
      </p:graphicFrame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63" name="Object 19"/>
          <p:cNvGraphicFramePr>
            <a:graphicFrameLocks noChangeAspect="1"/>
          </p:cNvGraphicFramePr>
          <p:nvPr/>
        </p:nvGraphicFramePr>
        <p:xfrm>
          <a:off x="4067944" y="1844824"/>
          <a:ext cx="2551784" cy="432048"/>
        </p:xfrm>
        <a:graphic>
          <a:graphicData uri="http://schemas.openxmlformats.org/presentationml/2006/ole">
            <p:oleObj spid="_x0000_s31763" name="Формула" r:id="rId10" imgW="1308100" imgH="228600" progId="Equation.3">
              <p:embed/>
            </p:oleObj>
          </a:graphicData>
        </a:graphic>
      </p:graphicFrame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827584" y="2492895"/>
          <a:ext cx="7488832" cy="964137"/>
        </p:xfrm>
        <a:graphic>
          <a:graphicData uri="http://schemas.openxmlformats.org/presentationml/2006/ole">
            <p:oleObj spid="_x0000_s31766" name="Документ" r:id="rId11" imgW="6202779" imgH="798234" progId="Word.Document.12">
              <p:embed/>
            </p:oleObj>
          </a:graphicData>
        </a:graphic>
      </p:graphicFrame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4355976" y="3356992"/>
          <a:ext cx="2333372" cy="458341"/>
        </p:xfrm>
        <a:graphic>
          <a:graphicData uri="http://schemas.openxmlformats.org/presentationml/2006/ole">
            <p:oleObj spid="_x0000_s31767" name="Формула" r:id="rId12" imgW="1130300" imgH="228600" progId="Equation.3">
              <p:embed/>
            </p:oleObj>
          </a:graphicData>
        </a:graphic>
      </p:graphicFrame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899592" y="3861047"/>
          <a:ext cx="7272808" cy="1319791"/>
        </p:xfrm>
        <a:graphic>
          <a:graphicData uri="http://schemas.openxmlformats.org/presentationml/2006/ole">
            <p:oleObj spid="_x0000_s31770" name="Документ" r:id="rId13" imgW="6202779" imgH="112516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5" grpId="0" autoUpdateAnimBg="0"/>
      <p:bldP spid="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а\Desktop\заготовки для презентаций\2412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12776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ТЕХНОЛОГИЯ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ЛИЧНОСТНО ОРИЕНТИРОВАННОЕ ОБУЧЕНИЕ</a:t>
            </a:r>
            <a:b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</a:b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ПРИНЦИП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: 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САМОАКТУАЛИЗАЦИИ                                               МЕТОДЫ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: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 ДИАЛОГА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,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 РЕФЛЕКСИВНЫЕ</a:t>
            </a:r>
            <a:r>
              <a:rPr lang="en-US" sz="2400" b="1" i="1" dirty="0" smtClean="0">
                <a:solidFill>
                  <a:srgbClr val="455624"/>
                </a:solidFill>
                <a:cs typeface="Iskoola Pota" pitchFamily="34" charset="0"/>
              </a:rPr>
              <a:t>,</a:t>
            </a:r>
            <a:r>
              <a:rPr lang="ru-RU" sz="2400" b="1" i="1" dirty="0" smtClean="0">
                <a:solidFill>
                  <a:srgbClr val="455624"/>
                </a:solidFill>
                <a:cs typeface="Iskoola Pota" pitchFamily="34" charset="0"/>
              </a:rPr>
              <a:t> ДИАГНОСТИЧЕСКИЕ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определения степени понимания и усвоения материала в начале урока выполняется задание  "Найди ошибку".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Повторим формулу  "Квадрат разности".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На экране высвечивается таблица. 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331640" y="2924944"/>
          <a:ext cx="3051494" cy="2592288"/>
        </p:xfrm>
        <a:graphic>
          <a:graphicData uri="http://schemas.openxmlformats.org/presentationml/2006/ole">
            <p:oleObj spid="_x0000_s32770" name="Документ" r:id="rId4" imgW="2289130" imgH="1944998" progId="Word.Document.12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228184" y="2924944"/>
          <a:ext cx="1584176" cy="2500794"/>
        </p:xfrm>
        <a:graphic>
          <a:graphicData uri="http://schemas.openxmlformats.org/presentationml/2006/ole">
            <p:oleObj spid="_x0000_s32771" name="Документ" r:id="rId5" imgW="1232571" imgH="1944998" progId="Word.Document.12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99592" y="530120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Требуется указать номер верного тождества и аргументировать свой выбор, для этого ученик объясняет, какие ошибки допущены в остальных равенствах.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343</Words>
  <Application>Microsoft Office PowerPoint</Application>
  <PresentationFormat>Экран (4:3)</PresentationFormat>
  <Paragraphs>129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Image</vt:lpstr>
      <vt:lpstr>Документ</vt:lpstr>
      <vt:lpstr>Формула</vt:lpstr>
      <vt:lpstr>ГБОУ СРЕДНЯЯ ОБЩЕОБРАЗОВАТЕЛЬНАЯ      ШКОЛА № 127 С УГЛУБЛЕННЫМ ИЗУЧЕНИЕМ АНГЛИЙСКОГО ЯЗЫКА </vt:lpstr>
      <vt:lpstr>ТЕХНОЛОГИЯ: ЛИЧНОСТНО ОРИЕНТИРОВАННОЕ ОБУЧЕНИЕ ПРИНЦИП: СОЗДАНИЕ СИТУАЦИИ ВЫБОРА И УСПЕХА</vt:lpstr>
      <vt:lpstr>ТЕХНОЛОГИЯ: ЛИЧНОСТНО ОРИЕНТИРОВАННОЕ ОБУЧЕНИЕ ПРИНЦИП: ДОВЕРИЯ, ПОДДЕРЖКИ, УСПЕХА                                  Достижения и успехи становятся главными критериями анализа и оценки образовательного процесса.</vt:lpstr>
      <vt:lpstr>Слайд 4</vt:lpstr>
      <vt:lpstr> </vt:lpstr>
      <vt:lpstr> </vt:lpstr>
      <vt:lpstr> </vt:lpstr>
      <vt:lpstr>Слайд 8</vt:lpstr>
      <vt:lpstr>ТЕХНОЛОГИЯ: ЛИЧНОСТНО ОРИЕНТИРОВАННОЕ ОБУЧЕНИЕ ПРИНЦИП: САМОАКТУАЛИЗАЦИИ                                               МЕТОДЫ: ДИАЛОГА, РЕФЛЕКСИВНЫЕ, ДИАГНОСТИЧЕСКИЕ</vt:lpstr>
      <vt:lpstr>ТЕХНОЛОГИЯ: ЛИЧНОСТНО ОРИЕНТИРОВАННОЕ ОБУЧЕНИЕ ПРИНЦИП: САМОАКТУАЛИЗАЦИИ                                               МЕТОДЫ: ДИАЛОГА, РЕФЛЕКСИВНЫЕ, ДИАГНОСТИЧЕСКИЕ</vt:lpstr>
      <vt:lpstr>    После обсуждения верно выполненная карточка показывается на экране   </vt:lpstr>
      <vt:lpstr>ТЕХНОЛОГИЯ: ЛИЧНОСТНО ОРИЕНТИРОВАННОЕ ОБУЧЕНИЕ ПРИНЦИП: ДОВЕРИЯ И ПОДДЕРЖКИ                                         Стимулирует учеников быть на уроке активными и открытыми, раскрепощает и способствует достижению максимально возможных результатов в выполняемой работе.</vt:lpstr>
      <vt:lpstr> Учитель показывает на экране правильные ответы и объявляет нормы оценивания. Оценка "5" − все примеры решены верно                                                                                  Оценка "4" − верно решены любые 5  примеров                                                                              Оценка "3" − верно решены любые 4-3 примера . </vt:lpstr>
      <vt:lpstr>ТЕХНОЛОГИЯ: ЛИЧНОСТНО ОРИЕНТИРОВАННОЕ ОБУЧЕНИЕ ПРИНЦИП: СОЗДАНИЕ СИТУАЦИИ ВЫБОРА И УСПЕХА</vt:lpstr>
      <vt:lpstr> Обратите внимание, у двух учеников специальные карточки, пусть они сегодня будут "знатоками". Эти ребята должны провести исследование, сделать вывод и защитить свою работу у доски. </vt:lpstr>
      <vt:lpstr>          Выберите одну карточку, задания которой вы знаете как выполнять, и решите ее на листочках. Через 10 минут работы собираются, оценки учитель сообщает на следующем уроке.           А что сумели сделать “знатоки” ?  Ученики пишут по одному примеру на доске, а весь класс записывает в тетрадях.          Возьмите нерешенные зеленые карточки. Что вы заметили? Примеры на доске похожи на это задание. Попробуйте решить задания в тетради.            Проверяем, решение примера высвечивается на экране. </vt:lpstr>
      <vt:lpstr>ТЕХНОЛОГИЯ: ЛИЧНОСТНО ОРИЕНТИРОВАННОЕ ОБУЧЕНИЕ ПРИНЦИП: САМОАКТУАЛИЗАЦИИ                                            Направлен на стимулирование и поддержку стремления учащихся проявлять и развивать свои способности.</vt:lpstr>
      <vt:lpstr>Слайд 18</vt:lpstr>
      <vt:lpstr>ТЕХНОЛОГИЯ: ЛИЧНОСТНО ОРИЕНТИРОВАННОЕ ОБУЧЕНИЕ ПРИНЦИП: ВЫБОРА                                                                            МЕТОД: ИГРОВОЙ                                                                                                                                                                 Без выбора невозможно развитие индивидуальности и субъективности человека. Ребенок должен обладать реальными правами и возможностями в выборе уровня освоения образовательной программы.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наташа</cp:lastModifiedBy>
  <cp:revision>93</cp:revision>
  <dcterms:created xsi:type="dcterms:W3CDTF">2010-11-18T18:35:26Z</dcterms:created>
  <dcterms:modified xsi:type="dcterms:W3CDTF">2015-03-23T20:05:34Z</dcterms:modified>
</cp:coreProperties>
</file>