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71" r:id="rId3"/>
    <p:sldId id="257" r:id="rId4"/>
    <p:sldId id="258" r:id="rId5"/>
    <p:sldId id="270" r:id="rId6"/>
    <p:sldId id="259" r:id="rId7"/>
    <p:sldId id="260" r:id="rId8"/>
    <p:sldId id="261" r:id="rId9"/>
    <p:sldId id="262" r:id="rId10"/>
    <p:sldId id="263" r:id="rId11"/>
    <p:sldId id="264" r:id="rId12"/>
    <p:sldId id="272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94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F1E12-1E2E-4788-B7FE-17BCB5E92659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36693-866A-4B54-83D7-5B347F5B9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279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36693-866A-4B54-83D7-5B347F5B97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410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CEC2-D9E6-4BCF-9467-F7ED20F4575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B2C6-DB83-4B5A-9D26-0E34A1573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 advTm="2817"/>
    </mc:Choice>
    <mc:Fallback>
      <p:transition advTm="2817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CEC2-D9E6-4BCF-9467-F7ED20F4575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B2C6-DB83-4B5A-9D26-0E34A1573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817"/>
    </mc:Choice>
    <mc:Fallback>
      <p:transition advTm="2817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CEC2-D9E6-4BCF-9467-F7ED20F4575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B2C6-DB83-4B5A-9D26-0E34A1573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817"/>
    </mc:Choice>
    <mc:Fallback>
      <p:transition advTm="2817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CEC2-D9E6-4BCF-9467-F7ED20F4575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B2C6-DB83-4B5A-9D26-0E34A1573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817"/>
    </mc:Choice>
    <mc:Fallback>
      <p:transition advTm="2817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CEC2-D9E6-4BCF-9467-F7ED20F4575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B2C6-DB83-4B5A-9D26-0E34A1573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 advTm="2817"/>
    </mc:Choice>
    <mc:Fallback>
      <p:transition advTm="2817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CEC2-D9E6-4BCF-9467-F7ED20F4575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B2C6-DB83-4B5A-9D26-0E34A1573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817"/>
    </mc:Choice>
    <mc:Fallback>
      <p:transition advTm="2817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CEC2-D9E6-4BCF-9467-F7ED20F4575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B2C6-DB83-4B5A-9D26-0E34A1573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817"/>
    </mc:Choice>
    <mc:Fallback>
      <p:transition advTm="2817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CEC2-D9E6-4BCF-9467-F7ED20F4575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B2C6-DB83-4B5A-9D26-0E34A1573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817"/>
    </mc:Choice>
    <mc:Fallback>
      <p:transition advTm="2817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CEC2-D9E6-4BCF-9467-F7ED20F4575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B2C6-DB83-4B5A-9D26-0E34A1573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817"/>
    </mc:Choice>
    <mc:Fallback>
      <p:transition advTm="2817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CEC2-D9E6-4BCF-9467-F7ED20F4575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B2C6-DB83-4B5A-9D26-0E34A1573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817"/>
    </mc:Choice>
    <mc:Fallback>
      <p:transition advTm="2817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CEC2-D9E6-4BCF-9467-F7ED20F4575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E35B2C6-DB83-4B5A-9D26-0E34A15730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817"/>
    </mc:Choice>
    <mc:Fallback>
      <p:transition advTm="2817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F5CEC2-D9E6-4BCF-9467-F7ED20F4575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35B2C6-DB83-4B5A-9D26-0E34A157303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Requires="p14">
      <p:transition p14:dur="10" advTm="2817"/>
    </mc:Choice>
    <mc:Fallback>
      <p:transition advTm="2817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416824" cy="1008112"/>
          </a:xfrm>
        </p:spPr>
        <p:txBody>
          <a:bodyPr>
            <a:prstTxWarp prst="textWave2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Биатлон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005064"/>
            <a:ext cx="4139952" cy="2852936"/>
          </a:xfrm>
        </p:spPr>
        <p:txBody>
          <a:bodyPr>
            <a:normAutofit fontScale="77500" lnSpcReduction="20000"/>
          </a:bodyPr>
          <a:lstStyle/>
          <a:p>
            <a:pPr algn="r"/>
            <a:endParaRPr lang="ru-RU" sz="2000" b="1" dirty="0" smtClean="0">
              <a:solidFill>
                <a:schemeClr val="tx1"/>
              </a:solidFill>
            </a:endParaRPr>
          </a:p>
          <a:p>
            <a:pPr algn="r"/>
            <a:r>
              <a:rPr lang="ru-RU" sz="2000" b="1" dirty="0" smtClean="0"/>
              <a:t>Пр</a:t>
            </a:r>
            <a:r>
              <a:rPr lang="ru-RU" sz="2000" b="1" dirty="0"/>
              <a:t>е</a:t>
            </a:r>
            <a:r>
              <a:rPr lang="ru-RU" sz="2000" b="1" dirty="0" smtClean="0"/>
              <a:t>зентацию подготовил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Учитель физической культуры 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ГБОУ школы 403 Пушкинского района </a:t>
            </a:r>
          </a:p>
          <a:p>
            <a:pPr algn="r"/>
            <a:r>
              <a:rPr lang="ru-RU" sz="2000" b="1" dirty="0" smtClean="0"/>
              <a:t>Максимова Наталья Николаевна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algn="r"/>
            <a:endParaRPr lang="ru-RU" sz="2800" b="1" dirty="0"/>
          </a:p>
          <a:p>
            <a:pPr algn="r"/>
            <a:endParaRPr lang="ru-RU" sz="2800" b="1" dirty="0" smtClean="0">
              <a:solidFill>
                <a:schemeClr val="tx1"/>
              </a:solidFill>
            </a:endParaRPr>
          </a:p>
          <a:p>
            <a:pPr algn="r"/>
            <a:endParaRPr lang="ru-RU" sz="2800" b="1" dirty="0"/>
          </a:p>
          <a:p>
            <a:pPr algn="r"/>
            <a:r>
              <a:rPr lang="ru-RU" sz="2800" b="1" dirty="0" smtClean="0"/>
              <a:t>16</a:t>
            </a:r>
            <a:r>
              <a:rPr lang="ru-RU" sz="2800" b="1" dirty="0" smtClean="0">
                <a:solidFill>
                  <a:schemeClr val="tx1"/>
                </a:solidFill>
              </a:rPr>
              <a:t>.01.2015 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2852936"/>
            <a:ext cx="3357719" cy="33640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7030A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817"/>
    </mc:Choice>
    <mc:Fallback>
      <p:transition advTm="281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0"/>
            <a:ext cx="4857752" cy="68580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000" b="1" dirty="0">
                <a:solidFill>
                  <a:schemeClr val="tx1"/>
                </a:solidFill>
              </a:rPr>
              <a:t>Исторически первой гонкой в биатлоне была индивидуальная гонка на 20 км у </a:t>
            </a:r>
            <a:r>
              <a:rPr lang="ru-RU" sz="2000" b="1" dirty="0" smtClean="0">
                <a:solidFill>
                  <a:schemeClr val="tx1"/>
                </a:solidFill>
              </a:rPr>
              <a:t>мужчин. </a:t>
            </a:r>
            <a:r>
              <a:rPr lang="ru-RU" sz="2000" b="1" dirty="0">
                <a:solidFill>
                  <a:schemeClr val="tx1"/>
                </a:solidFill>
              </a:rPr>
              <a:t>Она впервые была проведена в рамках первого чемпионата мира 1958 года и зимних Олимпийских игр 1960 года. Индивидуальная гонка на 20 км была единственным видом биатлонных гонок вплоть до чемпионата мира 1966 года и зимних Олимпийских игр 1968 года, когда наряду с ней начали проводиться мужские </a:t>
            </a:r>
            <a:r>
              <a:rPr lang="ru-RU" sz="2000" b="1" dirty="0" smtClean="0">
                <a:solidFill>
                  <a:schemeClr val="tx1"/>
                </a:solidFill>
              </a:rPr>
              <a:t>эстафеты. </a:t>
            </a:r>
            <a:r>
              <a:rPr lang="ru-RU" sz="2000" b="1" dirty="0">
                <a:solidFill>
                  <a:schemeClr val="tx1"/>
                </a:solidFill>
              </a:rPr>
              <a:t>Третьей гонкой, включённой в календарь международных биатлонных соревнований, стал мужской </a:t>
            </a:r>
            <a:r>
              <a:rPr lang="ru-RU" sz="2000" b="1" dirty="0" smtClean="0">
                <a:solidFill>
                  <a:schemeClr val="tx1"/>
                </a:solidFill>
              </a:rPr>
              <a:t>спринт. </a:t>
            </a:r>
            <a:r>
              <a:rPr lang="ru-RU" sz="2000" b="1" dirty="0">
                <a:solidFill>
                  <a:schemeClr val="tx1"/>
                </a:solidFill>
              </a:rPr>
              <a:t>Он дебютировал на чемпионате мира 1974 года и зимних Олимпийских играх 1980 года. В период с 1989 по 1998 годы в рамках Чемпионатов мира проводилась командная гонка (точнее — командный спринт), которая так и не была включена в олимпийскую биатлонную программу. В 1997 году в программу Чемпионатов мира был включён пасьют, а в 1999 году — масс-старт. Они дебютировали на зимних Олимпийских играх в 2002 и 2006 годах, соответственно. Самым молодым видом биатлонных состязаний, проводимых в рамках Чемпионатов мира, является смешанная эстафета (с 2005 года).В программу зимних Олимпийских игр смешанная эстафета войдет в 2014 году в Сочи.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clip_image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273737" cy="592933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5929330"/>
            <a:ext cx="42148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Коньковый ход российской  биатлонистки  Светланы  Ишмуратовой  на Олимпиаде - 2006.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817"/>
    </mc:Choice>
    <mc:Fallback>
      <p:transition advTm="281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Первые </a:t>
            </a:r>
            <a:r>
              <a:rPr lang="ru-RU" sz="49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победители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6143644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Ценность первых побед в спорте заключается в том, что имена спортсменов, сумевшие выиграть те или иные состязания впервые, навсегда вписываются в историю спорта. И биатлон здесь не исключение. Если брать кубковые соревнования, то прежде всего необходимо упомянуть первых победителей общего зачёта Кубка мира — ими стали в 1978 году восточногерманский биатлонист Франк Ульрих и в 1987 году норвежская </a:t>
            </a:r>
            <a:r>
              <a:rPr lang="ru-RU" sz="2000" dirty="0" err="1">
                <a:solidFill>
                  <a:schemeClr val="tx1"/>
                </a:solidFill>
              </a:rPr>
              <a:t>биатлонистка</a:t>
            </a:r>
            <a:r>
              <a:rPr lang="ru-RU" sz="2000" dirty="0">
                <a:solidFill>
                  <a:schemeClr val="tx1"/>
                </a:solidFill>
              </a:rPr>
              <a:t> Анна </a:t>
            </a:r>
            <a:r>
              <a:rPr lang="ru-RU" sz="2000" dirty="0" err="1">
                <a:solidFill>
                  <a:schemeClr val="tx1"/>
                </a:solidFill>
              </a:rPr>
              <a:t>Эльвебакк</a:t>
            </a:r>
            <a:r>
              <a:rPr lang="ru-RU" sz="2000" dirty="0">
                <a:solidFill>
                  <a:schemeClr val="tx1"/>
                </a:solidFill>
              </a:rPr>
              <a:t>. Общий зачёт Кубка Европы (ныне — Кубок IBU) впервые выиграли норвежка </a:t>
            </a:r>
            <a:r>
              <a:rPr lang="ru-RU" sz="2000" dirty="0" err="1">
                <a:solidFill>
                  <a:schemeClr val="tx1"/>
                </a:solidFill>
              </a:rPr>
              <a:t>Гру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Эствик</a:t>
            </a:r>
            <a:r>
              <a:rPr lang="ru-RU" sz="2000" dirty="0">
                <a:solidFill>
                  <a:schemeClr val="tx1"/>
                </a:solidFill>
              </a:rPr>
              <a:t> в 1983 году и западногерманский биатлонист </a:t>
            </a:r>
            <a:r>
              <a:rPr lang="ru-RU" sz="2000" dirty="0" err="1">
                <a:solidFill>
                  <a:schemeClr val="tx1"/>
                </a:solidFill>
              </a:rPr>
              <a:t>Хольгер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Шёнтир</a:t>
            </a:r>
            <a:r>
              <a:rPr lang="ru-RU" sz="2000" dirty="0">
                <a:solidFill>
                  <a:schemeClr val="tx1"/>
                </a:solidFill>
              </a:rPr>
              <a:t> в 1989 году. Первым олимпийским чемпионом в биатлоне стал в 1960 году швед </a:t>
            </a:r>
            <a:r>
              <a:rPr lang="ru-RU" sz="2000" dirty="0" err="1">
                <a:solidFill>
                  <a:schemeClr val="tx1"/>
                </a:solidFill>
              </a:rPr>
              <a:t>Клас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Лестандер</a:t>
            </a:r>
            <a:r>
              <a:rPr lang="ru-RU" sz="2000" dirty="0">
                <a:solidFill>
                  <a:schemeClr val="tx1"/>
                </a:solidFill>
              </a:rPr>
              <a:t>, первым чемпионом мира в 1958 году — тоже швед Адольф </a:t>
            </a:r>
            <a:r>
              <a:rPr lang="ru-RU" sz="2000" dirty="0" err="1">
                <a:solidFill>
                  <a:schemeClr val="tx1"/>
                </a:solidFill>
              </a:rPr>
              <a:t>Виклунд</a:t>
            </a:r>
            <a:r>
              <a:rPr lang="ru-RU" sz="2000" dirty="0">
                <a:solidFill>
                  <a:schemeClr val="tx1"/>
                </a:solidFill>
              </a:rPr>
              <a:t> (оба выиграли индивидуальную гонку на 20 км</a:t>
            </a:r>
            <a:r>
              <a:rPr lang="ru-RU" sz="2000" dirty="0" smtClean="0">
                <a:solidFill>
                  <a:schemeClr val="tx1"/>
                </a:solidFill>
              </a:rPr>
              <a:t>). </a:t>
            </a:r>
          </a:p>
          <a:p>
            <a:pPr algn="ctr"/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817"/>
    </mc:Choice>
    <mc:Fallback>
      <p:transition advTm="281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Первые </a:t>
            </a:r>
            <a:r>
              <a:rPr lang="ru-RU" sz="49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победители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614364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Первыми </a:t>
            </a:r>
            <a:r>
              <a:rPr lang="ru-RU" sz="2000" dirty="0">
                <a:solidFill>
                  <a:schemeClr val="tx1"/>
                </a:solidFill>
              </a:rPr>
              <a:t>в истории олимпийскими чемпионками стали победительницы Игр 1992 года: в </a:t>
            </a:r>
            <a:r>
              <a:rPr lang="ru-RU" sz="2000" dirty="0" smtClean="0">
                <a:solidFill>
                  <a:schemeClr val="tx1"/>
                </a:solidFill>
              </a:rPr>
              <a:t>спринте </a:t>
            </a:r>
            <a:r>
              <a:rPr lang="ru-RU" sz="2000" dirty="0">
                <a:solidFill>
                  <a:schemeClr val="tx1"/>
                </a:solidFill>
              </a:rPr>
              <a:t>— выступавшая за Объединённую команду Анфиса </a:t>
            </a:r>
            <a:r>
              <a:rPr lang="ru-RU" sz="2000" dirty="0" err="1">
                <a:solidFill>
                  <a:schemeClr val="tx1"/>
                </a:solidFill>
              </a:rPr>
              <a:t>Резцова</a:t>
            </a:r>
            <a:r>
              <a:rPr lang="ru-RU" sz="2000" dirty="0">
                <a:solidFill>
                  <a:schemeClr val="tx1"/>
                </a:solidFill>
              </a:rPr>
              <a:t>, в индивидуальной гонке на 15 </a:t>
            </a:r>
            <a:r>
              <a:rPr lang="ru-RU" sz="2000" dirty="0" smtClean="0">
                <a:solidFill>
                  <a:schemeClr val="tx1"/>
                </a:solidFill>
              </a:rPr>
              <a:t>км </a:t>
            </a:r>
            <a:r>
              <a:rPr lang="ru-RU" sz="2000" dirty="0">
                <a:solidFill>
                  <a:schemeClr val="tx1"/>
                </a:solidFill>
              </a:rPr>
              <a:t>— немецкая биатлонистка Антье </a:t>
            </a:r>
            <a:r>
              <a:rPr lang="ru-RU" sz="2000" dirty="0" err="1">
                <a:solidFill>
                  <a:schemeClr val="tx1"/>
                </a:solidFill>
              </a:rPr>
              <a:t>Харвей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dirty="0" err="1">
                <a:solidFill>
                  <a:schemeClr val="tx1"/>
                </a:solidFill>
              </a:rPr>
              <a:t>Мизерски</a:t>
            </a:r>
            <a:r>
              <a:rPr lang="ru-RU" sz="2000" dirty="0">
                <a:solidFill>
                  <a:schemeClr val="tx1"/>
                </a:solidFill>
              </a:rPr>
              <a:t>), в </a:t>
            </a:r>
            <a:r>
              <a:rPr lang="ru-RU" sz="2000" dirty="0" smtClean="0">
                <a:solidFill>
                  <a:schemeClr val="tx1"/>
                </a:solidFill>
              </a:rPr>
              <a:t>эстафете </a:t>
            </a:r>
            <a:r>
              <a:rPr lang="ru-RU" sz="2000" dirty="0">
                <a:solidFill>
                  <a:schemeClr val="tx1"/>
                </a:solidFill>
              </a:rPr>
              <a:t>— французская команда в составе </a:t>
            </a:r>
            <a:r>
              <a:rPr lang="ru-RU" sz="2000" dirty="0" err="1">
                <a:solidFill>
                  <a:schemeClr val="tx1"/>
                </a:solidFill>
              </a:rPr>
              <a:t>Коринн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Ниогре</a:t>
            </a:r>
            <a:r>
              <a:rPr lang="ru-RU" sz="2000" dirty="0">
                <a:solidFill>
                  <a:schemeClr val="tx1"/>
                </a:solidFill>
              </a:rPr>
              <a:t>, Вероник </a:t>
            </a:r>
            <a:r>
              <a:rPr lang="ru-RU" sz="2000" dirty="0" err="1">
                <a:solidFill>
                  <a:schemeClr val="tx1"/>
                </a:solidFill>
              </a:rPr>
              <a:t>Клодель</a:t>
            </a:r>
            <a:r>
              <a:rPr lang="ru-RU" sz="2000" dirty="0">
                <a:solidFill>
                  <a:schemeClr val="tx1"/>
                </a:solidFill>
              </a:rPr>
              <a:t> и Анн </a:t>
            </a:r>
            <a:r>
              <a:rPr lang="ru-RU" sz="2000" dirty="0" err="1">
                <a:solidFill>
                  <a:schemeClr val="tx1"/>
                </a:solidFill>
              </a:rPr>
              <a:t>Бриан</a:t>
            </a:r>
            <a:r>
              <a:rPr lang="ru-RU" sz="2000" dirty="0">
                <a:solidFill>
                  <a:schemeClr val="tx1"/>
                </a:solidFill>
              </a:rPr>
              <a:t>. А советская биатлонистка Венера </a:t>
            </a:r>
            <a:r>
              <a:rPr lang="ru-RU" sz="2000" dirty="0" err="1">
                <a:solidFill>
                  <a:schemeClr val="tx1"/>
                </a:solidFill>
              </a:rPr>
              <a:t>Чернышова</a:t>
            </a:r>
            <a:r>
              <a:rPr lang="ru-RU" sz="2000" dirty="0">
                <a:solidFill>
                  <a:schemeClr val="tx1"/>
                </a:solidFill>
              </a:rPr>
              <a:t> на первом женском чемпионате мира в 1984 году стала абсолютной чемпионкой мира во всех трёх дисциплинах — индивидуальной </a:t>
            </a:r>
            <a:r>
              <a:rPr lang="ru-RU" sz="2000" dirty="0" smtClean="0">
                <a:solidFill>
                  <a:schemeClr val="tx1"/>
                </a:solidFill>
              </a:rPr>
              <a:t>гонке, спринте </a:t>
            </a:r>
            <a:r>
              <a:rPr lang="ru-RU" sz="2000" dirty="0">
                <a:solidFill>
                  <a:schemeClr val="tx1"/>
                </a:solidFill>
              </a:rPr>
              <a:t>и эстафете (в эстафетную команду, помимо Венеры </a:t>
            </a:r>
            <a:r>
              <a:rPr lang="ru-RU" sz="2000" dirty="0" err="1">
                <a:solidFill>
                  <a:schemeClr val="tx1"/>
                </a:solidFill>
              </a:rPr>
              <a:t>Чернышовой</a:t>
            </a:r>
            <a:r>
              <a:rPr lang="ru-RU" sz="2000" dirty="0">
                <a:solidFill>
                  <a:schemeClr val="tx1"/>
                </a:solidFill>
              </a:rPr>
              <a:t>, входили также Людмила Заболотная и </a:t>
            </a:r>
            <a:r>
              <a:rPr lang="ru-RU" sz="2000" dirty="0" err="1">
                <a:solidFill>
                  <a:schemeClr val="tx1"/>
                </a:solidFill>
              </a:rPr>
              <a:t>Кайя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Парве</a:t>
            </a:r>
            <a:r>
              <a:rPr lang="ru-RU" sz="2000" dirty="0" smtClean="0">
                <a:solidFill>
                  <a:schemeClr val="tx1"/>
                </a:solidFill>
              </a:rPr>
              <a:t>). </a:t>
            </a:r>
            <a:r>
              <a:rPr lang="ru-RU" sz="2000" dirty="0">
                <a:solidFill>
                  <a:schemeClr val="tx1"/>
                </a:solidFill>
              </a:rPr>
              <a:t>На олимпийских играх 2002 года в </a:t>
            </a:r>
            <a:r>
              <a:rPr lang="ru-RU" sz="2000" dirty="0" err="1">
                <a:solidFill>
                  <a:schemeClr val="tx1"/>
                </a:solidFill>
              </a:rPr>
              <a:t>Солт-Лейк-Сити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</a:t>
            </a:r>
            <a:r>
              <a:rPr lang="ru-RU" sz="2000" dirty="0">
                <a:solidFill>
                  <a:schemeClr val="tx1"/>
                </a:solidFill>
              </a:rPr>
              <a:t> программу соревнований впервые была включена "гонка преследования". Первыми олимпийскими чемпионами в этом виде стали норвежский биатлонист </a:t>
            </a:r>
            <a:r>
              <a:rPr lang="ru-RU" sz="2000" dirty="0" err="1">
                <a:solidFill>
                  <a:schemeClr val="tx1"/>
                </a:solidFill>
              </a:rPr>
              <a:t>Уле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Эйнар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Бьёрндален</a:t>
            </a:r>
            <a:r>
              <a:rPr lang="ru-RU" sz="2000" dirty="0">
                <a:solidFill>
                  <a:schemeClr val="tx1"/>
                </a:solidFill>
              </a:rPr>
              <a:t> и российская </a:t>
            </a:r>
            <a:r>
              <a:rPr lang="ru-RU" sz="2000" dirty="0" err="1">
                <a:solidFill>
                  <a:schemeClr val="tx1"/>
                </a:solidFill>
              </a:rPr>
              <a:t>биатлонистка</a:t>
            </a:r>
            <a:r>
              <a:rPr lang="ru-RU" sz="2000" dirty="0">
                <a:solidFill>
                  <a:schemeClr val="tx1"/>
                </a:solidFill>
              </a:rPr>
              <a:t> Ольга </a:t>
            </a:r>
            <a:r>
              <a:rPr lang="ru-RU" sz="2000" dirty="0" err="1">
                <a:solidFill>
                  <a:schemeClr val="tx1"/>
                </a:solidFill>
              </a:rPr>
              <a:t>Пылева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dirty="0" err="1">
                <a:solidFill>
                  <a:schemeClr val="tx1"/>
                </a:solidFill>
              </a:rPr>
              <a:t>Медведцева</a:t>
            </a:r>
            <a:r>
              <a:rPr lang="ru-RU" sz="2000" dirty="0">
                <a:solidFill>
                  <a:schemeClr val="tx1"/>
                </a:solidFill>
              </a:rPr>
              <a:t>). На зимних Олимпийских играх 2006 года в программу впервые вошли </a:t>
            </a:r>
            <a:r>
              <a:rPr lang="ru-RU" sz="2000" dirty="0" err="1">
                <a:solidFill>
                  <a:schemeClr val="tx1"/>
                </a:solidFill>
              </a:rPr>
              <a:t>масс-старты</a:t>
            </a:r>
            <a:r>
              <a:rPr lang="ru-RU" sz="2000" dirty="0">
                <a:solidFill>
                  <a:schemeClr val="tx1"/>
                </a:solidFill>
              </a:rPr>
              <a:t>. Первым олимпийским чемпионом в </a:t>
            </a:r>
            <a:r>
              <a:rPr lang="ru-RU" sz="2000" dirty="0" err="1">
                <a:solidFill>
                  <a:schemeClr val="tx1"/>
                </a:solidFill>
              </a:rPr>
              <a:t>масс-старте</a:t>
            </a:r>
            <a:r>
              <a:rPr lang="ru-RU" sz="2000" dirty="0">
                <a:solidFill>
                  <a:schemeClr val="tx1"/>
                </a:solidFill>
              </a:rPr>
              <a:t> стал немецкий биатлонист Михаэль </a:t>
            </a:r>
            <a:r>
              <a:rPr lang="ru-RU" sz="2000" dirty="0" err="1">
                <a:solidFill>
                  <a:schemeClr val="tx1"/>
                </a:solidFill>
              </a:rPr>
              <a:t>Грайс</a:t>
            </a:r>
            <a:r>
              <a:rPr lang="ru-RU" sz="2000" dirty="0">
                <a:solidFill>
                  <a:schemeClr val="tx1"/>
                </a:solidFill>
              </a:rPr>
              <a:t>, а первой олимпийской чемпионкой — шведская </a:t>
            </a:r>
            <a:r>
              <a:rPr lang="ru-RU" sz="2000" dirty="0" err="1">
                <a:solidFill>
                  <a:schemeClr val="tx1"/>
                </a:solidFill>
              </a:rPr>
              <a:t>биатлонистка</a:t>
            </a:r>
            <a:r>
              <a:rPr lang="ru-RU" sz="2000" dirty="0">
                <a:solidFill>
                  <a:schemeClr val="tx1"/>
                </a:solidFill>
              </a:rPr>
              <a:t> Анна </a:t>
            </a:r>
            <a:r>
              <a:rPr lang="ru-RU" sz="2000" dirty="0" err="1">
                <a:solidFill>
                  <a:schemeClr val="tx1"/>
                </a:solidFill>
              </a:rPr>
              <a:t>Карин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Улофссон-Зидек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7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817"/>
    </mc:Choice>
    <mc:Fallback>
      <p:transition advTm="281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642918"/>
            <a:ext cx="6655770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7030A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285852" y="5929330"/>
            <a:ext cx="650085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Б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иатлон, женская эстафетная команда.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latin typeface="Calibri" pitchFamily="34" charset="0"/>
              </a:rPr>
              <a:t>О. </a:t>
            </a:r>
            <a:r>
              <a:rPr lang="ru-RU" sz="1200" b="1" dirty="0" err="1" smtClean="0">
                <a:latin typeface="Calibri" pitchFamily="34" charset="0"/>
              </a:rPr>
              <a:t>Зайцева,О</a:t>
            </a:r>
            <a:r>
              <a:rPr lang="ru-RU" sz="1200" b="1" dirty="0" smtClean="0">
                <a:latin typeface="Calibri" pitchFamily="34" charset="0"/>
              </a:rPr>
              <a:t>. </a:t>
            </a:r>
            <a:r>
              <a:rPr lang="ru-RU" sz="1200" b="1" dirty="0" err="1" smtClean="0">
                <a:latin typeface="Calibri" pitchFamily="34" charset="0"/>
              </a:rPr>
              <a:t>Медведцева</a:t>
            </a:r>
            <a:r>
              <a:rPr lang="ru-RU" sz="1200" b="1" dirty="0" smtClean="0">
                <a:latin typeface="Calibri" pitchFamily="34" charset="0"/>
              </a:rPr>
              <a:t>, С. </a:t>
            </a:r>
            <a:r>
              <a:rPr lang="ru-RU" sz="1200" b="1" dirty="0" err="1" smtClean="0">
                <a:latin typeface="Calibri" pitchFamily="34" charset="0"/>
              </a:rPr>
              <a:t>Слепцова</a:t>
            </a:r>
            <a:r>
              <a:rPr lang="ru-RU" sz="1200" b="1" dirty="0" smtClean="0">
                <a:latin typeface="Calibri" pitchFamily="34" charset="0"/>
              </a:rPr>
              <a:t>, О. Булыгина.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817"/>
    </mc:Choice>
    <mc:Fallback>
      <p:transition advTm="281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817"/>
    </mc:Choice>
    <mc:Fallback>
      <p:transition advTm="281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5"/>
          </a:xfrm>
        </p:spPr>
        <p:txBody>
          <a:bodyPr>
            <a:no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Биатлон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txBody>
          <a:bodyPr/>
          <a:lstStyle/>
          <a:p>
            <a:pPr algn="ctr"/>
            <a:r>
              <a:rPr lang="ru-RU" sz="2000" b="1" dirty="0" err="1">
                <a:solidFill>
                  <a:schemeClr val="tx1"/>
                </a:solidFill>
              </a:rPr>
              <a:t>Биатло́н</a:t>
            </a:r>
            <a:r>
              <a:rPr lang="ru-RU" sz="2000" b="1" dirty="0">
                <a:solidFill>
                  <a:schemeClr val="tx1"/>
                </a:solidFill>
              </a:rPr>
              <a:t> (от лат. </a:t>
            </a:r>
            <a:r>
              <a:rPr lang="ru-RU" sz="2000" b="1" dirty="0" err="1">
                <a:solidFill>
                  <a:schemeClr val="tx1"/>
                </a:solidFill>
              </a:rPr>
              <a:t>bis</a:t>
            </a:r>
            <a:r>
              <a:rPr lang="ru-RU" sz="2000" b="1" dirty="0">
                <a:solidFill>
                  <a:schemeClr val="tx1"/>
                </a:solidFill>
              </a:rPr>
              <a:t> — дважды и </a:t>
            </a:r>
            <a:r>
              <a:rPr lang="ru-RU" sz="2000" b="1" dirty="0" err="1">
                <a:solidFill>
                  <a:schemeClr val="tx1"/>
                </a:solidFill>
              </a:rPr>
              <a:t>др.-греч</a:t>
            </a:r>
            <a:r>
              <a:rPr lang="ru-RU" sz="2000" b="1" dirty="0">
                <a:solidFill>
                  <a:schemeClr val="tx1"/>
                </a:solidFill>
              </a:rPr>
              <a:t>. </a:t>
            </a:r>
            <a:r>
              <a:rPr lang="ru-RU" sz="2000" b="1" dirty="0" err="1">
                <a:solidFill>
                  <a:schemeClr val="tx1"/>
                </a:solidFill>
              </a:rPr>
              <a:t>ἆθλον </a:t>
            </a:r>
            <a:r>
              <a:rPr lang="ru-RU" sz="2000" b="1" dirty="0">
                <a:solidFill>
                  <a:schemeClr val="tx1"/>
                </a:solidFill>
              </a:rPr>
              <a:t>— состязание, борьба) — зимний олимпийский вид спорта, сочетающий лыжную гонку со стрельбой из винтовки. Биатлон наиболее популярен в Германии, России, Австрии, Норвегии, Франции и Швеции. C 1993 года и по настоящее время официальные международные соревнования по биатлону, включая Кубок мира и Чемпионаты мира, проходят под эгидой Международного союза биатлонистов (англ. </a:t>
            </a:r>
            <a:r>
              <a:rPr lang="ru-RU" sz="2000" b="1" dirty="0" err="1">
                <a:solidFill>
                  <a:schemeClr val="tx1"/>
                </a:solidFill>
              </a:rPr>
              <a:t>International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Biathlon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Union</a:t>
            </a:r>
            <a:r>
              <a:rPr lang="ru-RU" sz="2000" b="1" dirty="0">
                <a:solidFill>
                  <a:schemeClr val="tx1"/>
                </a:solidFill>
              </a:rPr>
              <a:t>, IBU — МСБ</a:t>
            </a:r>
            <a:r>
              <a:rPr lang="ru-RU" sz="2000" b="1" dirty="0" smtClean="0">
                <a:solidFill>
                  <a:schemeClr val="tx1"/>
                </a:solidFill>
              </a:rPr>
              <a:t>).</a:t>
            </a: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789040"/>
            <a:ext cx="4000528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817"/>
    </mc:Choice>
    <mc:Fallback>
      <p:transition advTm="281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857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История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85794"/>
            <a:ext cx="9144000" cy="607220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Охота на лыжах издревле являлась частью быта многих северных народов. Однако рассматривать эту деятельность как некое подобие спортивных состязаний начали лишь с XVIII века. Первые официальные соревнования, отдалённо напоминавшие биатлон, прошли в 1767 году. Их организовали пограничники на шведско-норвежской границе. Несмотря на столь раннее зарождение, биатлон не получил распространения в других странах. Впервые на крупных международных соревнованиях состязания, напоминавшие современный биатлон, были включены в 1924 году на I зимних Олимпийских играх во французском </a:t>
            </a:r>
            <a:r>
              <a:rPr lang="ru-RU" sz="2000" b="1" dirty="0" err="1">
                <a:solidFill>
                  <a:schemeClr val="tx1"/>
                </a:solidFill>
              </a:rPr>
              <a:t>Шамони</a:t>
            </a:r>
            <a:r>
              <a:rPr lang="ru-RU" sz="2000" b="1" dirty="0">
                <a:solidFill>
                  <a:schemeClr val="tx1"/>
                </a:solidFill>
              </a:rPr>
              <a:t>. Назывались они </a:t>
            </a:r>
            <a:r>
              <a:rPr lang="en-US" sz="2000" b="1" dirty="0">
                <a:solidFill>
                  <a:schemeClr val="tx1"/>
                </a:solidFill>
              </a:rPr>
              <a:t>«</a:t>
            </a:r>
            <a:r>
              <a:rPr lang="ru-RU" sz="2000" b="1" dirty="0">
                <a:solidFill>
                  <a:schemeClr val="tx1"/>
                </a:solidFill>
              </a:rPr>
              <a:t>соревнования военных патрулей</a:t>
            </a:r>
            <a:r>
              <a:rPr lang="en-US" sz="2000" b="1" dirty="0">
                <a:solidFill>
                  <a:schemeClr val="tx1"/>
                </a:solidFill>
              </a:rPr>
              <a:t>» (</a:t>
            </a:r>
            <a:r>
              <a:rPr lang="ru-RU" sz="2000" b="1" dirty="0">
                <a:solidFill>
                  <a:schemeClr val="tx1"/>
                </a:solidFill>
              </a:rPr>
              <a:t>в некоторых источниках упоминаются также как </a:t>
            </a:r>
            <a:r>
              <a:rPr lang="en-US" sz="2000" b="1" dirty="0">
                <a:solidFill>
                  <a:schemeClr val="tx1"/>
                </a:solidFill>
              </a:rPr>
              <a:t>«</a:t>
            </a:r>
            <a:r>
              <a:rPr lang="ru-RU" sz="2000" b="1" dirty="0">
                <a:solidFill>
                  <a:schemeClr val="tx1"/>
                </a:solidFill>
              </a:rPr>
              <a:t>гонки военных патрулей</a:t>
            </a:r>
            <a:r>
              <a:rPr lang="en-US" sz="2000" b="1" dirty="0">
                <a:solidFill>
                  <a:schemeClr val="tx1"/>
                </a:solidFill>
              </a:rPr>
              <a:t>») </a:t>
            </a:r>
            <a:r>
              <a:rPr lang="ru-RU" sz="2000" b="1" dirty="0">
                <a:solidFill>
                  <a:schemeClr val="tx1"/>
                </a:solidFill>
              </a:rPr>
              <a:t>и проходили как демонстрационные состязания (хотя позже их участникам официально были вручены медали). В статусе демонстрационных состязаний соревнования военных патрулей позже были представлены на зимних Олимпиадах 1928, 1936 и 1948 годов, после чего их исключили из официального календаря в связи с нараставшими пацифистскими настроениями в мире по окончании Второй мировой войны.</a:t>
            </a:r>
          </a:p>
          <a:p>
            <a:pPr algn="ctr"/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817"/>
    </mc:Choice>
    <mc:Fallback>
      <p:transition advTm="281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571501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Мужчины соревнуются на этапе Кубка мира по биатлону в Антерселве (Италия)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817"/>
    </mc:Choice>
    <mc:Fallback>
      <p:transition advTm="281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28585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Распространение и </a:t>
            </a:r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популярность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9144000" cy="557214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Биатлонный спорт популярен прежде всего в странах северной, центральной и восточной Европы, в том числе и в России. Наиболее успешными странами за всю историю биатлона являются Россия(СССР), ГДР, Германия, Норвегия. Заметное распространение биатлон имеет также во Франции, Австрии, </a:t>
            </a:r>
            <a:r>
              <a:rPr lang="ru-RU" sz="2000" b="1" dirty="0" smtClean="0">
                <a:solidFill>
                  <a:schemeClr val="tx1"/>
                </a:solidFill>
              </a:rPr>
              <a:t>Белоруссии, </a:t>
            </a:r>
            <a:r>
              <a:rPr lang="ru-RU" sz="2000" b="1" dirty="0">
                <a:solidFill>
                  <a:schemeClr val="tx1"/>
                </a:solidFill>
              </a:rPr>
              <a:t>Швеции, Украине, </a:t>
            </a:r>
            <a:r>
              <a:rPr lang="ru-RU" sz="2000" b="1" dirty="0" smtClean="0">
                <a:solidFill>
                  <a:schemeClr val="tx1"/>
                </a:solidFill>
              </a:rPr>
              <a:t>германоговорящей </a:t>
            </a:r>
            <a:r>
              <a:rPr lang="ru-RU" sz="2000" b="1" dirty="0">
                <a:solidFill>
                  <a:schemeClr val="tx1"/>
                </a:solidFill>
              </a:rPr>
              <a:t>части Италии, Китае и Северной Америке. Заметное увеличение популярности, как и результатов, биатлона наблюдается в странах Восточной Европы. Всего в международных соревнованиях принимают участие спортсмены из 40 стран (по состоянию на 2008 год).</a:t>
            </a: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lip_image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4214818"/>
            <a:ext cx="2881316" cy="24710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817"/>
    </mc:Choice>
    <mc:Fallback>
      <p:transition advTm="281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28669"/>
          </a:xfrm>
        </p:spPr>
        <p:txBody>
          <a:bodyPr>
            <a:normAutofit/>
            <a:scene3d>
              <a:camera prst="perspectiveRelaxedModerately"/>
              <a:lightRig rig="threePt" dir="t"/>
            </a:scene3d>
          </a:bodyPr>
          <a:lstStyle/>
          <a:p>
            <a:r>
              <a:rPr lang="ru-RU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Биатлонные </a:t>
            </a:r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организации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85860"/>
            <a:ext cx="9144000" cy="557214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До 1948 года не было организации, ответственной за развитие биатлона как вида спорта и за утверждение правил проведения биатлонных состязаний. С 1948 года биатлон курировался следующими международными организациями: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1948—1966 годы — Международная федерация современного пятиборья (УИП);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1967—1992 годы — Международная федерация современного пятиборья и биатлона (УИПБ);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1993—1998 годы — Международный союз биатлонистов (формально курируется УИПБ);</a:t>
            </a: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DSCN0884.JPG"/>
          <p:cNvPicPr>
            <a:picLocks noChangeAspect="1"/>
          </p:cNvPicPr>
          <p:nvPr/>
        </p:nvPicPr>
        <p:blipFill>
          <a:blip r:embed="rId2" cstate="print"/>
          <a:srcRect l="12028" t="41108" r="3774"/>
          <a:stretch>
            <a:fillRect/>
          </a:stretch>
        </p:blipFill>
        <p:spPr>
          <a:xfrm>
            <a:off x="4929190" y="4786322"/>
            <a:ext cx="2786082" cy="179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817"/>
    </mc:Choice>
    <mc:Fallback>
      <p:transition advTm="281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с 1998 года — Международный союз биатлонистов (МСБ) является самостоятельной организацией, признанной Международным олимпийским комитетом, ответственной за проведение международных биатлонных мероприятий.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МСБ тесно взаимодействует с иными международными организациями, в том числе, с Международным олимпийским комитетом, Международным паралимпийским комитетом, Международной студенческой спортивной федерацией, ЮНЕСКО, Международным советом военного спорта и другими. Национальные биатлонные федерации являются членами МСБ, который представляет их некоммерческие интересы на международном уровне.</a:t>
            </a:r>
          </a:p>
          <a:p>
            <a:endParaRPr lang="ru-RU" sz="3600" dirty="0"/>
          </a:p>
        </p:txBody>
      </p:sp>
      <p:pic>
        <p:nvPicPr>
          <p:cNvPr id="5" name="Рисунок 4" descr="clip_image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4643446"/>
            <a:ext cx="2500330" cy="19566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817"/>
    </mc:Choice>
    <mc:Fallback>
      <p:transition advTm="281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Основными документами МСБ являются (действующие редакции):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1993 год — Конституция МСБ (с последующими изменениями в 1994, 1996, 1998, 2000, 2004, 2006 и 2008 годах);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1994 год — Дисциплинарные правила МСБ (с последующими изменениями в 1996, 1998, 2000, 2002, 2004, 2006 и 2008 годах):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1998 год — Правила соревнований МСБ вместе с приложениями (с последующими изменениями в 2000, 2002, 2004, 2006 и 2008 годах);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2008 год — Антидопинговые правила МСБ.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Национальной биатлонной федерацией в России является Союз биатлонистов России (СБР), основанный в 1992 году. Он является общественной организацией, ответственной за развитие биатлона в России, проведение на ее территории биатлонных мероприятий. СБР курирует региональные биатлонные федерации в субъектах Российской Федерации.</a:t>
            </a: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817"/>
    </mc:Choice>
    <mc:Fallback>
      <p:transition advTm="2817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</TotalTime>
  <Words>1174</Words>
  <Application>Microsoft Office PowerPoint</Application>
  <PresentationFormat>Экран (4:3)</PresentationFormat>
  <Paragraphs>39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Constantia</vt:lpstr>
      <vt:lpstr>Times New Roman</vt:lpstr>
      <vt:lpstr>Wingdings 2</vt:lpstr>
      <vt:lpstr>Поток</vt:lpstr>
      <vt:lpstr> Биатлон</vt:lpstr>
      <vt:lpstr>Презентация PowerPoint</vt:lpstr>
      <vt:lpstr>Биатлон</vt:lpstr>
      <vt:lpstr>История</vt:lpstr>
      <vt:lpstr>Презентация PowerPoint</vt:lpstr>
      <vt:lpstr>Распространение и популярность</vt:lpstr>
      <vt:lpstr>Биатлонные организации</vt:lpstr>
      <vt:lpstr>Презентация PowerPoint</vt:lpstr>
      <vt:lpstr>Презентация PowerPoint</vt:lpstr>
      <vt:lpstr>Презентация PowerPoint</vt:lpstr>
      <vt:lpstr>Первые победители</vt:lpstr>
      <vt:lpstr>Первые победители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«Биатлон».</dc:title>
  <dc:creator>Admin</dc:creator>
  <cp:lastModifiedBy>Ученик</cp:lastModifiedBy>
  <cp:revision>18</cp:revision>
  <dcterms:created xsi:type="dcterms:W3CDTF">2013-01-17T09:26:03Z</dcterms:created>
  <dcterms:modified xsi:type="dcterms:W3CDTF">2015-03-30T08:29:17Z</dcterms:modified>
</cp:coreProperties>
</file>