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3" r:id="rId6"/>
    <p:sldId id="286" r:id="rId7"/>
    <p:sldId id="269" r:id="rId8"/>
    <p:sldId id="262" r:id="rId9"/>
    <p:sldId id="283" r:id="rId10"/>
    <p:sldId id="271" r:id="rId11"/>
    <p:sldId id="265" r:id="rId12"/>
    <p:sldId id="276" r:id="rId13"/>
    <p:sldId id="280" r:id="rId14"/>
    <p:sldId id="282" r:id="rId15"/>
    <p:sldId id="285" r:id="rId16"/>
    <p:sldId id="287" r:id="rId17"/>
    <p:sldId id="288" r:id="rId18"/>
    <p:sldId id="284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709" autoAdjust="0"/>
  </p:normalViewPr>
  <p:slideViewPr>
    <p:cSldViewPr>
      <p:cViewPr varScale="1">
        <p:scale>
          <a:sx n="68" d="100"/>
          <a:sy n="68" d="100"/>
        </p:scale>
        <p:origin x="-8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DFF72-11F4-47C2-8ABA-20FB3A4C18F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FB6B5D-0E51-42ED-B151-3C6FDCA2B0B5}">
      <dgm:prSet phldrT="[Текст]"/>
      <dgm:spPr/>
      <dgm:t>
        <a:bodyPr/>
        <a:lstStyle/>
        <a:p>
          <a:r>
            <a:rPr lang="ru-RU" dirty="0" smtClean="0"/>
            <a:t>Вычислить атмосферное давление по формуле для расчета давления жидкости </a:t>
          </a:r>
          <a:r>
            <a:rPr lang="ru-RU" u="sng" dirty="0" smtClean="0"/>
            <a:t>невозможно</a:t>
          </a:r>
          <a:r>
            <a:rPr lang="ru-RU" dirty="0" smtClean="0"/>
            <a:t>:</a:t>
          </a:r>
          <a:endParaRPr lang="ru-RU" dirty="0"/>
        </a:p>
      </dgm:t>
    </dgm:pt>
    <dgm:pt modelId="{9F544680-C35C-47C9-BF93-7D6D69C7B52A}" type="parTrans" cxnId="{486D2635-14C5-43B9-B0DF-9AF14723E0AE}">
      <dgm:prSet/>
      <dgm:spPr/>
      <dgm:t>
        <a:bodyPr/>
        <a:lstStyle/>
        <a:p>
          <a:endParaRPr lang="ru-RU"/>
        </a:p>
      </dgm:t>
    </dgm:pt>
    <dgm:pt modelId="{C3681776-7734-455F-8948-6ACDFBE28B04}" type="sibTrans" cxnId="{486D2635-14C5-43B9-B0DF-9AF14723E0AE}">
      <dgm:prSet/>
      <dgm:spPr/>
      <dgm:t>
        <a:bodyPr/>
        <a:lstStyle/>
        <a:p>
          <a:endParaRPr lang="ru-RU"/>
        </a:p>
      </dgm:t>
    </dgm:pt>
    <dgm:pt modelId="{5F998FC3-AC93-4992-95DB-1B12CDBD6E03}">
      <dgm:prSet phldrT="[Текст]"/>
      <dgm:spPr/>
      <dgm:t>
        <a:bodyPr/>
        <a:lstStyle/>
        <a:p>
          <a:r>
            <a:rPr lang="ru-RU" dirty="0" smtClean="0"/>
            <a:t>Во-первых, у атмосферы </a:t>
          </a:r>
          <a:r>
            <a:rPr lang="ru-RU" u="sng" dirty="0" smtClean="0"/>
            <a:t>нет</a:t>
          </a:r>
          <a:r>
            <a:rPr lang="ru-RU" dirty="0" smtClean="0"/>
            <a:t> точной границы, а значит, и </a:t>
          </a:r>
          <a:r>
            <a:rPr lang="ru-RU" u="sng" dirty="0" smtClean="0"/>
            <a:t>определенной высоты</a:t>
          </a:r>
          <a:endParaRPr lang="ru-RU" u="sng" dirty="0"/>
        </a:p>
      </dgm:t>
    </dgm:pt>
    <dgm:pt modelId="{24650DA9-861C-4C90-9AEF-42B739AB4901}" type="parTrans" cxnId="{2C21205C-310E-4604-B242-1645C1C5FCB4}">
      <dgm:prSet/>
      <dgm:spPr/>
      <dgm:t>
        <a:bodyPr/>
        <a:lstStyle/>
        <a:p>
          <a:endParaRPr lang="ru-RU"/>
        </a:p>
      </dgm:t>
    </dgm:pt>
    <dgm:pt modelId="{F562A99C-A8A5-403C-9C23-48DD1CCCF7FA}" type="sibTrans" cxnId="{2C21205C-310E-4604-B242-1645C1C5FCB4}">
      <dgm:prSet/>
      <dgm:spPr/>
      <dgm:t>
        <a:bodyPr/>
        <a:lstStyle/>
        <a:p>
          <a:endParaRPr lang="ru-RU"/>
        </a:p>
      </dgm:t>
    </dgm:pt>
    <dgm:pt modelId="{9B4385C9-D6C4-4CB0-83F1-55816B3018D5}">
      <dgm:prSet phldrT="[Текст]"/>
      <dgm:spPr/>
      <dgm:t>
        <a:bodyPr/>
        <a:lstStyle/>
        <a:p>
          <a:r>
            <a:rPr lang="ru-RU" dirty="0" smtClean="0"/>
            <a:t>Во-вторых, </a:t>
          </a:r>
          <a:r>
            <a:rPr lang="ru-RU" u="sng" dirty="0" smtClean="0"/>
            <a:t>плотность</a:t>
          </a:r>
          <a:r>
            <a:rPr lang="ru-RU" dirty="0" smtClean="0"/>
            <a:t> воздуха на различных высотах </a:t>
          </a:r>
          <a:r>
            <a:rPr lang="ru-RU" u="sng" dirty="0" smtClean="0"/>
            <a:t>различная</a:t>
          </a:r>
          <a:r>
            <a:rPr lang="ru-RU" dirty="0" smtClean="0"/>
            <a:t>.</a:t>
          </a:r>
          <a:endParaRPr lang="ru-RU" dirty="0"/>
        </a:p>
      </dgm:t>
    </dgm:pt>
    <dgm:pt modelId="{5BC32F08-DE03-4D76-A603-6BE5C364285B}" type="parTrans" cxnId="{40609248-E8CF-4E0B-9E7E-F2A7A8D0AFC4}">
      <dgm:prSet/>
      <dgm:spPr/>
      <dgm:t>
        <a:bodyPr/>
        <a:lstStyle/>
        <a:p>
          <a:endParaRPr lang="ru-RU"/>
        </a:p>
      </dgm:t>
    </dgm:pt>
    <dgm:pt modelId="{6AD6BE7B-8975-4120-A31A-C28D722E9AA2}" type="sibTrans" cxnId="{40609248-E8CF-4E0B-9E7E-F2A7A8D0AFC4}">
      <dgm:prSet/>
      <dgm:spPr/>
      <dgm:t>
        <a:bodyPr/>
        <a:lstStyle/>
        <a:p>
          <a:endParaRPr lang="ru-RU"/>
        </a:p>
      </dgm:t>
    </dgm:pt>
    <dgm:pt modelId="{29D1095D-D673-463D-A056-CC8B9F2AC799}" type="pres">
      <dgm:prSet presAssocID="{DA0DFF72-11F4-47C2-8ABA-20FB3A4C18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998E3A-670A-4D97-82A9-007A238CA7F7}" type="pres">
      <dgm:prSet presAssocID="{B8FB6B5D-0E51-42ED-B151-3C6FDCA2B0B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5637F25-B1FC-410B-B6F3-BDA748560871}" type="pres">
      <dgm:prSet presAssocID="{B8FB6B5D-0E51-42ED-B151-3C6FDCA2B0B5}" presName="rootComposite1" presStyleCnt="0"/>
      <dgm:spPr/>
      <dgm:t>
        <a:bodyPr/>
        <a:lstStyle/>
        <a:p>
          <a:endParaRPr lang="ru-RU"/>
        </a:p>
      </dgm:t>
    </dgm:pt>
    <dgm:pt modelId="{391E3E68-4AA6-432F-B283-9C529BCF9C38}" type="pres">
      <dgm:prSet presAssocID="{B8FB6B5D-0E51-42ED-B151-3C6FDCA2B0B5}" presName="rootText1" presStyleLbl="node0" presStyleIdx="0" presStyleCnt="1" custScaleY="127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E443C-9127-4590-BC56-BAE49D1175B9}" type="pres">
      <dgm:prSet presAssocID="{B8FB6B5D-0E51-42ED-B151-3C6FDCA2B0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F431648-71D5-4268-A2C1-1C87601F8BD1}" type="pres">
      <dgm:prSet presAssocID="{B8FB6B5D-0E51-42ED-B151-3C6FDCA2B0B5}" presName="hierChild2" presStyleCnt="0"/>
      <dgm:spPr/>
      <dgm:t>
        <a:bodyPr/>
        <a:lstStyle/>
        <a:p>
          <a:endParaRPr lang="ru-RU"/>
        </a:p>
      </dgm:t>
    </dgm:pt>
    <dgm:pt modelId="{CB72151A-0D4C-4145-B89C-ACC8A462F12A}" type="pres">
      <dgm:prSet presAssocID="{24650DA9-861C-4C90-9AEF-42B739AB490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3545A53-FA65-409A-946D-5FCF3FC831C2}" type="pres">
      <dgm:prSet presAssocID="{5F998FC3-AC93-4992-95DB-1B12CDBD6E0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9DC2678-B279-46CF-A771-D25505A68DD1}" type="pres">
      <dgm:prSet presAssocID="{5F998FC3-AC93-4992-95DB-1B12CDBD6E03}" presName="rootComposite" presStyleCnt="0"/>
      <dgm:spPr/>
      <dgm:t>
        <a:bodyPr/>
        <a:lstStyle/>
        <a:p>
          <a:endParaRPr lang="ru-RU"/>
        </a:p>
      </dgm:t>
    </dgm:pt>
    <dgm:pt modelId="{DF6D8E07-D780-41D3-9584-AB9862EFB50A}" type="pres">
      <dgm:prSet presAssocID="{5F998FC3-AC93-4992-95DB-1B12CDBD6E03}" presName="rootText" presStyleLbl="node2" presStyleIdx="0" presStyleCnt="2" custScaleY="133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7C1D5E-8DA9-413E-A1C4-5FFA7E57B394}" type="pres">
      <dgm:prSet presAssocID="{5F998FC3-AC93-4992-95DB-1B12CDBD6E03}" presName="rootConnector" presStyleLbl="node2" presStyleIdx="0" presStyleCnt="2"/>
      <dgm:spPr/>
      <dgm:t>
        <a:bodyPr/>
        <a:lstStyle/>
        <a:p>
          <a:endParaRPr lang="ru-RU"/>
        </a:p>
      </dgm:t>
    </dgm:pt>
    <dgm:pt modelId="{31EC832E-2E77-43D4-B7E2-1BBB07BA1A56}" type="pres">
      <dgm:prSet presAssocID="{5F998FC3-AC93-4992-95DB-1B12CDBD6E03}" presName="hierChild4" presStyleCnt="0"/>
      <dgm:spPr/>
      <dgm:t>
        <a:bodyPr/>
        <a:lstStyle/>
        <a:p>
          <a:endParaRPr lang="ru-RU"/>
        </a:p>
      </dgm:t>
    </dgm:pt>
    <dgm:pt modelId="{BF708257-F3F1-420B-9568-E329477EC086}" type="pres">
      <dgm:prSet presAssocID="{5F998FC3-AC93-4992-95DB-1B12CDBD6E03}" presName="hierChild5" presStyleCnt="0"/>
      <dgm:spPr/>
      <dgm:t>
        <a:bodyPr/>
        <a:lstStyle/>
        <a:p>
          <a:endParaRPr lang="ru-RU"/>
        </a:p>
      </dgm:t>
    </dgm:pt>
    <dgm:pt modelId="{CA9951D4-35FF-48A0-A56E-9134633614E9}" type="pres">
      <dgm:prSet presAssocID="{5BC32F08-DE03-4D76-A603-6BE5C364285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4CCB352-F4E4-43DA-BEA7-B3CF2574FA1D}" type="pres">
      <dgm:prSet presAssocID="{9B4385C9-D6C4-4CB0-83F1-55816B3018D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733EC20-730F-47C6-9AC6-82A09FA34E90}" type="pres">
      <dgm:prSet presAssocID="{9B4385C9-D6C4-4CB0-83F1-55816B3018D5}" presName="rootComposite" presStyleCnt="0"/>
      <dgm:spPr/>
      <dgm:t>
        <a:bodyPr/>
        <a:lstStyle/>
        <a:p>
          <a:endParaRPr lang="ru-RU"/>
        </a:p>
      </dgm:t>
    </dgm:pt>
    <dgm:pt modelId="{8C3E43CD-57BB-4736-9259-B18AC7B42E8B}" type="pres">
      <dgm:prSet presAssocID="{9B4385C9-D6C4-4CB0-83F1-55816B3018D5}" presName="rootText" presStyleLbl="node2" presStyleIdx="1" presStyleCnt="2" custScaleY="133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8FB9D6-39B5-4F8B-855B-9C6F5978CA61}" type="pres">
      <dgm:prSet presAssocID="{9B4385C9-D6C4-4CB0-83F1-55816B3018D5}" presName="rootConnector" presStyleLbl="node2" presStyleIdx="1" presStyleCnt="2"/>
      <dgm:spPr/>
      <dgm:t>
        <a:bodyPr/>
        <a:lstStyle/>
        <a:p>
          <a:endParaRPr lang="ru-RU"/>
        </a:p>
      </dgm:t>
    </dgm:pt>
    <dgm:pt modelId="{23446C05-3BB7-49DF-9EE6-B6A579E6EB72}" type="pres">
      <dgm:prSet presAssocID="{9B4385C9-D6C4-4CB0-83F1-55816B3018D5}" presName="hierChild4" presStyleCnt="0"/>
      <dgm:spPr/>
      <dgm:t>
        <a:bodyPr/>
        <a:lstStyle/>
        <a:p>
          <a:endParaRPr lang="ru-RU"/>
        </a:p>
      </dgm:t>
    </dgm:pt>
    <dgm:pt modelId="{0BB5BAD3-32F0-4735-A589-C33026047DA3}" type="pres">
      <dgm:prSet presAssocID="{9B4385C9-D6C4-4CB0-83F1-55816B3018D5}" presName="hierChild5" presStyleCnt="0"/>
      <dgm:spPr/>
      <dgm:t>
        <a:bodyPr/>
        <a:lstStyle/>
        <a:p>
          <a:endParaRPr lang="ru-RU"/>
        </a:p>
      </dgm:t>
    </dgm:pt>
    <dgm:pt modelId="{74DF6A80-1851-4BC4-8D52-3F9C261300E8}" type="pres">
      <dgm:prSet presAssocID="{B8FB6B5D-0E51-42ED-B151-3C6FDCA2B0B5}" presName="hierChild3" presStyleCnt="0"/>
      <dgm:spPr/>
      <dgm:t>
        <a:bodyPr/>
        <a:lstStyle/>
        <a:p>
          <a:endParaRPr lang="ru-RU"/>
        </a:p>
      </dgm:t>
    </dgm:pt>
  </dgm:ptLst>
  <dgm:cxnLst>
    <dgm:cxn modelId="{0CC39750-EB5C-41DD-8DF1-E6AD50B4D1FC}" type="presOf" srcId="{5F998FC3-AC93-4992-95DB-1B12CDBD6E03}" destId="{DF6D8E07-D780-41D3-9584-AB9862EFB50A}" srcOrd="0" destOrd="0" presId="urn:microsoft.com/office/officeart/2005/8/layout/orgChart1"/>
    <dgm:cxn modelId="{40609248-E8CF-4E0B-9E7E-F2A7A8D0AFC4}" srcId="{B8FB6B5D-0E51-42ED-B151-3C6FDCA2B0B5}" destId="{9B4385C9-D6C4-4CB0-83F1-55816B3018D5}" srcOrd="1" destOrd="0" parTransId="{5BC32F08-DE03-4D76-A603-6BE5C364285B}" sibTransId="{6AD6BE7B-8975-4120-A31A-C28D722E9AA2}"/>
    <dgm:cxn modelId="{486D2635-14C5-43B9-B0DF-9AF14723E0AE}" srcId="{DA0DFF72-11F4-47C2-8ABA-20FB3A4C18F1}" destId="{B8FB6B5D-0E51-42ED-B151-3C6FDCA2B0B5}" srcOrd="0" destOrd="0" parTransId="{9F544680-C35C-47C9-BF93-7D6D69C7B52A}" sibTransId="{C3681776-7734-455F-8948-6ACDFBE28B04}"/>
    <dgm:cxn modelId="{412EF3C1-613C-44E8-BE1D-407B17573AAD}" type="presOf" srcId="{5BC32F08-DE03-4D76-A603-6BE5C364285B}" destId="{CA9951D4-35FF-48A0-A56E-9134633614E9}" srcOrd="0" destOrd="0" presId="urn:microsoft.com/office/officeart/2005/8/layout/orgChart1"/>
    <dgm:cxn modelId="{DBBAD990-BD68-4224-967E-51286C0E22C5}" type="presOf" srcId="{9B4385C9-D6C4-4CB0-83F1-55816B3018D5}" destId="{B28FB9D6-39B5-4F8B-855B-9C6F5978CA61}" srcOrd="1" destOrd="0" presId="urn:microsoft.com/office/officeart/2005/8/layout/orgChart1"/>
    <dgm:cxn modelId="{F4EA9F4D-B6CA-4901-94D8-CF6B8061CA56}" type="presOf" srcId="{DA0DFF72-11F4-47C2-8ABA-20FB3A4C18F1}" destId="{29D1095D-D673-463D-A056-CC8B9F2AC799}" srcOrd="0" destOrd="0" presId="urn:microsoft.com/office/officeart/2005/8/layout/orgChart1"/>
    <dgm:cxn modelId="{7B8CE0E2-FA7B-40C3-A1DC-FC8847721E74}" type="presOf" srcId="{5F998FC3-AC93-4992-95DB-1B12CDBD6E03}" destId="{AB7C1D5E-8DA9-413E-A1C4-5FFA7E57B394}" srcOrd="1" destOrd="0" presId="urn:microsoft.com/office/officeart/2005/8/layout/orgChart1"/>
    <dgm:cxn modelId="{495E9118-433E-4474-92C6-969F6300B8C5}" type="presOf" srcId="{24650DA9-861C-4C90-9AEF-42B739AB4901}" destId="{CB72151A-0D4C-4145-B89C-ACC8A462F12A}" srcOrd="0" destOrd="0" presId="urn:microsoft.com/office/officeart/2005/8/layout/orgChart1"/>
    <dgm:cxn modelId="{2C21205C-310E-4604-B242-1645C1C5FCB4}" srcId="{B8FB6B5D-0E51-42ED-B151-3C6FDCA2B0B5}" destId="{5F998FC3-AC93-4992-95DB-1B12CDBD6E03}" srcOrd="0" destOrd="0" parTransId="{24650DA9-861C-4C90-9AEF-42B739AB4901}" sibTransId="{F562A99C-A8A5-403C-9C23-48DD1CCCF7FA}"/>
    <dgm:cxn modelId="{AB9755D0-95AF-4067-88D4-559F629A932F}" type="presOf" srcId="{B8FB6B5D-0E51-42ED-B151-3C6FDCA2B0B5}" destId="{45AE443C-9127-4590-BC56-BAE49D1175B9}" srcOrd="1" destOrd="0" presId="urn:microsoft.com/office/officeart/2005/8/layout/orgChart1"/>
    <dgm:cxn modelId="{6D91C689-77E8-4A87-802E-D3EF4944F990}" type="presOf" srcId="{9B4385C9-D6C4-4CB0-83F1-55816B3018D5}" destId="{8C3E43CD-57BB-4736-9259-B18AC7B42E8B}" srcOrd="0" destOrd="0" presId="urn:microsoft.com/office/officeart/2005/8/layout/orgChart1"/>
    <dgm:cxn modelId="{5049E94C-84E4-48A7-9A05-CC0292D2F878}" type="presOf" srcId="{B8FB6B5D-0E51-42ED-B151-3C6FDCA2B0B5}" destId="{391E3E68-4AA6-432F-B283-9C529BCF9C38}" srcOrd="0" destOrd="0" presId="urn:microsoft.com/office/officeart/2005/8/layout/orgChart1"/>
    <dgm:cxn modelId="{048A14BF-DE47-49BF-A7D3-307CD9B43388}" type="presParOf" srcId="{29D1095D-D673-463D-A056-CC8B9F2AC799}" destId="{F9998E3A-670A-4D97-82A9-007A238CA7F7}" srcOrd="0" destOrd="0" presId="urn:microsoft.com/office/officeart/2005/8/layout/orgChart1"/>
    <dgm:cxn modelId="{F46546B1-7B07-4B2B-BF04-D15F3D740724}" type="presParOf" srcId="{F9998E3A-670A-4D97-82A9-007A238CA7F7}" destId="{E5637F25-B1FC-410B-B6F3-BDA748560871}" srcOrd="0" destOrd="0" presId="urn:microsoft.com/office/officeart/2005/8/layout/orgChart1"/>
    <dgm:cxn modelId="{48378CF7-AC13-4D74-8529-91C9ACC30C94}" type="presParOf" srcId="{E5637F25-B1FC-410B-B6F3-BDA748560871}" destId="{391E3E68-4AA6-432F-B283-9C529BCF9C38}" srcOrd="0" destOrd="0" presId="urn:microsoft.com/office/officeart/2005/8/layout/orgChart1"/>
    <dgm:cxn modelId="{9DFADA4F-5489-415C-9E68-D438021032D3}" type="presParOf" srcId="{E5637F25-B1FC-410B-B6F3-BDA748560871}" destId="{45AE443C-9127-4590-BC56-BAE49D1175B9}" srcOrd="1" destOrd="0" presId="urn:microsoft.com/office/officeart/2005/8/layout/orgChart1"/>
    <dgm:cxn modelId="{0959BDCA-911B-4B10-9735-E4E7E3FE5338}" type="presParOf" srcId="{F9998E3A-670A-4D97-82A9-007A238CA7F7}" destId="{4F431648-71D5-4268-A2C1-1C87601F8BD1}" srcOrd="1" destOrd="0" presId="urn:microsoft.com/office/officeart/2005/8/layout/orgChart1"/>
    <dgm:cxn modelId="{FE8B029A-E6A5-4C2B-A6C0-7B56EDEBFDBE}" type="presParOf" srcId="{4F431648-71D5-4268-A2C1-1C87601F8BD1}" destId="{CB72151A-0D4C-4145-B89C-ACC8A462F12A}" srcOrd="0" destOrd="0" presId="urn:microsoft.com/office/officeart/2005/8/layout/orgChart1"/>
    <dgm:cxn modelId="{569180B4-9257-4288-94A5-56B1FFBFD172}" type="presParOf" srcId="{4F431648-71D5-4268-A2C1-1C87601F8BD1}" destId="{33545A53-FA65-409A-946D-5FCF3FC831C2}" srcOrd="1" destOrd="0" presId="urn:microsoft.com/office/officeart/2005/8/layout/orgChart1"/>
    <dgm:cxn modelId="{78519F5C-DEEB-45ED-BE50-A66E75305901}" type="presParOf" srcId="{33545A53-FA65-409A-946D-5FCF3FC831C2}" destId="{C9DC2678-B279-46CF-A771-D25505A68DD1}" srcOrd="0" destOrd="0" presId="urn:microsoft.com/office/officeart/2005/8/layout/orgChart1"/>
    <dgm:cxn modelId="{685284C2-183E-425D-A198-F438961C8744}" type="presParOf" srcId="{C9DC2678-B279-46CF-A771-D25505A68DD1}" destId="{DF6D8E07-D780-41D3-9584-AB9862EFB50A}" srcOrd="0" destOrd="0" presId="urn:microsoft.com/office/officeart/2005/8/layout/orgChart1"/>
    <dgm:cxn modelId="{A7B25163-4905-42D3-BD8B-933430988967}" type="presParOf" srcId="{C9DC2678-B279-46CF-A771-D25505A68DD1}" destId="{AB7C1D5E-8DA9-413E-A1C4-5FFA7E57B394}" srcOrd="1" destOrd="0" presId="urn:microsoft.com/office/officeart/2005/8/layout/orgChart1"/>
    <dgm:cxn modelId="{8A7BC6EA-B825-4C03-B7E4-795F07FBE234}" type="presParOf" srcId="{33545A53-FA65-409A-946D-5FCF3FC831C2}" destId="{31EC832E-2E77-43D4-B7E2-1BBB07BA1A56}" srcOrd="1" destOrd="0" presId="urn:microsoft.com/office/officeart/2005/8/layout/orgChart1"/>
    <dgm:cxn modelId="{09021DAA-F0BE-447A-A512-C190562AE5A5}" type="presParOf" srcId="{33545A53-FA65-409A-946D-5FCF3FC831C2}" destId="{BF708257-F3F1-420B-9568-E329477EC086}" srcOrd="2" destOrd="0" presId="urn:microsoft.com/office/officeart/2005/8/layout/orgChart1"/>
    <dgm:cxn modelId="{FBD428E8-798B-4D39-8483-097BCB916079}" type="presParOf" srcId="{4F431648-71D5-4268-A2C1-1C87601F8BD1}" destId="{CA9951D4-35FF-48A0-A56E-9134633614E9}" srcOrd="2" destOrd="0" presId="urn:microsoft.com/office/officeart/2005/8/layout/orgChart1"/>
    <dgm:cxn modelId="{D0D9C00F-76B6-40C0-8BB8-C7BC058BD8B5}" type="presParOf" srcId="{4F431648-71D5-4268-A2C1-1C87601F8BD1}" destId="{94CCB352-F4E4-43DA-BEA7-B3CF2574FA1D}" srcOrd="3" destOrd="0" presId="urn:microsoft.com/office/officeart/2005/8/layout/orgChart1"/>
    <dgm:cxn modelId="{4BC90E19-D03B-450B-A58E-4F8368866A13}" type="presParOf" srcId="{94CCB352-F4E4-43DA-BEA7-B3CF2574FA1D}" destId="{C733EC20-730F-47C6-9AC6-82A09FA34E90}" srcOrd="0" destOrd="0" presId="urn:microsoft.com/office/officeart/2005/8/layout/orgChart1"/>
    <dgm:cxn modelId="{4309E658-073B-4FD7-84E4-7556509BFDB2}" type="presParOf" srcId="{C733EC20-730F-47C6-9AC6-82A09FA34E90}" destId="{8C3E43CD-57BB-4736-9259-B18AC7B42E8B}" srcOrd="0" destOrd="0" presId="urn:microsoft.com/office/officeart/2005/8/layout/orgChart1"/>
    <dgm:cxn modelId="{3A57404C-C40D-4241-A599-ABCD277D28A7}" type="presParOf" srcId="{C733EC20-730F-47C6-9AC6-82A09FA34E90}" destId="{B28FB9D6-39B5-4F8B-855B-9C6F5978CA61}" srcOrd="1" destOrd="0" presId="urn:microsoft.com/office/officeart/2005/8/layout/orgChart1"/>
    <dgm:cxn modelId="{6FE1A1A3-ACE6-4D49-B52A-9736FB52F876}" type="presParOf" srcId="{94CCB352-F4E4-43DA-BEA7-B3CF2574FA1D}" destId="{23446C05-3BB7-49DF-9EE6-B6A579E6EB72}" srcOrd="1" destOrd="0" presId="urn:microsoft.com/office/officeart/2005/8/layout/orgChart1"/>
    <dgm:cxn modelId="{975D38EA-8FE7-40D3-837B-9299357BD9E3}" type="presParOf" srcId="{94CCB352-F4E4-43DA-BEA7-B3CF2574FA1D}" destId="{0BB5BAD3-32F0-4735-A589-C33026047DA3}" srcOrd="2" destOrd="0" presId="urn:microsoft.com/office/officeart/2005/8/layout/orgChart1"/>
    <dgm:cxn modelId="{DA5911ED-1895-4DB5-96CE-E2DDABB7AED6}" type="presParOf" srcId="{F9998E3A-670A-4D97-82A9-007A238CA7F7}" destId="{74DF6A80-1851-4BC4-8D52-3F9C261300E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92467E-8F61-46E9-9828-F7E505784B23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75BC1-17B3-478E-9DAB-092ED3763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alisto MT" pitchFamily="18" charset="0"/>
              </a:rPr>
              <a:t>В состав атмосферы входят множество газов основные из них это азот, который занимает 78% всего состава атмосферы и кислород: его доля составляет 21%.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9B4C08-ED1B-46DD-A54B-33C1164D0C4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76A55-BACB-4A72-88B3-D3CFA066A95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76A55-BACB-4A72-88B3-D3CFA066A95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76A55-BACB-4A72-88B3-D3CFA066A95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76A55-BACB-4A72-88B3-D3CFA066A95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Возьмём 2 шарика одинакового</a:t>
            </a:r>
            <a:r>
              <a:rPr lang="ru-RU" baseline="0" dirty="0" smtClean="0"/>
              <a:t> размера.</a:t>
            </a:r>
          </a:p>
          <a:p>
            <a:r>
              <a:rPr lang="ru-RU" baseline="0" dirty="0" smtClean="0"/>
              <a:t>Между двумя стульями положим палку и на неё повесим вешалку.</a:t>
            </a:r>
          </a:p>
          <a:p>
            <a:r>
              <a:rPr lang="ru-RU" baseline="0" dirty="0" smtClean="0"/>
              <a:t>К концам вешалки прикрепим прищепками воздушные шарики.</a:t>
            </a:r>
          </a:p>
          <a:p>
            <a:r>
              <a:rPr lang="ru-RU" baseline="0" dirty="0" smtClean="0"/>
              <a:t>Уравновесим.</a:t>
            </a:r>
          </a:p>
          <a:p>
            <a:r>
              <a:rPr lang="ru-RU" baseline="0" dirty="0" smtClean="0"/>
              <a:t>Один шарик проткнём. </a:t>
            </a:r>
          </a:p>
          <a:p>
            <a:r>
              <a:rPr lang="ru-RU" baseline="0" dirty="0" smtClean="0"/>
              <a:t>Что произошло? (Вешалка наклонилась в ту сторону, в которой шарик целый)</a:t>
            </a:r>
          </a:p>
          <a:p>
            <a:r>
              <a:rPr lang="ru-RU" baseline="0" dirty="0" smtClean="0"/>
              <a:t>Какой из этого можно сделать вывод? (Воздух имеет вес)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75BC1-17B3-478E-9DAB-092ED3763D1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Атмосфера простирается на высоту несколько тысяч км. И состоит из нескольких слоёв. Самый нижний слой это тропосфера , что означает поворот.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E656B-E161-4132-8C2E-06058542536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6E69D-4E54-47F4-A0ED-542C59FC1C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Вследствие действия силы тяжести верхние слои воздуха сжимают нижние слои. Воздушный слой, прилегающий непосредственно к Земле, сжат больше всего и передаёт производимое на него давление по всем направлениям. В результате всё, что находится на Земле, испытывает Давление, которое называется атмосферным.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живем на дне воздушного океана и постоянно испытываем давление воздуха, хотя не чувствуем его.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D00308-26DF-4AF7-B146-D188C88BD60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Возьмём 2 шарика одинакового</a:t>
            </a:r>
            <a:r>
              <a:rPr lang="ru-RU" baseline="0" dirty="0" smtClean="0"/>
              <a:t> размера.</a:t>
            </a:r>
          </a:p>
          <a:p>
            <a:r>
              <a:rPr lang="ru-RU" baseline="0" dirty="0" smtClean="0"/>
              <a:t>Между двумя стульями положим палку и на неё повесим вешалку.</a:t>
            </a:r>
          </a:p>
          <a:p>
            <a:r>
              <a:rPr lang="ru-RU" baseline="0" dirty="0" smtClean="0"/>
              <a:t>К концам вешалки прикрепим прищепками воздушные шарики.</a:t>
            </a:r>
          </a:p>
          <a:p>
            <a:r>
              <a:rPr lang="ru-RU" baseline="0" dirty="0" smtClean="0"/>
              <a:t>Уравновесим.</a:t>
            </a:r>
          </a:p>
          <a:p>
            <a:r>
              <a:rPr lang="ru-RU" baseline="0" dirty="0" smtClean="0"/>
              <a:t>Один шарик проткнём. </a:t>
            </a:r>
          </a:p>
          <a:p>
            <a:r>
              <a:rPr lang="ru-RU" baseline="0" dirty="0" smtClean="0"/>
              <a:t>Что произошло? (Вешалка наклонилась в ту сторону, в которой шарик целый)</a:t>
            </a:r>
          </a:p>
          <a:p>
            <a:r>
              <a:rPr lang="ru-RU" baseline="0" dirty="0" smtClean="0"/>
              <a:t>Какой из этого можно сделать вывод? (Воздух имеет вес)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75BC1-17B3-478E-9DAB-092ED3763D1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Молекулы газов, входящих  в воздушную оболочку Земли, притягиваются к Земле. Но почему они тогда не падают поверхность? Дело в том, что  молекулы газов, составляющих атмосферу, находятся в непрерывном и беспорядочном движении. Поэтому они не могут упасть на землю. </a:t>
            </a:r>
            <a:r>
              <a:rPr lang="ru-RU" b="1" smtClean="0"/>
              <a:t>Тогда возникает другой вопрос: почему они не улетают в мировое пространство?.Оказывается , для того что бы покинуть Землю, молекулы должны обладать  скоростью не меньшей 11,2 км/с. </a:t>
            </a:r>
            <a:r>
              <a:rPr lang="ru-RU" smtClean="0"/>
              <a:t>Скорость большинства молекул воздушной оболочки Земли значительно меньше этой скорости.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97F752-2FFF-416F-83EE-BC92FF50FD1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Вследствие действия силы тяжести верхние слои воздуха сжимают нижние слои. Воздушный слой, прилегающий непосредственно к Земле, сжат больше всего и передаёт производимое на него давление по всем направлениям. В результате всё, что находится на Земле, испытывает Давление, которое называется атмосферным.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1B9B4-263D-4509-9D73-47E950632A8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Беспорядочное движение молекул и действие на них силы тяжести приводят в результате к тому, что молекулы газов «парят» в пространстве около Земли, образуя воздушную оболочку, или </a:t>
            </a:r>
            <a:r>
              <a:rPr lang="ru-RU" b="1" u="sng" smtClean="0"/>
              <a:t>атмосферу.</a:t>
            </a:r>
            <a:br>
              <a:rPr lang="ru-RU" b="1" u="sng" smtClean="0"/>
            </a:b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F6E51-F8CB-408D-9E01-C35C77C7E22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Во-первых, у атмосферы нет точной границы, а значит, и определенной высоты. Во-вторых, плотность воздуха на различных высотах различная.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76A55-BACB-4A72-88B3-D3CFA066A95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4637-687C-4536-B2A0-17FAF2ACE90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A22D-A672-4B1E-B554-497B77A1C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DF8E-41D0-4DBF-BD92-CD2904524B0B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E0B5-3A84-4354-8FD0-872DE83A0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65B9-6579-4E8C-BE14-36D626840825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20CF-76BE-45A7-8350-6E05B027E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293F-463D-4C70-9710-F14CD558E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CF24-288B-471D-AA15-CD7EA0266E55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F614-A90F-4729-B670-1443A9DFC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97FF-1496-49EE-88FC-2847D332C1CE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2722-FE65-4D57-B61E-C0E4FA5DD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3587-7EB1-43E2-A38E-59BAFF4EAE5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D04A-1764-4AB3-914C-4B6F41C4F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7D78-3C20-46A2-8E5D-BC7DDEBA0B0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D79E-4EA9-4F21-A179-AAB3E9DD0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0ADB-B984-4A5B-A403-5FDFF63A74A9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97EE-089F-445A-B12E-0A6265F1A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097D-8A18-485A-95FD-F92ABA3F991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2213-49E4-41FC-AE37-46C3135CC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BDDF-2277-400B-B952-EEEBB9965677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EAD1-0311-4952-9A80-9F10A70CF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63E6-5CDC-4525-8B2A-AB8FF0F050D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8EBF-6566-4639-96EE-7C6FB2743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39AE43-DE5C-4AE5-8F0A-DA2569411EBA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05B51F-77D4-45CD-9E0E-E4B593A6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018.radikal.ru/i526/1201/d8/f062f4fb6f4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hotoforum.ru/photo/612137/index.ru.html" TargetMode="External"/><Relationship Id="rId4" Type="http://schemas.openxmlformats.org/officeDocument/2006/relationships/hyperlink" Target="http://class-fizika.narod.ru/7_davlatm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1071546"/>
            <a:ext cx="5014912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Вес воздуха</a:t>
            </a:r>
            <a:endParaRPr lang="ru-RU" sz="72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72008"/>
            <a:ext cx="8586787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Атмосферное давление</a:t>
            </a:r>
            <a:endParaRPr lang="ru-RU" sz="6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6488668"/>
            <a:ext cx="322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Котляр Светлана Артуровна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571868" y="3929066"/>
            <a:ext cx="2813046" cy="2525733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   Вес 1 куб. метра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     воздуха равен 13 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85728"/>
            <a:ext cx="807249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2800" dirty="0" smtClean="0"/>
              <a:t>Опытным путем установлено, что масса 1 м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 воздуха при температуре 0 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С  равна 1,29 кг. Следовательно: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ym typeface="Symbol" pitchFamily="18" charset="2"/>
              </a:rPr>
              <a:t>               = 1,29кг/м³</a:t>
            </a:r>
            <a:r>
              <a:rPr lang="ru-RU" sz="2800" dirty="0" smtClean="0">
                <a:sym typeface="Symbol" pitchFamily="18" charset="2"/>
              </a:rPr>
              <a:t> – плотность воздуха.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357430"/>
            <a:ext cx="707236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2800" b="1" dirty="0" smtClean="0"/>
              <a:t>                              </a:t>
            </a:r>
            <a:r>
              <a:rPr lang="en-US" sz="4000" b="1" dirty="0" smtClean="0"/>
              <a:t>P=gm</a:t>
            </a:r>
            <a:r>
              <a:rPr lang="ru-RU" sz="2800" dirty="0" smtClean="0"/>
              <a:t>, 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    </a:t>
            </a:r>
            <a:r>
              <a:rPr lang="ru-RU" sz="4000" b="1" dirty="0" smtClean="0"/>
              <a:t>Р</a:t>
            </a:r>
            <a:r>
              <a:rPr lang="ru-RU" sz="2800" b="1" dirty="0" smtClean="0"/>
              <a:t> </a:t>
            </a:r>
            <a:r>
              <a:rPr lang="ru-RU" sz="2800" dirty="0" smtClean="0"/>
              <a:t>= 9,8</a:t>
            </a:r>
            <a:r>
              <a:rPr lang="ru-RU" sz="2800" i="1" dirty="0" smtClean="0"/>
              <a:t>Н/кг</a:t>
            </a:r>
            <a:r>
              <a:rPr lang="ru-RU" sz="2800" dirty="0" smtClean="0"/>
              <a:t> </a:t>
            </a:r>
            <a:r>
              <a:rPr lang="ru-RU" sz="2800" dirty="0" smtClean="0">
                <a:cs typeface="Arial" charset="0"/>
              </a:rPr>
              <a:t>• </a:t>
            </a:r>
            <a:r>
              <a:rPr lang="ru-RU" sz="2800" dirty="0" smtClean="0"/>
              <a:t>1,29 </a:t>
            </a:r>
            <a:r>
              <a:rPr lang="ru-RU" sz="2800" i="1" dirty="0" smtClean="0"/>
              <a:t>кг </a:t>
            </a:r>
            <a:r>
              <a:rPr lang="ru-RU" sz="2800" dirty="0" smtClean="0">
                <a:cs typeface="Arial" charset="0"/>
              </a:rPr>
              <a:t>≈ </a:t>
            </a:r>
            <a:r>
              <a:rPr lang="ru-RU" sz="2800" b="1" dirty="0" smtClean="0">
                <a:cs typeface="Arial" charset="0"/>
              </a:rPr>
              <a:t>13</a:t>
            </a:r>
            <a:r>
              <a:rPr lang="ru-RU" sz="2800" b="1" i="1" dirty="0" smtClean="0">
                <a:cs typeface="Arial" charset="0"/>
              </a:rPr>
              <a:t>Н  - вес воздуха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3" descr="006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85750" y="642918"/>
            <a:ext cx="885825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Молекулы газов, составляющих атмосферу, находятся в непрерывном и беспорядочном движении. Поэтому они не могут упасть на землю</a:t>
            </a:r>
            <a:r>
              <a:rPr lang="ru-RU" sz="2400" dirty="0">
                <a:latin typeface="Calibri" pitchFamily="34" charset="0"/>
              </a:rPr>
              <a:t>.</a:t>
            </a:r>
          </a:p>
          <a:p>
            <a:endParaRPr lang="ru-RU" sz="2400" dirty="0">
              <a:latin typeface="Calibri" pitchFamily="34" charset="0"/>
            </a:endParaRPr>
          </a:p>
          <a:p>
            <a:pPr algn="ctr"/>
            <a:r>
              <a:rPr lang="ru-RU" sz="2400" dirty="0">
                <a:latin typeface="Calibri" pitchFamily="34" charset="0"/>
              </a:rPr>
              <a:t> Для того чтобы совсем покинуть Землю, молекула должна иметь очень большую скорость (не меньше 11,2 км/с). Это </a:t>
            </a:r>
            <a:r>
              <a:rPr lang="ru-RU" sz="2400" i="1" dirty="0">
                <a:latin typeface="Calibri" pitchFamily="34" charset="0"/>
              </a:rPr>
              <a:t>вторая космическая скорость</a:t>
            </a:r>
            <a:r>
              <a:rPr lang="ru-RU" sz="2400" dirty="0">
                <a:latin typeface="Calibri" pitchFamily="34" charset="0"/>
              </a:rPr>
              <a:t>. Скорость большинства молекул воздушной оболочки Земли значительно меньше этой скорости.</a:t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>Беспорядочное движение молекул и действие на них силы тяжести приводят в результате к тому, что молекулы газов «парят» в пространстве около Земли, образуя воздушную оболочку, или </a:t>
            </a:r>
            <a:r>
              <a:rPr lang="ru-RU" sz="2400" b="1" u="sng" dirty="0">
                <a:latin typeface="Calibri" pitchFamily="34" charset="0"/>
              </a:rPr>
              <a:t>атмосферу.</a:t>
            </a:r>
            <a:br>
              <a:rPr lang="ru-RU" sz="2400" b="1" u="sng" dirty="0">
                <a:latin typeface="Calibri" pitchFamily="34" charset="0"/>
              </a:rPr>
            </a:br>
            <a:r>
              <a:rPr lang="ru-RU" sz="2400" b="1" dirty="0">
                <a:latin typeface="Calibri" pitchFamily="34" charset="0"/>
              </a:rPr>
              <a:t/>
            </a:r>
            <a:br>
              <a:rPr lang="ru-RU" sz="2400" b="1" dirty="0">
                <a:latin typeface="Calibri" pitchFamily="34" charset="0"/>
              </a:rPr>
            </a:br>
            <a:r>
              <a:rPr lang="ru-RU" sz="2800" b="1" dirty="0">
                <a:latin typeface="Calibri" pitchFamily="34" charset="0"/>
              </a:rPr>
              <a:t>Чёткой границы атмосфера не имеет</a:t>
            </a:r>
            <a:r>
              <a:rPr lang="ru-RU" sz="2400" dirty="0">
                <a:latin typeface="Calibri" pitchFamily="34" charset="0"/>
              </a:rPr>
              <a:t>.</a:t>
            </a:r>
            <a:r>
              <a:rPr lang="ru-RU" sz="2400" b="1" dirty="0">
                <a:latin typeface="Calibri" pitchFamily="34" charset="0"/>
              </a:rPr>
              <a:t/>
            </a:r>
            <a:br>
              <a:rPr lang="ru-RU" sz="2400" b="1" dirty="0">
                <a:latin typeface="Calibri" pitchFamily="34" charset="0"/>
              </a:rPr>
            </a:b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1"/>
            <a:ext cx="85725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Calibri" pitchFamily="34" charset="0"/>
              </a:rPr>
              <a:t>Почему существует воздушная оболочка Земли?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1857364"/>
            <a:ext cx="821537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1"/>
            <a:ext cx="864399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Закрепление изученной темы.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857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071546"/>
            <a:ext cx="864399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1.Вследствие чего создается атмосферное давление?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1857364"/>
            <a:ext cx="821537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66"/>
            <a:ext cx="8643998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Закрепление изученной темы.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85992"/>
            <a:ext cx="75724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285860"/>
            <a:ext cx="864399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2.Почему существует воздушная оболочка Земли?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1857364"/>
            <a:ext cx="821537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864399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Закрепление изученной темы.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071688"/>
            <a:ext cx="75009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3357563" y="5214938"/>
            <a:ext cx="1643062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1 причина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5857875" y="4357688"/>
            <a:ext cx="157162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2 причина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071546"/>
            <a:ext cx="857256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3.Почему нельзя рассчитать давление воздуха так же как  и жидкости?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1857364"/>
            <a:ext cx="821537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605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изученной темы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1142984"/>
            <a:ext cx="66282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4. Чему равен вес воздуха объёмом 1м³?</a:t>
            </a:r>
            <a:endParaRPr lang="ru-RU" sz="2800" b="1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1227455">
            <a:off x="2503096" y="2242708"/>
            <a:ext cx="4098930" cy="4025931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1857364"/>
            <a:ext cx="821537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5410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изученной темы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1142984"/>
            <a:ext cx="857256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5. Как изменяется плотность атмосферы с увеличением высоты?</a:t>
            </a:r>
            <a:endParaRPr lang="ru-RU" sz="2800" b="1" dirty="0"/>
          </a:p>
        </p:txBody>
      </p:sp>
      <p:pic>
        <p:nvPicPr>
          <p:cNvPr id="34818" name="Picture 2" descr="http://www.photoforum.ru/f/photo/000/612/612137_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3116"/>
            <a:ext cx="720747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1857364"/>
            <a:ext cx="821537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84" y="714356"/>
            <a:ext cx="466845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Домашнее задание.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1928802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§ 40, 41.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1857364"/>
            <a:ext cx="821537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786" y="571480"/>
            <a:ext cx="389683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Урок окончен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286388"/>
            <a:ext cx="410317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До свидания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357188" y="285750"/>
            <a:ext cx="8424862" cy="45720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F0FF"/>
              </a:gs>
              <a:gs pos="100000">
                <a:srgbClr val="8EB4D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857224" y="5500702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Verdana" pitchFamily="34" charset="0"/>
              </a:rPr>
              <a:t>Котляр Светлана Артуровна </a:t>
            </a:r>
          </a:p>
        </p:txBody>
      </p:sp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642910" y="6000768"/>
            <a:ext cx="7358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Verdana" pitchFamily="34" charset="0"/>
              </a:rPr>
              <a:t>МБСЛШ им. Ю.А.Гагарина Озёрск                       Челябинская область</a:t>
            </a:r>
          </a:p>
        </p:txBody>
      </p:sp>
      <p:sp>
        <p:nvSpPr>
          <p:cNvPr id="19465" name="WordArt 20"/>
          <p:cNvSpPr>
            <a:spLocks noChangeArrowheads="1" noChangeShapeType="1" noTextEdit="1"/>
          </p:cNvSpPr>
          <p:nvPr/>
        </p:nvSpPr>
        <p:spPr bwMode="auto">
          <a:xfrm>
            <a:off x="928662" y="500042"/>
            <a:ext cx="7286625" cy="214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Использованные материалы и Интернет-ресурсы:</a:t>
            </a:r>
          </a:p>
        </p:txBody>
      </p:sp>
      <p:sp>
        <p:nvSpPr>
          <p:cNvPr id="19466" name="WordArt 24"/>
          <p:cNvSpPr>
            <a:spLocks noChangeArrowheads="1" noChangeShapeType="1" noTextEdit="1"/>
          </p:cNvSpPr>
          <p:nvPr/>
        </p:nvSpPr>
        <p:spPr bwMode="auto">
          <a:xfrm>
            <a:off x="1214438" y="6072188"/>
            <a:ext cx="7197725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8484E0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857232"/>
            <a:ext cx="80010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А.В. </a:t>
            </a:r>
            <a:r>
              <a:rPr lang="ru-RU" sz="2000" dirty="0" err="1">
                <a:latin typeface="+mn-lt"/>
              </a:rPr>
              <a:t>Перышкин,Физика</a:t>
            </a:r>
            <a:r>
              <a:rPr lang="ru-RU" sz="2000" dirty="0">
                <a:latin typeface="+mn-lt"/>
              </a:rPr>
              <a:t> 7 класс, Москва, Дрофа, 2008г.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2. http://s017.radikal.ru/i429/1201/98/0d20e110f497.jpg</a:t>
            </a:r>
            <a:endParaRPr lang="ru-RU" sz="2000" b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3. http://s61.radikal.ru/i171/1201/f9/46d893a008a9.jpg</a:t>
            </a:r>
            <a:endParaRPr lang="ru-RU" sz="2000" b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4. http://i078.radikal.ru/1201/f7/9b3b2053427b.jpg</a:t>
            </a:r>
            <a:endParaRPr lang="ru-RU" sz="2000" b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5. http://s018.radikal.ru/i527/1201/62/2abb3bfb1b6d.jpg</a:t>
            </a:r>
            <a:endParaRPr lang="ru-RU" sz="2000" b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6. http://s44.radikal.ru/i106/1201/b6/725f89a8c1d3.jpg</a:t>
            </a:r>
            <a:endParaRPr lang="ru-RU" sz="2000" b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  <a:hlinkClick r:id="rId3"/>
              </a:rPr>
              <a:t>7. http://s018.radikal.ru/i526/1201/d8/f062f4fb6f48.jpg</a:t>
            </a:r>
            <a:endParaRPr lang="ru-RU" sz="2000" dirty="0">
              <a:ln>
                <a:solidFill>
                  <a:schemeClr val="tx1"/>
                </a:solidFill>
              </a:ln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  <a:cs typeface="Times New Roman" pitchFamily="18" charset="0"/>
                <a:hlinkClick r:id="rId4"/>
              </a:rPr>
              <a:t>8. http://class-fizika.narod.ru/7_davlatm.htm</a:t>
            </a:r>
            <a:endParaRPr lang="ru-RU" sz="2000" dirty="0">
              <a:ln>
                <a:solidFill>
                  <a:schemeClr val="tx1"/>
                </a:solidFill>
              </a:ln>
              <a:latin typeface="+mn-lt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latin typeface="+mn-lt"/>
                <a:cs typeface="Times New Roman" pitchFamily="18" charset="0"/>
              </a:rPr>
              <a:t>9. В.А.Волков, С.Е. Полянский, Поурочные разработки по физике, 7 класс, Москва, ВАКО, 2008г. </a:t>
            </a:r>
            <a:endParaRPr lang="ru-RU" sz="2000" dirty="0" smtClean="0">
              <a:ln>
                <a:solidFill>
                  <a:schemeClr val="tx1"/>
                </a:solidFill>
              </a:ln>
              <a:latin typeface="+mn-lt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ysClr val="windowText" lastClr="000000"/>
                </a:solidFill>
                <a:hlinkClick r:id="rId5"/>
              </a:rPr>
              <a:t>10.</a:t>
            </a:r>
            <a:r>
              <a:rPr lang="en-US" sz="2000" dirty="0" smtClean="0">
                <a:solidFill>
                  <a:sysClr val="windowText" lastClr="000000"/>
                </a:solidFill>
                <a:hlinkClick r:id="rId5"/>
              </a:rPr>
              <a:t>http://www.photoforum.ru/photo/612137/index.ru.html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MG0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5572125"/>
            <a:ext cx="8842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latin typeface="Calibri" pitchFamily="34" charset="0"/>
              </a:rPr>
              <a:t>  </a:t>
            </a:r>
          </a:p>
          <a:p>
            <a:r>
              <a:rPr lang="ru-RU" sz="6000" b="1">
                <a:solidFill>
                  <a:srgbClr val="FF3300"/>
                </a:solidFill>
                <a:latin typeface="Calibri" pitchFamily="34" charset="0"/>
              </a:rPr>
              <a:t>    </a:t>
            </a:r>
            <a:endParaRPr lang="ru-RU" sz="6000" b="1">
              <a:latin typeface="Calibri" pitchFamily="34" charset="0"/>
            </a:endParaRPr>
          </a:p>
        </p:txBody>
      </p:sp>
      <p:sp>
        <p:nvSpPr>
          <p:cNvPr id="307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63938" y="476250"/>
            <a:ext cx="4464050" cy="20891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857364"/>
            <a:ext cx="8286808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    </a:t>
            </a:r>
            <a:r>
              <a:rPr lang="ru-RU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sto MT" pitchFamily="18" charset="0"/>
              </a:rPr>
              <a:t>от греческих слов </a:t>
            </a:r>
            <a:endParaRPr lang="ru-RU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 </a:t>
            </a:r>
            <a:r>
              <a:rPr lang="ru-RU" sz="6000" b="1" dirty="0" err="1">
                <a:solidFill>
                  <a:srgbClr val="FF3300"/>
                </a:solidFill>
                <a:latin typeface="+mn-lt"/>
                <a:cs typeface="Times New Roman" pitchFamily="18" charset="0"/>
              </a:rPr>
              <a:t>ατμος</a:t>
            </a:r>
            <a:r>
              <a:rPr lang="ru-RU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</a:t>
            </a:r>
            <a: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sto MT" pitchFamily="18" charset="0"/>
              </a:rPr>
              <a:t>«</a:t>
            </a:r>
            <a:r>
              <a:rPr lang="ru-RU" sz="6000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sto MT" pitchFamily="18" charset="0"/>
              </a:rPr>
              <a:t>атмос</a:t>
            </a:r>
            <a: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sto MT" pitchFamily="18" charset="0"/>
              </a:rPr>
              <a:t>»</a:t>
            </a:r>
            <a:r>
              <a:rPr lang="ru-RU" sz="8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– пар</a:t>
            </a:r>
            <a:r>
              <a:rPr lang="ru-RU" sz="8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</a:t>
            </a:r>
            <a:r>
              <a:rPr lang="ru-RU" sz="6000" b="1" dirty="0" err="1">
                <a:solidFill>
                  <a:srgbClr val="FF3300"/>
                </a:solidFill>
                <a:latin typeface="+mn-lt"/>
                <a:cs typeface="Times New Roman" pitchFamily="18" charset="0"/>
              </a:rPr>
              <a:t>δφαίρα </a:t>
            </a:r>
            <a: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sto MT" pitchFamily="18" charset="0"/>
              </a:rPr>
              <a:t>«сфера»</a:t>
            </a:r>
            <a:r>
              <a:rPr lang="ru-RU" sz="8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– шар</a:t>
            </a:r>
            <a:r>
              <a:rPr lang="ru-RU" sz="8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 </a:t>
            </a:r>
            <a:endParaRPr lang="ru-RU" sz="8000" dirty="0">
              <a:ln>
                <a:solidFill>
                  <a:schemeClr val="tx2">
                    <a:lumMod val="50000"/>
                  </a:schemeClr>
                </a:solidFill>
              </a:ln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785794"/>
            <a:ext cx="6215106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sng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Wide Latin" pitchFamily="18" charset="0"/>
              </a:rPr>
              <a:t>АТМОСФЕРА</a:t>
            </a:r>
            <a:endParaRPr lang="ru-RU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тяжел ли воздух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50" y="285750"/>
            <a:ext cx="85725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733800"/>
            <a:ext cx="9144000" cy="3124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900" b="1" smtClean="0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0" y="2500313"/>
            <a:ext cx="44291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sto MT" pitchFamily="18" charset="0"/>
              </a:rPr>
              <a:t> В состав атмосферы входят газы:</a:t>
            </a:r>
          </a:p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latin typeface="Calisto MT" pitchFamily="18" charset="0"/>
              </a:rPr>
              <a:t>   азот – 78%</a:t>
            </a:r>
          </a:p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latin typeface="Calisto MT" pitchFamily="18" charset="0"/>
              </a:rPr>
              <a:t>   кислород – 21%,     </a:t>
            </a:r>
          </a:p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latin typeface="Calisto MT" pitchFamily="18" charset="0"/>
              </a:rPr>
              <a:t>   углекислый газ – 0,03%,    </a:t>
            </a:r>
          </a:p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  <a:latin typeface="Calisto MT" pitchFamily="18" charset="0"/>
              </a:rPr>
              <a:t>    инертные газы- 0,93%,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latin typeface="Calisto MT" pitchFamily="18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3116"/>
            <a:ext cx="4464050" cy="44243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285720" y="214313"/>
            <a:ext cx="8643998" cy="1754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u="sng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Атмосфера</a:t>
            </a:r>
            <a:r>
              <a:rPr lang="ru-RU" sz="6000" u="sng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 </a:t>
            </a:r>
            <a:r>
              <a:rPr lang="ru-RU" sz="6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–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воздушная оболочка Земли</a:t>
            </a:r>
            <a:r>
              <a:rPr lang="ru-RU" sz="48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Book Antiqu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C:\Documents and Settings\1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3429000" y="5214938"/>
            <a:ext cx="262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«ТРОПОС» - ПОВОРОТ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38" y="42148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round/>
                  <a:headEnd/>
                  <a:tailEnd/>
                </a:ln>
                <a:solidFill>
                  <a:schemeClr val="bg2"/>
                </a:solidFill>
                <a:latin typeface="Times New Roman"/>
                <a:cs typeface="Times New Roman"/>
              </a:rPr>
              <a:t>- "СТРАУМ" -НАСТИЛ, СЛОЙ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35756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round/>
                  <a:headEnd/>
                  <a:tailEnd/>
                </a:ln>
                <a:solidFill>
                  <a:schemeClr val="bg2"/>
                </a:solidFill>
                <a:latin typeface="Times New Roman"/>
                <a:cs typeface="Times New Roman"/>
              </a:rPr>
              <a:t>"МЕЗО" -СРЕДНИЙ, ПРОМЕЖУТОЧНЫЙ</a:t>
            </a:r>
            <a:endParaRPr lang="ru-RU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00025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round/>
                  <a:headEnd/>
                  <a:tailEnd/>
                </a:ln>
                <a:solidFill>
                  <a:schemeClr val="bg2"/>
                </a:solidFill>
                <a:latin typeface="Times New Roman"/>
                <a:cs typeface="Times New Roman"/>
              </a:rPr>
              <a:t>"ТЕРМО« - ТЕПЛО</a:t>
            </a:r>
          </a:p>
        </p:txBody>
      </p:sp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3857625" y="571500"/>
            <a:ext cx="104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Tahoma" pitchFamily="34" charset="0"/>
              </a:rPr>
              <a:t>ВАКУУМ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3357563" y="3929063"/>
            <a:ext cx="2214562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CCC00"/>
                </a:solidFill>
                <a:latin typeface="Calibri" pitchFamily="34" charset="0"/>
              </a:rPr>
              <a:t>СТРАТОСФЕРА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10243" name="Group 1"/>
          <p:cNvGrpSpPr>
            <a:grpSpLocks noGrp="1"/>
          </p:cNvGrpSpPr>
          <p:nvPr>
            <p:ph idx="1"/>
          </p:nvPr>
        </p:nvGrpSpPr>
        <p:grpSpPr bwMode="auto">
          <a:xfrm>
            <a:off x="0" y="0"/>
            <a:ext cx="9144000" cy="6858000"/>
            <a:chOff x="0" y="0"/>
            <a:chExt cx="5758" cy="4318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59" cy="4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246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4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357188" y="5214938"/>
            <a:ext cx="7715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99"/>
                </a:solidFill>
                <a:latin typeface="Palatino Linotype" pitchFamily="18" charset="0"/>
              </a:rPr>
              <a:t>Такой увидел советский космонавт  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99"/>
                </a:solidFill>
                <a:latin typeface="Palatino Linotype" pitchFamily="18" charset="0"/>
              </a:rPr>
              <a:t>         Герман Титов атмосферу Земли из кабины космического корабля.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429000" y="2819400"/>
            <a:ext cx="381000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3019425" y="3324225"/>
            <a:ext cx="542925" cy="1019175"/>
          </a:xfrm>
          <a:custGeom>
            <a:avLst/>
            <a:gdLst/>
            <a:ahLst/>
            <a:cxnLst>
              <a:cxn ang="0">
                <a:pos x="320" y="0"/>
              </a:cxn>
              <a:cxn ang="0">
                <a:pos x="311" y="73"/>
              </a:cxn>
              <a:cxn ang="0">
                <a:pos x="301" y="100"/>
              </a:cxn>
              <a:cxn ang="0">
                <a:pos x="228" y="119"/>
              </a:cxn>
              <a:cxn ang="0">
                <a:pos x="173" y="137"/>
              </a:cxn>
              <a:cxn ang="0">
                <a:pos x="82" y="219"/>
              </a:cxn>
              <a:cxn ang="0">
                <a:pos x="55" y="237"/>
              </a:cxn>
              <a:cxn ang="0">
                <a:pos x="9" y="311"/>
              </a:cxn>
              <a:cxn ang="0">
                <a:pos x="0" y="338"/>
              </a:cxn>
              <a:cxn ang="0">
                <a:pos x="18" y="450"/>
              </a:cxn>
              <a:cxn ang="0">
                <a:pos x="258" y="642"/>
              </a:cxn>
            </a:cxnLst>
            <a:rect l="0" t="0" r="r" b="b"/>
            <a:pathLst>
              <a:path w="342" h="642">
                <a:moveTo>
                  <a:pt x="320" y="0"/>
                </a:moveTo>
                <a:cubicBezTo>
                  <a:pt x="317" y="24"/>
                  <a:pt x="316" y="49"/>
                  <a:pt x="311" y="73"/>
                </a:cubicBezTo>
                <a:cubicBezTo>
                  <a:pt x="309" y="82"/>
                  <a:pt x="301" y="100"/>
                  <a:pt x="301" y="100"/>
                </a:cubicBezTo>
                <a:cubicBezTo>
                  <a:pt x="223" y="126"/>
                  <a:pt x="342" y="87"/>
                  <a:pt x="228" y="119"/>
                </a:cubicBezTo>
                <a:cubicBezTo>
                  <a:pt x="209" y="124"/>
                  <a:pt x="173" y="137"/>
                  <a:pt x="173" y="137"/>
                </a:cubicBezTo>
                <a:cubicBezTo>
                  <a:pt x="145" y="179"/>
                  <a:pt x="128" y="189"/>
                  <a:pt x="82" y="219"/>
                </a:cubicBezTo>
                <a:cubicBezTo>
                  <a:pt x="73" y="225"/>
                  <a:pt x="55" y="237"/>
                  <a:pt x="55" y="237"/>
                </a:cubicBezTo>
                <a:cubicBezTo>
                  <a:pt x="44" y="268"/>
                  <a:pt x="31" y="288"/>
                  <a:pt x="9" y="311"/>
                </a:cubicBezTo>
                <a:cubicBezTo>
                  <a:pt x="6" y="320"/>
                  <a:pt x="0" y="338"/>
                  <a:pt x="0" y="338"/>
                </a:cubicBezTo>
                <a:lnTo>
                  <a:pt x="18" y="450"/>
                </a:lnTo>
                <a:lnTo>
                  <a:pt x="258" y="642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3675063" y="3338513"/>
            <a:ext cx="490537" cy="100171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6" y="100"/>
              </a:cxn>
              <a:cxn ang="0">
                <a:pos x="71" y="119"/>
              </a:cxn>
              <a:cxn ang="0">
                <a:pos x="144" y="164"/>
              </a:cxn>
              <a:cxn ang="0">
                <a:pos x="163" y="183"/>
              </a:cxn>
              <a:cxn ang="0">
                <a:pos x="218" y="201"/>
              </a:cxn>
              <a:cxn ang="0">
                <a:pos x="245" y="210"/>
              </a:cxn>
              <a:cxn ang="0">
                <a:pos x="309" y="347"/>
              </a:cxn>
              <a:cxn ang="0">
                <a:pos x="291" y="430"/>
              </a:cxn>
              <a:cxn ang="0">
                <a:pos x="245" y="475"/>
              </a:cxn>
              <a:cxn ang="0">
                <a:pos x="227" y="494"/>
              </a:cxn>
              <a:cxn ang="0">
                <a:pos x="199" y="539"/>
              </a:cxn>
              <a:cxn ang="0">
                <a:pos x="163" y="594"/>
              </a:cxn>
              <a:cxn ang="0">
                <a:pos x="154" y="622"/>
              </a:cxn>
              <a:cxn ang="0">
                <a:pos x="126" y="631"/>
              </a:cxn>
            </a:cxnLst>
            <a:rect l="0" t="0" r="r" b="b"/>
            <a:pathLst>
              <a:path w="309" h="631">
                <a:moveTo>
                  <a:pt x="7" y="0"/>
                </a:moveTo>
                <a:cubicBezTo>
                  <a:pt x="10" y="33"/>
                  <a:pt x="0" y="71"/>
                  <a:pt x="16" y="100"/>
                </a:cubicBezTo>
                <a:cubicBezTo>
                  <a:pt x="25" y="117"/>
                  <a:pt x="71" y="119"/>
                  <a:pt x="71" y="119"/>
                </a:cubicBezTo>
                <a:cubicBezTo>
                  <a:pt x="94" y="141"/>
                  <a:pt x="119" y="144"/>
                  <a:pt x="144" y="164"/>
                </a:cubicBezTo>
                <a:cubicBezTo>
                  <a:pt x="151" y="170"/>
                  <a:pt x="155" y="179"/>
                  <a:pt x="163" y="183"/>
                </a:cubicBezTo>
                <a:cubicBezTo>
                  <a:pt x="180" y="192"/>
                  <a:pt x="200" y="195"/>
                  <a:pt x="218" y="201"/>
                </a:cubicBezTo>
                <a:cubicBezTo>
                  <a:pt x="227" y="204"/>
                  <a:pt x="245" y="210"/>
                  <a:pt x="245" y="210"/>
                </a:cubicBezTo>
                <a:cubicBezTo>
                  <a:pt x="273" y="254"/>
                  <a:pt x="280" y="304"/>
                  <a:pt x="309" y="347"/>
                </a:cubicBezTo>
                <a:cubicBezTo>
                  <a:pt x="309" y="348"/>
                  <a:pt x="300" y="418"/>
                  <a:pt x="291" y="430"/>
                </a:cubicBezTo>
                <a:cubicBezTo>
                  <a:pt x="278" y="447"/>
                  <a:pt x="260" y="460"/>
                  <a:pt x="245" y="475"/>
                </a:cubicBezTo>
                <a:cubicBezTo>
                  <a:pt x="239" y="481"/>
                  <a:pt x="227" y="494"/>
                  <a:pt x="227" y="494"/>
                </a:cubicBezTo>
                <a:cubicBezTo>
                  <a:pt x="201" y="573"/>
                  <a:pt x="238" y="475"/>
                  <a:pt x="199" y="539"/>
                </a:cubicBezTo>
                <a:cubicBezTo>
                  <a:pt x="157" y="609"/>
                  <a:pt x="235" y="522"/>
                  <a:pt x="163" y="594"/>
                </a:cubicBezTo>
                <a:cubicBezTo>
                  <a:pt x="160" y="603"/>
                  <a:pt x="161" y="615"/>
                  <a:pt x="154" y="622"/>
                </a:cubicBezTo>
                <a:cubicBezTo>
                  <a:pt x="147" y="629"/>
                  <a:pt x="126" y="631"/>
                  <a:pt x="126" y="631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3294063" y="3860800"/>
            <a:ext cx="174625" cy="392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73"/>
              </a:cxn>
              <a:cxn ang="0">
                <a:pos x="110" y="247"/>
              </a:cxn>
            </a:cxnLst>
            <a:rect l="0" t="0" r="r" b="b"/>
            <a:pathLst>
              <a:path w="110" h="247">
                <a:moveTo>
                  <a:pt x="0" y="0"/>
                </a:moveTo>
                <a:cubicBezTo>
                  <a:pt x="11" y="29"/>
                  <a:pt x="29" y="43"/>
                  <a:pt x="37" y="73"/>
                </a:cubicBezTo>
                <a:cubicBezTo>
                  <a:pt x="54" y="137"/>
                  <a:pt x="61" y="198"/>
                  <a:pt x="110" y="247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3733800" y="3886200"/>
            <a:ext cx="76200" cy="381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3124200" y="4419600"/>
            <a:ext cx="304800" cy="1219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810000" y="4495800"/>
            <a:ext cx="304800" cy="1143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3276600" y="4800600"/>
            <a:ext cx="304800" cy="838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581400" y="4800600"/>
            <a:ext cx="381000" cy="838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962400" y="5638800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2895600" y="5638800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2971800" y="5562600"/>
            <a:ext cx="152400" cy="76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114800" y="5486400"/>
            <a:ext cx="228600" cy="152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3733800" y="4343400"/>
            <a:ext cx="152400" cy="1651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48" y="96"/>
              </a:cxn>
              <a:cxn ang="0">
                <a:pos x="0" y="48"/>
              </a:cxn>
            </a:cxnLst>
            <a:rect l="0" t="0" r="r" b="b"/>
            <a:pathLst>
              <a:path w="96" h="104">
                <a:moveTo>
                  <a:pt x="96" y="0"/>
                </a:moveTo>
                <a:cubicBezTo>
                  <a:pt x="80" y="44"/>
                  <a:pt x="64" y="88"/>
                  <a:pt x="48" y="96"/>
                </a:cubicBezTo>
                <a:cubicBezTo>
                  <a:pt x="32" y="104"/>
                  <a:pt x="8" y="64"/>
                  <a:pt x="0" y="48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3429000" y="4267200"/>
            <a:ext cx="76200" cy="152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</a:cxnLst>
            <a:rect l="0" t="0" r="r" b="b"/>
            <a:pathLst>
              <a:path w="48" h="96">
                <a:moveTo>
                  <a:pt x="48" y="0"/>
                </a:moveTo>
                <a:cubicBezTo>
                  <a:pt x="28" y="44"/>
                  <a:pt x="8" y="88"/>
                  <a:pt x="0" y="96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 flipH="1">
            <a:off x="3886200" y="2895600"/>
            <a:ext cx="533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667000" y="2895600"/>
            <a:ext cx="762000" cy="76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57" name="Line 23"/>
          <p:cNvSpPr>
            <a:spLocks noChangeShapeType="1"/>
          </p:cNvSpPr>
          <p:nvPr/>
        </p:nvSpPr>
        <p:spPr bwMode="auto">
          <a:xfrm flipH="1">
            <a:off x="3962400" y="3352800"/>
            <a:ext cx="762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2667000" y="3429000"/>
            <a:ext cx="3810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2667000" y="4648200"/>
            <a:ext cx="685800" cy="152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60" name="Line 26"/>
          <p:cNvSpPr>
            <a:spLocks noChangeShapeType="1"/>
          </p:cNvSpPr>
          <p:nvPr/>
        </p:nvSpPr>
        <p:spPr bwMode="auto">
          <a:xfrm flipH="1" flipV="1">
            <a:off x="3886200" y="4648200"/>
            <a:ext cx="685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572132" y="4643446"/>
            <a:ext cx="30480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Не ощущаем до 50 лет!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57224" y="285728"/>
            <a:ext cx="750099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живем на дне воздушного океана                                  и постоянно испытываем давление воздуха,                        хотя не чувствуем его.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1785926"/>
            <a:ext cx="878687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из нас  держит на своих плечах груз массой                             10 тонн!</a:t>
            </a:r>
            <a:endParaRPr lang="ru-RU" sz="28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357158" y="500042"/>
          <a:ext cx="804866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00232" y="214290"/>
            <a:ext cx="494680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u="sng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Вес воздуха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214554"/>
            <a:ext cx="80010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	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Проведём опыт.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214686"/>
            <a:ext cx="8553560" cy="20005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Для опыта нужны</a:t>
            </a:r>
            <a:r>
              <a:rPr lang="ru-RU" sz="2800" b="1" dirty="0" smtClean="0"/>
              <a:t>:   </a:t>
            </a:r>
            <a:r>
              <a:rPr lang="ru-RU" sz="2400" b="1" dirty="0" smtClean="0"/>
              <a:t>1. Два одинаковых воздушных шарика.</a:t>
            </a:r>
          </a:p>
          <a:p>
            <a:r>
              <a:rPr lang="ru-RU" sz="2400" b="1" dirty="0" smtClean="0"/>
              <a:t>                                            2. Проволочная вешалка.</a:t>
            </a:r>
          </a:p>
          <a:p>
            <a:r>
              <a:rPr lang="ru-RU" sz="2400" b="1" dirty="0" smtClean="0"/>
              <a:t>                                            3. Две пластмассовые прищепки. </a:t>
            </a:r>
          </a:p>
          <a:p>
            <a:r>
              <a:rPr lang="ru-RU" sz="2400" b="1" dirty="0" smtClean="0"/>
              <a:t>                                            4 .Горизонтальный поручень.</a:t>
            </a:r>
          </a:p>
          <a:p>
            <a:r>
              <a:rPr lang="ru-RU" sz="2400" b="1" dirty="0" smtClean="0"/>
              <a:t>                                            5. Иголка.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714356"/>
            <a:ext cx="721523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воздух, как и на любое тело, находящееся на  Земле, действует  сила тяжести.</a:t>
            </a: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</a:t>
            </a:r>
            <a:r>
              <a:rPr lang="ru-RU" sz="32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Поэтому воздух обладает  весом. </a:t>
            </a:r>
            <a:endParaRPr lang="ru-RU" sz="3200" b="1" dirty="0">
              <a:ln w="18415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902</Words>
  <Application>Microsoft Office PowerPoint</Application>
  <PresentationFormat>Экран (4:3)</PresentationFormat>
  <Paragraphs>130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35</cp:revision>
  <dcterms:created xsi:type="dcterms:W3CDTF">2012-02-24T08:12:24Z</dcterms:created>
  <dcterms:modified xsi:type="dcterms:W3CDTF">2015-03-23T05:00:19Z</dcterms:modified>
</cp:coreProperties>
</file>