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embeddings/oleObject12.bin" ContentType="application/vnd.openxmlformats-officedocument.oleObject"/>
  <Override PartName="/ppt/embeddings/oleObject30.bin" ContentType="application/vnd.openxmlformats-officedocument.oleObject"/>
  <Override PartName="/ppt/embeddings/oleObject41.bin" ContentType="application/vnd.openxmlformats-officedocument.oleObject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embeddings/oleObject8.bin" ContentType="application/vnd.openxmlformats-officedocument.oleObjec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embeddings/oleObject6.bin" ContentType="application/vnd.openxmlformats-officedocument.oleObject"/>
  <Override PartName="/ppt/tags/tag16.xml" ContentType="application/vnd.openxmlformats-officedocument.presentationml.tags+xml"/>
  <Override PartName="/ppt/embeddings/oleObject39.bin" ContentType="application/vnd.openxmlformats-officedocument.oleObject"/>
  <Override PartName="/ppt/tags/tag18.xml" ContentType="application/vnd.openxmlformats-officedocument.presentationml.tags+xml"/>
  <Override PartName="/ppt/embeddings/oleObject48.bin" ContentType="application/vnd.openxmlformats-officedocument.oleObject"/>
  <Override PartName="/ppt/embeddings/oleObject4.bin" ContentType="application/vnd.openxmlformats-officedocument.oleObject"/>
  <Override PartName="/ppt/embeddings/oleObject19.bin" ContentType="application/vnd.openxmlformats-officedocument.oleObject"/>
  <Override PartName="/ppt/embeddings/oleObject28.bin" ContentType="application/vnd.openxmlformats-officedocument.oleObject"/>
  <Override PartName="/ppt/tags/tag14.xml" ContentType="application/vnd.openxmlformats-officedocument.presentationml.tags+xml"/>
  <Override PartName="/ppt/embeddings/oleObject37.bin" ContentType="application/vnd.openxmlformats-officedocument.oleObject"/>
  <Override PartName="/ppt/embeddings/oleObject46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ags/tag12.xml" ContentType="application/vnd.openxmlformats-officedocument.presentationml.tags+xml"/>
  <Override PartName="/ppt/embeddings/oleObject26.bin" ContentType="application/vnd.openxmlformats-officedocument.oleObject"/>
  <Override PartName="/ppt/embeddings/oleObject35.bin" ContentType="application/vnd.openxmlformats-officedocument.oleObject"/>
  <Override PartName="/ppt/embeddings/oleObject44.bin" ContentType="application/vnd.openxmlformats-officedocument.oleObjec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embeddings/oleObject15.bin" ContentType="application/vnd.openxmlformats-officedocument.oleObject"/>
  <Override PartName="/ppt/embeddings/oleObject24.bin" ContentType="application/vnd.openxmlformats-officedocument.oleObject"/>
  <Override PartName="/ppt/embeddings/oleObject33.bin" ContentType="application/vnd.openxmlformats-officedocument.oleObject"/>
  <Override PartName="/ppt/embeddings/oleObject42.bin" ContentType="application/vnd.openxmlformats-officedocument.oleObject"/>
  <Override PartName="/ppt/charts/chart1.xml" ContentType="application/vnd.openxmlformats-officedocument.drawingml.chart+xml"/>
  <Override PartName="/ppt/tags/tag21.xml" ContentType="application/vnd.openxmlformats-officedocument.presentationml.tags+xml"/>
  <Override PartName="/ppt/slides/slide5.xml" ContentType="application/vnd.openxmlformats-officedocument.presentationml.slide+xml"/>
  <Default Extension="bin" ContentType="application/vnd.ms-office.activeX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embeddings/oleObject11.bin" ContentType="application/vnd.openxmlformats-officedocument.oleObject"/>
  <Override PartName="/ppt/embeddings/oleObject13.bin" ContentType="application/vnd.openxmlformats-officedocument.oleObject"/>
  <Override PartName="/ppt/embeddings/oleObject22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embeddings/oleObject20.bin" ContentType="application/vnd.openxmlformats-officedocument.oleObject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tags/tag3.xml" ContentType="application/vnd.openxmlformats-officedocument.presentationml.tags+xml"/>
  <Override PartName="/ppt/embeddings/oleObject9.bin" ContentType="application/vnd.openxmlformats-officedocument.oleObject"/>
  <Override PartName="/ppt/vbaProject.bin" ContentType="application/vnd.ms-office.vbaProject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embeddings/oleObject7.bin" ContentType="application/vnd.openxmlformats-officedocument.oleObject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29.bin" ContentType="application/vnd.openxmlformats-officedocument.oleObject"/>
  <Override PartName="/ppt/tags/tag17.xml" ContentType="application/vnd.openxmlformats-officedocument.presentationml.tags+xml"/>
  <Override PartName="/ppt/embeddings/oleObject49.bin" ContentType="application/vnd.openxmlformats-officedocument.oleObject"/>
  <Default Extension="vml" ContentType="application/vnd.openxmlformats-officedocument.vmlDrawing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27.bin" ContentType="application/vnd.openxmlformats-officedocument.oleObject"/>
  <Override PartName="/ppt/tags/tag15.xml" ContentType="application/vnd.openxmlformats-officedocument.presentationml.tags+xml"/>
  <Override PartName="/ppt/embeddings/oleObject38.bin" ContentType="application/vnd.openxmlformats-officedocument.oleObject"/>
  <Override PartName="/ppt/embeddings/oleObject47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Override PartName="/ppt/embeddings/oleObject25.bin" ContentType="application/vnd.openxmlformats-officedocument.oleObject"/>
  <Override PartName="/ppt/tags/tag13.xml" ContentType="application/vnd.openxmlformats-officedocument.presentationml.tags+xml"/>
  <Override PartName="/ppt/embeddings/oleObject34.bin" ContentType="application/vnd.openxmlformats-officedocument.oleObject"/>
  <Override PartName="/ppt/embeddings/oleObject36.bin" ContentType="application/vnd.openxmlformats-officedocument.oleObject"/>
  <Override PartName="/ppt/embeddings/oleObject45.bin" ContentType="application/vnd.openxmlformats-officedocument.oleObject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embeddings/oleObject14.bin" ContentType="application/vnd.openxmlformats-officedocument.oleObject"/>
  <Override PartName="/ppt/embeddings/oleObject23.bin" ContentType="application/vnd.openxmlformats-officedocument.oleObject"/>
  <Override PartName="/ppt/embeddings/oleObject32.bin" ContentType="application/vnd.openxmlformats-officedocument.oleObject"/>
  <Override PartName="/ppt/embeddings/oleObject43.bin" ContentType="application/vnd.openxmlformats-officedocument.oleObject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embeddings/oleObject21.bin" ContentType="application/vnd.openxmlformats-officedocument.oleObject"/>
  <Override PartName="/ppt/embeddings/oleObject50.bin" ContentType="application/vnd.openxmlformats-officedocument.oleObje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embeddings/oleObject10.bin" ContentType="application/vnd.openxmlformats-officedocument.oleObject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17" r:id="rId3"/>
    <p:sldId id="320" r:id="rId4"/>
    <p:sldId id="324" r:id="rId5"/>
    <p:sldId id="326" r:id="rId6"/>
    <p:sldId id="328" r:id="rId7"/>
    <p:sldId id="330" r:id="rId8"/>
    <p:sldId id="332" r:id="rId9"/>
    <p:sldId id="334" r:id="rId10"/>
    <p:sldId id="336" r:id="rId11"/>
    <p:sldId id="338" r:id="rId12"/>
    <p:sldId id="340" r:id="rId13"/>
    <p:sldId id="342" r:id="rId14"/>
    <p:sldId id="352" r:id="rId15"/>
    <p:sldId id="354" r:id="rId16"/>
    <p:sldId id="357" r:id="rId17"/>
    <p:sldId id="356" r:id="rId18"/>
    <p:sldId id="25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6" autoAdjust="0"/>
    <p:restoredTop sz="94437" autoAdjust="0"/>
  </p:normalViewPr>
  <p:slideViewPr>
    <p:cSldViewPr>
      <p:cViewPr varScale="1">
        <p:scale>
          <a:sx n="106" d="100"/>
          <a:sy n="106" d="100"/>
        </p:scale>
        <p:origin x="-10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8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vbaProject" Target="vbaProject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U,B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dropLines/>
        <c:marker val="1"/>
        <c:axId val="96966144"/>
        <c:axId val="96968064"/>
      </c:lineChart>
      <c:catAx>
        <c:axId val="969661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U, B</a:t>
                </a:r>
                <a:endParaRPr lang="ru-RU"/>
              </a:p>
            </c:rich>
          </c:tx>
          <c:layout/>
        </c:title>
        <c:majorTickMark val="none"/>
        <c:tickLblPos val="nextTo"/>
        <c:crossAx val="96968064"/>
        <c:crosses val="autoZero"/>
        <c:auto val="1"/>
        <c:lblAlgn val="ctr"/>
        <c:lblOffset val="100"/>
      </c:catAx>
      <c:valAx>
        <c:axId val="9696806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I, A</a:t>
                </a:r>
              </a:p>
            </c:rich>
          </c:tx>
          <c:layout/>
        </c:title>
        <c:numFmt formatCode="General" sourceLinked="1"/>
        <c:tickLblPos val="nextTo"/>
        <c:crossAx val="96966144"/>
        <c:crosses val="autoZero"/>
        <c:crossBetween val="between"/>
      </c:valAx>
    </c:plotArea>
    <c:plotVisOnly val="1"/>
  </c:chart>
  <c:spPr>
    <a:gradFill flip="none" rotWithShape="1"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2700000" scaled="1"/>
      <a:tileRect/>
    </a:gradFill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от 10.03.2013 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3.bin"/><Relationship Id="rId2" Type="http://schemas.openxmlformats.org/officeDocument/2006/relationships/tags" Target="../tags/tag1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37.bin"/><Relationship Id="rId2" Type="http://schemas.openxmlformats.org/officeDocument/2006/relationships/tags" Target="../tags/tag1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1.bin"/><Relationship Id="rId2" Type="http://schemas.openxmlformats.org/officeDocument/2006/relationships/tags" Target="../tags/tag1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tags" Target="../tags/tag18.xml"/><Relationship Id="rId7" Type="http://schemas.openxmlformats.org/officeDocument/2006/relationships/oleObject" Target="../embeddings/oleObject4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50.bin"/><Relationship Id="rId2" Type="http://schemas.openxmlformats.org/officeDocument/2006/relationships/tags" Target="../tags/tag19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4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8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2.bin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7.bin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3.bin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9.bin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 hidden="1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 hidden="1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35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 hidden="1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15</a:t>
            </a: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dirty="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624736" cy="1296144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«Электрические явления» 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класс</a:t>
            </a:r>
          </a:p>
        </p:txBody>
      </p:sp>
    </p:spTree>
    <p:custDataLst>
      <p:tags r:id="rId2"/>
    </p:custDataLst>
    <p:controls>
      <p:control spid="1115" name="TextBox1" r:id="rId3" imgW="2952720" imgH="285840"/>
    </p:controls>
    <p:extLst>
      <p:ext uri="{BB962C8B-B14F-4D97-AF65-F5344CB8AC3E}">
        <p14:creationId xmlns="" xmlns:p14="http://schemas.microsoft.com/office/powerpoint/2010/main" val="2104119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431925"/>
          </a:xfrm>
        </p:spPr>
        <p:txBody>
          <a:bodyPr/>
          <a:lstStyle/>
          <a:p>
            <a:r>
              <a:rPr lang="ru-RU" dirty="0" smtClean="0"/>
              <a:t>Математическая запись закона Джоуля - Ленца</a:t>
            </a:r>
            <a:endParaRPr lang="ru-RU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259632" y="1852492"/>
          <a:ext cx="1584176" cy="542302"/>
        </p:xfrm>
        <a:graphic>
          <a:graphicData uri="http://schemas.openxmlformats.org/presentationml/2006/ole">
            <p:oleObj spid="_x0000_s17410" name="Формула" r:id="rId4" imgW="520560" imgH="177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331639" y="2492896"/>
          <a:ext cx="1602465" cy="613024"/>
        </p:xfrm>
        <a:graphic>
          <a:graphicData uri="http://schemas.openxmlformats.org/presentationml/2006/ole">
            <p:oleObj spid="_x0000_s17411" name="Формула" r:id="rId5" imgW="596880" imgH="22860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331640" y="3179732"/>
          <a:ext cx="1440160" cy="531843"/>
        </p:xfrm>
        <a:graphic>
          <a:graphicData uri="http://schemas.openxmlformats.org/presentationml/2006/ole">
            <p:oleObj spid="_x0000_s17412" name="Формула" r:id="rId6" imgW="482400" imgH="17748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331640" y="3717032"/>
          <a:ext cx="1584176" cy="680490"/>
        </p:xfrm>
        <a:graphic>
          <a:graphicData uri="http://schemas.openxmlformats.org/presentationml/2006/ole">
            <p:oleObj spid="_x0000_s17413" name="Формула" r:id="rId7" imgW="393480" imgH="2030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431925"/>
          </a:xfrm>
        </p:spPr>
        <p:txBody>
          <a:bodyPr/>
          <a:lstStyle/>
          <a:p>
            <a:r>
              <a:rPr lang="ru-RU" dirty="0" smtClean="0"/>
              <a:t>Выберите формулу для вычисления работы тока</a:t>
            </a:r>
            <a:endParaRPr lang="ru-RU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403648" y="1916832"/>
          <a:ext cx="1350139" cy="498599"/>
        </p:xfrm>
        <a:graphic>
          <a:graphicData uri="http://schemas.openxmlformats.org/presentationml/2006/ole">
            <p:oleObj spid="_x0000_s18434" name="Формула" r:id="rId4" imgW="482400" imgH="177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475656" y="2636912"/>
          <a:ext cx="1190796" cy="405954"/>
        </p:xfrm>
        <a:graphic>
          <a:graphicData uri="http://schemas.openxmlformats.org/presentationml/2006/ole">
            <p:oleObj spid="_x0000_s18435" name="Формула" r:id="rId5" imgW="520560" imgH="17748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476375" y="3216275"/>
          <a:ext cx="1150938" cy="441325"/>
        </p:xfrm>
        <a:graphic>
          <a:graphicData uri="http://schemas.openxmlformats.org/presentationml/2006/ole">
            <p:oleObj spid="_x0000_s18436" name="Формула" r:id="rId6" imgW="596880" imgH="22860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403648" y="3717032"/>
          <a:ext cx="1008112" cy="864096"/>
        </p:xfrm>
        <a:graphic>
          <a:graphicData uri="http://schemas.openxmlformats.org/presentationml/2006/ole">
            <p:oleObj spid="_x0000_s18437" name="Формула" r:id="rId7" imgW="41904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10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3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67544" y="2852936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67544" y="3573016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67544" y="4365104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KAN 5"/>
          <p:cNvGrpSpPr/>
          <p:nvPr/>
        </p:nvGrpSpPr>
        <p:grpSpPr>
          <a:xfrm>
            <a:off x="467544" y="5229200"/>
            <a:ext cx="647700" cy="397510"/>
            <a:chOff x="444500" y="2032000"/>
            <a:chExt cx="647700" cy="397510"/>
          </a:xfrm>
        </p:grpSpPr>
        <p:sp>
          <p:nvSpPr>
            <p:cNvPr id="3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5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9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31925"/>
          </a:xfrm>
        </p:spPr>
        <p:txBody>
          <a:bodyPr/>
          <a:lstStyle/>
          <a:p>
            <a:r>
              <a:rPr lang="ru-RU" dirty="0" smtClean="0"/>
              <a:t>По каким формулам можно вычислить </a:t>
            </a:r>
            <a:r>
              <a:rPr lang="ru-RU" dirty="0" err="1" smtClean="0"/>
              <a:t>эл</a:t>
            </a:r>
            <a:r>
              <a:rPr lang="ru-RU" dirty="0" smtClean="0"/>
              <a:t>. напряжение</a:t>
            </a:r>
            <a:endParaRPr lang="ru-RU" dirty="0"/>
          </a:p>
        </p:txBody>
      </p:sp>
      <p:graphicFrame>
        <p:nvGraphicFramePr>
          <p:cNvPr id="51" name="Содержимое 50"/>
          <p:cNvGraphicFramePr>
            <a:graphicFrameLocks noChangeAspect="1"/>
          </p:cNvGraphicFramePr>
          <p:nvPr>
            <p:ph idx="1"/>
          </p:nvPr>
        </p:nvGraphicFramePr>
        <p:xfrm>
          <a:off x="1547664" y="1844824"/>
          <a:ext cx="936104" cy="745767"/>
        </p:xfrm>
        <a:graphic>
          <a:graphicData uri="http://schemas.openxmlformats.org/presentationml/2006/ole">
            <p:oleObj spid="_x0000_s19458" name="Формула" r:id="rId4" imgW="444240" imgH="419040" progId="Equation.3">
              <p:embed/>
            </p:oleObj>
          </a:graphicData>
        </a:graphic>
      </p:graphicFrame>
      <p:graphicFrame>
        <p:nvGraphicFramePr>
          <p:cNvPr id="52" name="Содержимое 51"/>
          <p:cNvGraphicFramePr>
            <a:graphicFrameLocks noChangeAspect="1"/>
          </p:cNvGraphicFramePr>
          <p:nvPr>
            <p:ph idx="13"/>
          </p:nvPr>
        </p:nvGraphicFramePr>
        <p:xfrm>
          <a:off x="1547664" y="2636912"/>
          <a:ext cx="792088" cy="720080"/>
        </p:xfrm>
        <a:graphic>
          <a:graphicData uri="http://schemas.openxmlformats.org/presentationml/2006/ole">
            <p:oleObj spid="_x0000_s19459" name="Формула" r:id="rId5" imgW="380880" imgH="393480" progId="Equation.3">
              <p:embed/>
            </p:oleObj>
          </a:graphicData>
        </a:graphic>
      </p:graphicFrame>
      <p:graphicFrame>
        <p:nvGraphicFramePr>
          <p:cNvPr id="53" name="Содержимое 52"/>
          <p:cNvGraphicFramePr>
            <a:graphicFrameLocks noChangeAspect="1"/>
          </p:cNvGraphicFramePr>
          <p:nvPr>
            <p:ph idx="14"/>
          </p:nvPr>
        </p:nvGraphicFramePr>
        <p:xfrm>
          <a:off x="1547664" y="3501008"/>
          <a:ext cx="1080120" cy="650586"/>
        </p:xfrm>
        <a:graphic>
          <a:graphicData uri="http://schemas.openxmlformats.org/presentationml/2006/ole">
            <p:oleObj spid="_x0000_s19460" name="Формула" r:id="rId6" imgW="419040" imgH="393480" progId="Equation.3">
              <p:embed/>
            </p:oleObj>
          </a:graphicData>
        </a:graphic>
      </p:graphicFrame>
      <p:graphicFrame>
        <p:nvGraphicFramePr>
          <p:cNvPr id="54" name="Содержимое 53"/>
          <p:cNvGraphicFramePr>
            <a:graphicFrameLocks noChangeAspect="1"/>
          </p:cNvGraphicFramePr>
          <p:nvPr>
            <p:ph idx="15"/>
          </p:nvPr>
        </p:nvGraphicFramePr>
        <p:xfrm>
          <a:off x="1475656" y="4293096"/>
          <a:ext cx="1296144" cy="707781"/>
        </p:xfrm>
        <a:graphic>
          <a:graphicData uri="http://schemas.openxmlformats.org/presentationml/2006/ole">
            <p:oleObj spid="_x0000_s19461" name="Формула" r:id="rId7" imgW="482400" imgH="393480" progId="Equation.3">
              <p:embed/>
            </p:oleObj>
          </a:graphicData>
        </a:graphic>
      </p:graphicFrame>
      <p:graphicFrame>
        <p:nvGraphicFramePr>
          <p:cNvPr id="55" name="Содержимое 54"/>
          <p:cNvGraphicFramePr>
            <a:graphicFrameLocks noChangeAspect="1"/>
          </p:cNvGraphicFramePr>
          <p:nvPr>
            <p:ph idx="16"/>
          </p:nvPr>
        </p:nvGraphicFramePr>
        <p:xfrm>
          <a:off x="1547664" y="5301208"/>
          <a:ext cx="1080120" cy="397234"/>
        </p:xfrm>
        <a:graphic>
          <a:graphicData uri="http://schemas.openxmlformats.org/presentationml/2006/ole">
            <p:oleObj spid="_x0000_s19462" name="Формула" r:id="rId8" imgW="48240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>
            <p:custDataLst>
              <p:tags r:id="rId3"/>
            </p:custDataLst>
          </p:nvPr>
        </p:nvGrpSpPr>
        <p:grpSpPr>
          <a:xfrm>
            <a:off x="467544" y="306896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67544" y="4221088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67544" y="52292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431925"/>
          </a:xfrm>
        </p:spPr>
        <p:txBody>
          <a:bodyPr/>
          <a:lstStyle/>
          <a:p>
            <a:r>
              <a:rPr lang="ru-RU" dirty="0" smtClean="0"/>
              <a:t>По какой формуле вычисляется мощность эклектического тока</a:t>
            </a:r>
            <a:endParaRPr lang="ru-RU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835696" y="1772816"/>
          <a:ext cx="1224136" cy="997902"/>
        </p:xfrm>
        <a:graphic>
          <a:graphicData uri="http://schemas.openxmlformats.org/presentationml/2006/ole">
            <p:oleObj spid="_x0000_s20482" name="Формула" r:id="rId5" imgW="482400" imgH="393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907704" y="2852936"/>
          <a:ext cx="1152128" cy="1081794"/>
        </p:xfrm>
        <a:graphic>
          <a:graphicData uri="http://schemas.openxmlformats.org/presentationml/2006/ole">
            <p:oleObj spid="_x0000_s20483" name="Формула" r:id="rId6" imgW="419040" imgH="39348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691680" y="4149080"/>
          <a:ext cx="1368152" cy="505251"/>
        </p:xfrm>
        <a:graphic>
          <a:graphicData uri="http://schemas.openxmlformats.org/presentationml/2006/ole">
            <p:oleObj spid="_x0000_s20484" name="Формула" r:id="rId7" imgW="482400" imgH="17748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691680" y="5157192"/>
          <a:ext cx="1606576" cy="549970"/>
        </p:xfrm>
        <a:graphic>
          <a:graphicData uri="http://schemas.openxmlformats.org/presentationml/2006/ole">
            <p:oleObj spid="_x0000_s20485" name="Формула" r:id="rId8" imgW="52056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431925"/>
          </a:xfrm>
        </p:spPr>
        <p:txBody>
          <a:bodyPr/>
          <a:lstStyle/>
          <a:p>
            <a:r>
              <a:rPr lang="ru-RU" sz="3600" dirty="0" smtClean="0"/>
              <a:t>По какой формуле можно вычислить удельное сопротивление</a:t>
            </a:r>
            <a:endParaRPr lang="ru-RU" sz="3600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331640" y="1844824"/>
          <a:ext cx="1080120" cy="655191"/>
        </p:xfrm>
        <a:graphic>
          <a:graphicData uri="http://schemas.openxmlformats.org/presentationml/2006/ole">
            <p:oleObj spid="_x0000_s26626" name="Формула" r:id="rId4" imgW="520560" imgH="393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331640" y="2564904"/>
          <a:ext cx="1008112" cy="656778"/>
        </p:xfrm>
        <a:graphic>
          <a:graphicData uri="http://schemas.openxmlformats.org/presentationml/2006/ole">
            <p:oleObj spid="_x0000_s26627" name="Формула" r:id="rId5" imgW="457200" imgH="39348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403648" y="3284984"/>
          <a:ext cx="936104" cy="454025"/>
        </p:xfrm>
        <a:graphic>
          <a:graphicData uri="http://schemas.openxmlformats.org/presentationml/2006/ole">
            <p:oleObj spid="_x0000_s26628" name="Формула" r:id="rId6" imgW="406080" imgH="24120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331640" y="3861048"/>
          <a:ext cx="936104" cy="784962"/>
        </p:xfrm>
        <a:graphic>
          <a:graphicData uri="http://schemas.openxmlformats.org/presentationml/2006/ole">
            <p:oleObj spid="_x0000_s26629" name="Формула" r:id="rId7" imgW="46980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431925"/>
          </a:xfrm>
        </p:spPr>
        <p:txBody>
          <a:bodyPr/>
          <a:lstStyle/>
          <a:p>
            <a:r>
              <a:rPr lang="ru-RU" sz="3600" dirty="0" smtClean="0"/>
              <a:t>По графику зависимости силы тока от напряжения вычислите сопротивление</a:t>
            </a:r>
            <a:endParaRPr lang="ru-RU" sz="3600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"/>
          </p:nvPr>
        </p:nvSpPr>
        <p:spPr>
          <a:xfrm>
            <a:off x="1276672" y="1981200"/>
            <a:ext cx="2719264" cy="511696"/>
          </a:xfrm>
        </p:spPr>
        <p:txBody>
          <a:bodyPr/>
          <a:lstStyle/>
          <a:p>
            <a:r>
              <a:rPr lang="ru-RU" dirty="0" smtClean="0"/>
              <a:t>1 Ом</a:t>
            </a:r>
            <a:endParaRPr lang="ru-RU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3"/>
          </p:nvPr>
        </p:nvSpPr>
        <p:spPr>
          <a:xfrm>
            <a:off x="1276672" y="2615164"/>
            <a:ext cx="2287216" cy="511696"/>
          </a:xfrm>
        </p:spPr>
        <p:txBody>
          <a:bodyPr/>
          <a:lstStyle/>
          <a:p>
            <a:r>
              <a:rPr lang="ru-RU" dirty="0" smtClean="0"/>
              <a:t>2 Ом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4"/>
          </p:nvPr>
        </p:nvSpPr>
        <p:spPr>
          <a:xfrm>
            <a:off x="1276672" y="3249128"/>
            <a:ext cx="2647256" cy="511696"/>
          </a:xfrm>
        </p:spPr>
        <p:txBody>
          <a:bodyPr/>
          <a:lstStyle/>
          <a:p>
            <a:r>
              <a:rPr lang="ru-RU" dirty="0" smtClean="0"/>
              <a:t>3 Ом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5"/>
          </p:nvPr>
        </p:nvSpPr>
        <p:spPr>
          <a:xfrm>
            <a:off x="1276672" y="3883092"/>
            <a:ext cx="2431232" cy="511696"/>
          </a:xfrm>
        </p:spPr>
        <p:txBody>
          <a:bodyPr/>
          <a:lstStyle/>
          <a:p>
            <a:r>
              <a:rPr lang="ru-RU" dirty="0" smtClean="0"/>
              <a:t>4 Ом</a:t>
            </a:r>
            <a:endParaRPr lang="ru-RU" dirty="0"/>
          </a:p>
        </p:txBody>
      </p:sp>
      <p:graphicFrame>
        <p:nvGraphicFramePr>
          <p:cNvPr id="44" name="Содержимое 16"/>
          <p:cNvGraphicFramePr>
            <a:graphicFrameLocks noGrp="1"/>
          </p:cNvGraphicFramePr>
          <p:nvPr>
            <p:ph idx="1"/>
          </p:nvPr>
        </p:nvGraphicFramePr>
        <p:xfrm>
          <a:off x="4788024" y="2060848"/>
          <a:ext cx="4032697" cy="2880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Какой физической величины нет в формуле: </a:t>
            </a:r>
            <a:r>
              <a:rPr lang="en-US" dirty="0" smtClean="0"/>
              <a:t>Q=</a:t>
            </a:r>
            <a:r>
              <a:rPr lang="en-US" dirty="0" err="1" smtClean="0"/>
              <a:t>IRt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1431925"/>
          </a:xfrm>
        </p:spPr>
        <p:txBody>
          <a:bodyPr/>
          <a:lstStyle/>
          <a:p>
            <a:r>
              <a:rPr lang="ru-RU" dirty="0" smtClean="0"/>
              <a:t>Какой физической величины нет в формуле: </a:t>
            </a:r>
            <a:r>
              <a:rPr lang="en-US" dirty="0" smtClean="0"/>
              <a:t>U=I*</a:t>
            </a:r>
            <a:endParaRPr lang="ru-RU" dirty="0"/>
          </a:p>
        </p:txBody>
      </p:sp>
      <p:sp>
        <p:nvSpPr>
          <p:cNvPr id="38" name="Содержимое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dirty="0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 dirty="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 dirty="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 dirty="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 dirty="0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 dirty="0"/>
              <a:t>Подождите!</a:t>
            </a:r>
          </a:p>
          <a:p>
            <a:pPr algn="ctr">
              <a:defRPr/>
            </a:pPr>
            <a:r>
              <a:rPr lang="ru-RU" dirty="0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7931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10243" name="Out_Zd" hidden="1"/>
          <p:cNvSpPr txBox="1">
            <a:spLocks noChangeArrowheads="1"/>
          </p:cNvSpPr>
          <p:nvPr/>
        </p:nvSpPr>
        <p:spPr bwMode="auto">
          <a:xfrm>
            <a:off x="1331913" y="638651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/>
          <a:lstStyle/>
          <a:p>
            <a:pPr algn="ctr">
              <a:spcBef>
                <a:spcPct val="50000"/>
              </a:spcBef>
            </a:pP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244" name="Out_Tim" hidden="1"/>
          <p:cNvSpPr txBox="1">
            <a:spLocks noChangeArrowheads="1"/>
          </p:cNvSpPr>
          <p:nvPr/>
        </p:nvSpPr>
        <p:spPr bwMode="auto">
          <a:xfrm>
            <a:off x="8101013" y="6418263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0245" name="Tx_Zd" hidden="1"/>
          <p:cNvSpPr txBox="1">
            <a:spLocks noChangeArrowheads="1"/>
          </p:cNvSpPr>
          <p:nvPr/>
        </p:nvSpPr>
        <p:spPr bwMode="auto">
          <a:xfrm>
            <a:off x="484188" y="6442075"/>
            <a:ext cx="7588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Задание</a:t>
            </a:r>
          </a:p>
        </p:txBody>
      </p:sp>
      <p:grpSp>
        <p:nvGrpSpPr>
          <p:cNvPr id="2" name="Group 43"/>
          <p:cNvGrpSpPr>
            <a:grpSpLocks noChangeAspect="1"/>
          </p:cNvGrpSpPr>
          <p:nvPr/>
        </p:nvGrpSpPr>
        <p:grpSpPr bwMode="auto">
          <a:xfrm>
            <a:off x="6732588" y="6394450"/>
            <a:ext cx="287337" cy="306388"/>
            <a:chOff x="3115" y="4008"/>
            <a:chExt cx="195" cy="209"/>
          </a:xfrm>
        </p:grpSpPr>
        <p:sp>
          <p:nvSpPr>
            <p:cNvPr id="10251" name="AutoShape 44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09" y="4014"/>
              <a:ext cx="204" cy="19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252" name="AutoShape 45">
              <a:hlinkClick r:id="" action="ppaction://hlinkshowjump?jump=previousslide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19" y="4026"/>
              <a:ext cx="197" cy="185"/>
            </a:xfrm>
            <a:prstGeom prst="triangle">
              <a:avLst>
                <a:gd name="adj" fmla="val 50000"/>
              </a:avLst>
            </a:prstGeom>
            <a:solidFill>
              <a:srgbClr val="777777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253" name="AutoShape 46">
              <a:hlinkClick r:id="" action="ppaction://hlinkshowjump?jump=previousslide" highlightClick="1"/>
            </p:cNvPr>
            <p:cNvSpPr>
              <a:spLocks noChangeAspect="1" noChangeArrowheads="1"/>
            </p:cNvSpPr>
            <p:nvPr/>
          </p:nvSpPr>
          <p:spPr bwMode="auto">
            <a:xfrm rot="-5400000">
              <a:off x="3122" y="4032"/>
              <a:ext cx="181" cy="17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38100" cmpd="dbl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ru-RU">
                <a:solidFill>
                  <a:schemeClr val="bg1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247" name="Rectangle 4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>
                <a:solidFill>
                  <a:schemeClr val="tx2"/>
                </a:solidFill>
                <a:latin typeface="Arial" charset="0"/>
              </a:rPr>
              <a:t>Перемещаемые объекты</a:t>
            </a:r>
          </a:p>
        </p:txBody>
      </p:sp>
      <p:sp>
        <p:nvSpPr>
          <p:cNvPr id="10248" name="Rectangle 48"/>
          <p:cNvSpPr>
            <a:spLocks noChangeArrowheads="1"/>
          </p:cNvSpPr>
          <p:nvPr/>
        </p:nvSpPr>
        <p:spPr bwMode="auto">
          <a:xfrm>
            <a:off x="915988" y="1916113"/>
            <a:ext cx="7559675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8288" indent="1588">
              <a:lnSpc>
                <a:spcPct val="90000"/>
              </a:lnSpc>
              <a:spcBef>
                <a:spcPct val="20000"/>
              </a:spcBef>
            </a:pPr>
            <a:r>
              <a:rPr lang="ru-RU" sz="2200" dirty="0">
                <a:latin typeface="Arial" charset="0"/>
              </a:rPr>
              <a:t>На слайдах с перемещаемыми объектами предлагаются задания на соответствие.</a:t>
            </a:r>
          </a:p>
          <a:p>
            <a:pPr marL="268288" indent="1588">
              <a:lnSpc>
                <a:spcPct val="90000"/>
              </a:lnSpc>
              <a:spcBef>
                <a:spcPct val="20000"/>
              </a:spcBef>
            </a:pPr>
            <a:r>
              <a:rPr lang="ru-RU" sz="2200" dirty="0">
                <a:latin typeface="Arial" charset="0"/>
              </a:rPr>
              <a:t>Для перемещения объектов выполните следующие действия:</a:t>
            </a:r>
          </a:p>
          <a:p>
            <a:pPr marL="268288" indent="1588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ru-RU" dirty="0">
                <a:latin typeface="Arial" charset="0"/>
              </a:rPr>
              <a:t> Щелкните на перемещаемом объекте левой кнопкой мыши (после этого объект будет следовать за курсором).</a:t>
            </a:r>
          </a:p>
          <a:p>
            <a:pPr marL="268288" indent="1588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ru-RU" b="1" dirty="0">
                <a:solidFill>
                  <a:srgbClr val="FFFF00"/>
                </a:solidFill>
                <a:latin typeface="Arial" charset="0"/>
              </a:rPr>
              <a:t> Не прижимая</a:t>
            </a:r>
            <a:r>
              <a:rPr lang="ru-RU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кнопку мыши, переместите курсор в нужную позицию. </a:t>
            </a:r>
          </a:p>
          <a:p>
            <a:pPr marL="268288" indent="1588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ru-RU" dirty="0">
                <a:latin typeface="Arial" charset="0"/>
              </a:rPr>
              <a:t> Для фиксации объекта в новом положении также щелкните левой кнопкой мыши.</a:t>
            </a:r>
          </a:p>
          <a:p>
            <a:pPr marL="268288" indent="1588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ru-RU" dirty="0">
                <a:latin typeface="Arial" charset="0"/>
              </a:rPr>
              <a:t> Повторите указанные действия для других объектов.</a:t>
            </a:r>
          </a:p>
          <a:p>
            <a:pPr marL="268288" indent="1588">
              <a:lnSpc>
                <a:spcPct val="90000"/>
              </a:lnSpc>
              <a:spcBef>
                <a:spcPct val="50000"/>
              </a:spcBef>
            </a:pPr>
            <a:endParaRPr lang="ru-RU" sz="700" dirty="0"/>
          </a:p>
          <a:p>
            <a:pPr marL="268288" indent="1588">
              <a:lnSpc>
                <a:spcPct val="90000"/>
              </a:lnSpc>
              <a:spcBef>
                <a:spcPct val="50000"/>
              </a:spcBef>
            </a:pPr>
            <a:r>
              <a:rPr lang="ru-RU" sz="700" dirty="0"/>
              <a:t>Идея перемещения объектов в режиме просмотра демонстрации предложена </a:t>
            </a:r>
            <a:r>
              <a:rPr lang="ru-RU" sz="700" dirty="0" err="1"/>
              <a:t>Гансом</a:t>
            </a:r>
            <a:r>
              <a:rPr lang="ru-RU" sz="700" dirty="0"/>
              <a:t> </a:t>
            </a:r>
            <a:r>
              <a:rPr lang="ru-RU" sz="700" dirty="0" err="1"/>
              <a:t>Хофманом</a:t>
            </a:r>
            <a:r>
              <a:rPr lang="ru-RU" sz="700" dirty="0"/>
              <a:t> (</a:t>
            </a:r>
            <a:r>
              <a:rPr lang="ru-RU" sz="700" dirty="0" err="1"/>
              <a:t>Hans</a:t>
            </a:r>
            <a:r>
              <a:rPr lang="ru-RU" sz="700" dirty="0"/>
              <a:t> </a:t>
            </a:r>
            <a:r>
              <a:rPr lang="ru-RU" sz="700" dirty="0" err="1"/>
              <a:t>Werner</a:t>
            </a:r>
            <a:r>
              <a:rPr lang="ru-RU" sz="700" dirty="0"/>
              <a:t> </a:t>
            </a:r>
            <a:r>
              <a:rPr lang="ru-RU" sz="700" dirty="0" err="1"/>
              <a:t>Hofmann</a:t>
            </a:r>
            <a:r>
              <a:rPr lang="ru-RU" sz="700" dirty="0"/>
              <a:t> </a:t>
            </a:r>
            <a:r>
              <a:rPr lang="en-US" sz="700" dirty="0"/>
              <a:t>hw@lemitec.de</a:t>
            </a:r>
            <a:r>
              <a:rPr lang="ru-RU" sz="700" dirty="0"/>
              <a:t>) </a:t>
            </a:r>
          </a:p>
        </p:txBody>
      </p:sp>
      <p:sp>
        <p:nvSpPr>
          <p:cNvPr id="10249" name="Dalee">
            <a:hlinkClick r:id="" action="ppaction://macro?name=Next_Slide" highlightClick="1"/>
          </p:cNvPr>
          <p:cNvSpPr>
            <a:spLocks noChangeArrowheads="1"/>
          </p:cNvSpPr>
          <p:nvPr/>
        </p:nvSpPr>
        <p:spPr bwMode="auto">
          <a:xfrm>
            <a:off x="7092950" y="6394450"/>
            <a:ext cx="939800" cy="306388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 charset="0"/>
              </a:rPr>
              <a:t>Далее</a:t>
            </a:r>
            <a:endParaRPr lang="ru-RU" sz="1400" b="1">
              <a:solidFill>
                <a:schemeClr val="tx2"/>
              </a:solidFill>
              <a:latin typeface="Arial" charset="0"/>
              <a:cs typeface="Arial" charset="0"/>
              <a:sym typeface="Webdings" pitchFamily="18" charset="2"/>
            </a:endParaRPr>
          </a:p>
        </p:txBody>
      </p:sp>
      <p:sp>
        <p:nvSpPr>
          <p:cNvPr id="10250" name="Cena" hidden="1"/>
          <p:cNvSpPr>
            <a:spLocks noChangeArrowheads="1"/>
          </p:cNvSpPr>
          <p:nvPr/>
        </p:nvSpPr>
        <p:spPr bwMode="auto">
          <a:xfrm>
            <a:off x="1866900" y="6440488"/>
            <a:ext cx="4333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r"/>
            <a:endParaRPr lang="ru-RU" sz="1000">
              <a:solidFill>
                <a:schemeClr val="tx2"/>
              </a:solidFill>
              <a:latin typeface="Tahoma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5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POS 1"/>
          <p:cNvSpPr/>
          <p:nvPr/>
        </p:nvSpPr>
        <p:spPr>
          <a:xfrm>
            <a:off x="251520" y="1916832"/>
            <a:ext cx="1318592" cy="9025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Сила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тока</a:t>
            </a:r>
            <a:endParaRPr lang="ru-RU" sz="2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0" name="POS 2"/>
          <p:cNvSpPr/>
          <p:nvPr/>
        </p:nvSpPr>
        <p:spPr>
          <a:xfrm>
            <a:off x="1619672" y="1916832"/>
            <a:ext cx="1279624" cy="9025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Время</a:t>
            </a:r>
            <a:endParaRPr lang="ru-RU" sz="2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1" name="POS 3"/>
          <p:cNvSpPr/>
          <p:nvPr/>
        </p:nvSpPr>
        <p:spPr>
          <a:xfrm>
            <a:off x="2987824" y="1916832"/>
            <a:ext cx="2088232" cy="89344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Напряжение</a:t>
            </a:r>
            <a:endParaRPr lang="ru-RU" sz="2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2" name="POS 4"/>
          <p:cNvSpPr/>
          <p:nvPr/>
        </p:nvSpPr>
        <p:spPr>
          <a:xfrm>
            <a:off x="5148064" y="1916832"/>
            <a:ext cx="2160240" cy="9025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Сопротивление</a:t>
            </a:r>
            <a:endParaRPr lang="ru-RU" sz="2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3" name="POS 5"/>
          <p:cNvSpPr/>
          <p:nvPr/>
        </p:nvSpPr>
        <p:spPr>
          <a:xfrm>
            <a:off x="7380312" y="1916832"/>
            <a:ext cx="1598488" cy="9025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Arial"/>
              </a:rPr>
              <a:t>Эл. заряд</a:t>
            </a:r>
            <a:endParaRPr lang="ru-RU" sz="2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31925"/>
          </a:xfrm>
        </p:spPr>
        <p:txBody>
          <a:bodyPr/>
          <a:lstStyle/>
          <a:p>
            <a:r>
              <a:rPr lang="ru-RU" sz="3600" dirty="0" smtClean="0"/>
              <a:t>Правильно расставьте обозначения физических величин </a:t>
            </a:r>
            <a:endParaRPr lang="ru-RU" sz="3600" dirty="0"/>
          </a:p>
        </p:txBody>
      </p:sp>
      <p:sp>
        <p:nvSpPr>
          <p:cNvPr id="14" name="KAN 1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1689100" y="4445000"/>
            <a:ext cx="457200" cy="64018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KAN 3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4635500" y="4445000"/>
            <a:ext cx="457200" cy="64018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KAN 2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3162300" y="4445000"/>
            <a:ext cx="457200" cy="64018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KAN 4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6108700" y="4445000"/>
            <a:ext cx="457200" cy="64018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KAN 5">
            <a:hlinkClick r:id="" action="ppaction://macro?name=MovePos"/>
          </p:cNvPr>
          <p:cNvSpPr/>
          <p:nvPr>
            <p:custDataLst>
              <p:tags r:id="rId6"/>
            </p:custDataLst>
          </p:nvPr>
        </p:nvSpPr>
        <p:spPr>
          <a:xfrm>
            <a:off x="7581900" y="4445000"/>
            <a:ext cx="457200" cy="64018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67544" y="2996952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dirty="0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 dirty="0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67544" y="4005064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dirty="0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 dirty="0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67544" y="5013176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формулу для вычисления силы тока</a:t>
            </a:r>
            <a:endParaRPr lang="ru-RU" dirty="0"/>
          </a:p>
        </p:txBody>
      </p:sp>
      <p:graphicFrame>
        <p:nvGraphicFramePr>
          <p:cNvPr id="45" name="Содержимое 44"/>
          <p:cNvGraphicFramePr>
            <a:graphicFrameLocks noChangeAspect="1"/>
          </p:cNvGraphicFramePr>
          <p:nvPr>
            <p:ph idx="1"/>
          </p:nvPr>
        </p:nvGraphicFramePr>
        <p:xfrm>
          <a:off x="1475656" y="1844824"/>
          <a:ext cx="1440160" cy="818989"/>
        </p:xfrm>
        <a:graphic>
          <a:graphicData uri="http://schemas.openxmlformats.org/presentationml/2006/ole">
            <p:oleObj spid="_x0000_s10243" name="Формула" r:id="rId4" imgW="444240" imgH="41904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3"/>
          </p:nvPr>
        </p:nvGraphicFramePr>
        <p:xfrm>
          <a:off x="1403648" y="2780928"/>
          <a:ext cx="1729064" cy="936104"/>
        </p:xfrm>
        <a:graphic>
          <a:graphicData uri="http://schemas.openxmlformats.org/presentationml/2006/ole">
            <p:oleObj spid="_x0000_s10244" name="Формула" r:id="rId5" imgW="431640" imgH="39348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4"/>
          </p:nvPr>
        </p:nvGraphicFramePr>
        <p:xfrm>
          <a:off x="1403648" y="3789040"/>
          <a:ext cx="1440160" cy="864096"/>
        </p:xfrm>
        <a:graphic>
          <a:graphicData uri="http://schemas.openxmlformats.org/presentationml/2006/ole">
            <p:oleObj spid="_x0000_s10245" name="Формула" r:id="rId6" imgW="380880" imgH="393480" progId="Equation.3">
              <p:embed/>
            </p:oleObj>
          </a:graphicData>
        </a:graphic>
      </p:graphicFrame>
      <p:graphicFrame>
        <p:nvGraphicFramePr>
          <p:cNvPr id="48" name="Содержимое 47"/>
          <p:cNvGraphicFramePr>
            <a:graphicFrameLocks noChangeAspect="1"/>
          </p:cNvGraphicFramePr>
          <p:nvPr>
            <p:ph idx="15"/>
          </p:nvPr>
        </p:nvGraphicFramePr>
        <p:xfrm>
          <a:off x="1403648" y="4797152"/>
          <a:ext cx="1344149" cy="864096"/>
        </p:xfrm>
        <a:graphic>
          <a:graphicData uri="http://schemas.openxmlformats.org/presentationml/2006/ole">
            <p:oleObj spid="_x0000_s10246" name="Формула" r:id="rId7" imgW="46980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67544" y="3212976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67544" y="4293096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67544" y="5301208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формулу закона Ома для участка цепи</a:t>
            </a:r>
            <a:endParaRPr lang="ru-RU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475656" y="1844824"/>
          <a:ext cx="1656184" cy="839788"/>
        </p:xfrm>
        <a:graphic>
          <a:graphicData uri="http://schemas.openxmlformats.org/presentationml/2006/ole">
            <p:oleObj spid="_x0000_s11266" name="Формула" r:id="rId4" imgW="380880" imgH="393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475656" y="2924944"/>
          <a:ext cx="1708962" cy="936104"/>
        </p:xfrm>
        <a:graphic>
          <a:graphicData uri="http://schemas.openxmlformats.org/presentationml/2006/ole">
            <p:oleObj spid="_x0000_s11267" name="Формула" r:id="rId5" imgW="419040" imgH="39348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475656" y="4077072"/>
          <a:ext cx="1512168" cy="894556"/>
        </p:xfrm>
        <a:graphic>
          <a:graphicData uri="http://schemas.openxmlformats.org/presentationml/2006/ole">
            <p:oleObj spid="_x0000_s11268" name="Формула" r:id="rId6" imgW="419040" imgH="39348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475656" y="5157192"/>
          <a:ext cx="1338955" cy="792088"/>
        </p:xfrm>
        <a:graphic>
          <a:graphicData uri="http://schemas.openxmlformats.org/presentationml/2006/ole">
            <p:oleObj spid="_x0000_s11269" name="Формула" r:id="rId7" imgW="444240" imgH="4190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3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KAN 5"/>
          <p:cNvGrpSpPr/>
          <p:nvPr/>
        </p:nvGrpSpPr>
        <p:grpSpPr>
          <a:xfrm>
            <a:off x="444500" y="4572000"/>
            <a:ext cx="647700" cy="397510"/>
            <a:chOff x="444500" y="2032000"/>
            <a:chExt cx="647700" cy="397510"/>
          </a:xfrm>
        </p:grpSpPr>
        <p:sp>
          <p:nvSpPr>
            <p:cNvPr id="3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5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9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Заголовок 4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1431925"/>
          </a:xfrm>
        </p:spPr>
        <p:txBody>
          <a:bodyPr/>
          <a:lstStyle/>
          <a:p>
            <a:r>
              <a:rPr lang="ru-RU" dirty="0" smtClean="0"/>
              <a:t>Какие формулы позволяют вычислить силу тока</a:t>
            </a:r>
            <a:endParaRPr lang="ru-RU" dirty="0"/>
          </a:p>
        </p:txBody>
      </p:sp>
      <p:graphicFrame>
        <p:nvGraphicFramePr>
          <p:cNvPr id="51" name="Содержимое 50"/>
          <p:cNvGraphicFramePr>
            <a:graphicFrameLocks noChangeAspect="1"/>
          </p:cNvGraphicFramePr>
          <p:nvPr>
            <p:ph idx="1"/>
          </p:nvPr>
        </p:nvGraphicFramePr>
        <p:xfrm>
          <a:off x="1259632" y="1772816"/>
          <a:ext cx="1440160" cy="727199"/>
        </p:xfrm>
        <a:graphic>
          <a:graphicData uri="http://schemas.openxmlformats.org/presentationml/2006/ole">
            <p:oleObj spid="_x0000_s12290" name="Формула" r:id="rId4" imgW="419040" imgH="393480" progId="Equation.3">
              <p:embed/>
            </p:oleObj>
          </a:graphicData>
        </a:graphic>
      </p:graphicFrame>
      <p:graphicFrame>
        <p:nvGraphicFramePr>
          <p:cNvPr id="52" name="Содержимое 51"/>
          <p:cNvGraphicFramePr>
            <a:graphicFrameLocks noChangeAspect="1"/>
          </p:cNvGraphicFramePr>
          <p:nvPr>
            <p:ph idx="13"/>
          </p:nvPr>
        </p:nvGraphicFramePr>
        <p:xfrm>
          <a:off x="1259632" y="2636912"/>
          <a:ext cx="1190796" cy="405954"/>
        </p:xfrm>
        <a:graphic>
          <a:graphicData uri="http://schemas.openxmlformats.org/presentationml/2006/ole">
            <p:oleObj spid="_x0000_s12291" name="Формула" r:id="rId5" imgW="520560" imgH="177480" progId="Equation.3">
              <p:embed/>
            </p:oleObj>
          </a:graphicData>
        </a:graphic>
      </p:graphicFrame>
      <p:graphicFrame>
        <p:nvGraphicFramePr>
          <p:cNvPr id="53" name="Содержимое 52"/>
          <p:cNvGraphicFramePr>
            <a:graphicFrameLocks noChangeAspect="1"/>
          </p:cNvGraphicFramePr>
          <p:nvPr>
            <p:ph idx="14"/>
          </p:nvPr>
        </p:nvGraphicFramePr>
        <p:xfrm>
          <a:off x="1259631" y="3068960"/>
          <a:ext cx="1369385" cy="792088"/>
        </p:xfrm>
        <a:graphic>
          <a:graphicData uri="http://schemas.openxmlformats.org/presentationml/2006/ole">
            <p:oleObj spid="_x0000_s12292" name="Формула" r:id="rId6" imgW="444240" imgH="419040" progId="Equation.3">
              <p:embed/>
            </p:oleObj>
          </a:graphicData>
        </a:graphic>
      </p:graphicFrame>
      <p:graphicFrame>
        <p:nvGraphicFramePr>
          <p:cNvPr id="54" name="Содержимое 53"/>
          <p:cNvGraphicFramePr>
            <a:graphicFrameLocks noChangeAspect="1"/>
          </p:cNvGraphicFramePr>
          <p:nvPr>
            <p:ph idx="15"/>
          </p:nvPr>
        </p:nvGraphicFramePr>
        <p:xfrm>
          <a:off x="1259632" y="3933056"/>
          <a:ext cx="1224136" cy="426591"/>
        </p:xfrm>
        <a:graphic>
          <a:graphicData uri="http://schemas.openxmlformats.org/presentationml/2006/ole">
            <p:oleObj spid="_x0000_s12293" name="Формула" r:id="rId7" imgW="482400" imgH="177480" progId="Equation.3">
              <p:embed/>
            </p:oleObj>
          </a:graphicData>
        </a:graphic>
      </p:graphicFrame>
      <p:graphicFrame>
        <p:nvGraphicFramePr>
          <p:cNvPr id="55" name="Содержимое 54"/>
          <p:cNvGraphicFramePr>
            <a:graphicFrameLocks noChangeAspect="1"/>
          </p:cNvGraphicFramePr>
          <p:nvPr>
            <p:ph idx="16"/>
          </p:nvPr>
        </p:nvGraphicFramePr>
        <p:xfrm>
          <a:off x="1331640" y="4437112"/>
          <a:ext cx="1224136" cy="792089"/>
        </p:xfrm>
        <a:graphic>
          <a:graphicData uri="http://schemas.openxmlformats.org/presentationml/2006/ole">
            <p:oleObj spid="_x0000_s12294" name="Формула" r:id="rId8" imgW="469800" imgH="393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3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KAN 5"/>
          <p:cNvGrpSpPr/>
          <p:nvPr/>
        </p:nvGrpSpPr>
        <p:grpSpPr>
          <a:xfrm>
            <a:off x="444500" y="4572000"/>
            <a:ext cx="647700" cy="397510"/>
            <a:chOff x="444500" y="2032000"/>
            <a:chExt cx="647700" cy="397510"/>
          </a:xfrm>
        </p:grpSpPr>
        <p:sp>
          <p:nvSpPr>
            <p:cNvPr id="3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5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9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KAN 6"/>
          <p:cNvGrpSpPr/>
          <p:nvPr/>
        </p:nvGrpSpPr>
        <p:grpSpPr>
          <a:xfrm>
            <a:off x="444500" y="5207000"/>
            <a:ext cx="647700" cy="397510"/>
            <a:chOff x="444500" y="2032000"/>
            <a:chExt cx="647700" cy="397510"/>
          </a:xfrm>
        </p:grpSpPr>
        <p:sp>
          <p:nvSpPr>
            <p:cNvPr id="4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6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4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0" y="116632"/>
            <a:ext cx="8820472" cy="1224136"/>
          </a:xfrm>
        </p:spPr>
        <p:txBody>
          <a:bodyPr/>
          <a:lstStyle/>
          <a:p>
            <a:r>
              <a:rPr lang="ru-RU" sz="3200" dirty="0" smtClean="0"/>
              <a:t>Выберите формулы для последовательного соединения проводников</a:t>
            </a:r>
            <a:endParaRPr lang="ru-RU" sz="3200" dirty="0"/>
          </a:p>
        </p:txBody>
      </p:sp>
      <p:graphicFrame>
        <p:nvGraphicFramePr>
          <p:cNvPr id="57" name="Содержимое 56"/>
          <p:cNvGraphicFramePr>
            <a:graphicFrameLocks noChangeAspect="1"/>
          </p:cNvGraphicFramePr>
          <p:nvPr>
            <p:ph idx="1"/>
          </p:nvPr>
        </p:nvGraphicFramePr>
        <p:xfrm>
          <a:off x="1403648" y="1916832"/>
          <a:ext cx="1440160" cy="481050"/>
        </p:xfrm>
        <a:graphic>
          <a:graphicData uri="http://schemas.openxmlformats.org/presentationml/2006/ole">
            <p:oleObj spid="_x0000_s13314" name="Формула" r:id="rId4" imgW="647640" imgH="215640" progId="Equation.3">
              <p:embed/>
            </p:oleObj>
          </a:graphicData>
        </a:graphic>
      </p:graphicFrame>
      <p:graphicFrame>
        <p:nvGraphicFramePr>
          <p:cNvPr id="58" name="Содержимое 57"/>
          <p:cNvGraphicFramePr>
            <a:graphicFrameLocks noChangeAspect="1"/>
          </p:cNvGraphicFramePr>
          <p:nvPr>
            <p:ph idx="13"/>
          </p:nvPr>
        </p:nvGraphicFramePr>
        <p:xfrm>
          <a:off x="1403648" y="2636912"/>
          <a:ext cx="1512168" cy="430336"/>
        </p:xfrm>
        <a:graphic>
          <a:graphicData uri="http://schemas.openxmlformats.org/presentationml/2006/ole">
            <p:oleObj spid="_x0000_s13315" name="Формула" r:id="rId5" imgW="774360" imgH="215640" progId="Equation.3">
              <p:embed/>
            </p:oleObj>
          </a:graphicData>
        </a:graphic>
      </p:graphicFrame>
      <p:graphicFrame>
        <p:nvGraphicFramePr>
          <p:cNvPr id="59" name="Содержимое 58"/>
          <p:cNvGraphicFramePr>
            <a:graphicFrameLocks noChangeAspect="1"/>
          </p:cNvGraphicFramePr>
          <p:nvPr>
            <p:ph idx="14"/>
          </p:nvPr>
        </p:nvGraphicFramePr>
        <p:xfrm>
          <a:off x="1331640" y="3284984"/>
          <a:ext cx="1656184" cy="484484"/>
        </p:xfrm>
        <a:graphic>
          <a:graphicData uri="http://schemas.openxmlformats.org/presentationml/2006/ole">
            <p:oleObj spid="_x0000_s13316" name="Формула" r:id="rId6" imgW="736560" imgH="215640" progId="Equation.3">
              <p:embed/>
            </p:oleObj>
          </a:graphicData>
        </a:graphic>
      </p:graphicFrame>
      <p:graphicFrame>
        <p:nvGraphicFramePr>
          <p:cNvPr id="60" name="Содержимое 59"/>
          <p:cNvGraphicFramePr>
            <a:graphicFrameLocks noChangeAspect="1"/>
          </p:cNvGraphicFramePr>
          <p:nvPr>
            <p:ph idx="15"/>
          </p:nvPr>
        </p:nvGraphicFramePr>
        <p:xfrm>
          <a:off x="1331640" y="3933056"/>
          <a:ext cx="1800200" cy="462086"/>
        </p:xfrm>
        <a:graphic>
          <a:graphicData uri="http://schemas.openxmlformats.org/presentationml/2006/ole">
            <p:oleObj spid="_x0000_s13317" name="Формула" r:id="rId7" imgW="672840" imgH="215640" progId="Equation.3">
              <p:embed/>
            </p:oleObj>
          </a:graphicData>
        </a:graphic>
      </p:graphicFrame>
      <p:graphicFrame>
        <p:nvGraphicFramePr>
          <p:cNvPr id="61" name="Содержимое 60"/>
          <p:cNvGraphicFramePr>
            <a:graphicFrameLocks noChangeAspect="1"/>
          </p:cNvGraphicFramePr>
          <p:nvPr>
            <p:ph idx="16"/>
          </p:nvPr>
        </p:nvGraphicFramePr>
        <p:xfrm>
          <a:off x="1331640" y="4509120"/>
          <a:ext cx="1800200" cy="500485"/>
        </p:xfrm>
        <a:graphic>
          <a:graphicData uri="http://schemas.openxmlformats.org/presentationml/2006/ole">
            <p:oleObj spid="_x0000_s13318" name="Формула" r:id="rId8" imgW="723600" imgH="215640" progId="Equation.3">
              <p:embed/>
            </p:oleObj>
          </a:graphicData>
        </a:graphic>
      </p:graphicFrame>
      <p:graphicFrame>
        <p:nvGraphicFramePr>
          <p:cNvPr id="62" name="Содержимое 61"/>
          <p:cNvGraphicFramePr>
            <a:graphicFrameLocks noChangeAspect="1"/>
          </p:cNvGraphicFramePr>
          <p:nvPr>
            <p:ph idx="17"/>
          </p:nvPr>
        </p:nvGraphicFramePr>
        <p:xfrm>
          <a:off x="1259632" y="5085184"/>
          <a:ext cx="1728192" cy="764898"/>
        </p:xfrm>
        <a:graphic>
          <a:graphicData uri="http://schemas.openxmlformats.org/presentationml/2006/ole">
            <p:oleObj spid="_x0000_s13319" name="Формула" r:id="rId9" imgW="812520" imgH="431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3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KAN 5"/>
          <p:cNvGrpSpPr/>
          <p:nvPr/>
        </p:nvGrpSpPr>
        <p:grpSpPr>
          <a:xfrm>
            <a:off x="444500" y="4572000"/>
            <a:ext cx="647700" cy="397510"/>
            <a:chOff x="444500" y="2032000"/>
            <a:chExt cx="647700" cy="397510"/>
          </a:xfrm>
        </p:grpSpPr>
        <p:sp>
          <p:nvSpPr>
            <p:cNvPr id="38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5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9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KAN 6"/>
          <p:cNvGrpSpPr/>
          <p:nvPr/>
        </p:nvGrpSpPr>
        <p:grpSpPr>
          <a:xfrm>
            <a:off x="444500" y="5207000"/>
            <a:ext cx="647700" cy="397510"/>
            <a:chOff x="444500" y="2032000"/>
            <a:chExt cx="647700" cy="397510"/>
          </a:xfrm>
        </p:grpSpPr>
        <p:sp>
          <p:nvSpPr>
            <p:cNvPr id="4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6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4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431925"/>
          </a:xfrm>
        </p:spPr>
        <p:txBody>
          <a:bodyPr/>
          <a:lstStyle/>
          <a:p>
            <a:r>
              <a:rPr lang="ru-RU" sz="3600" dirty="0" smtClean="0"/>
              <a:t>Выберите формулы для параллельного соединения проводников</a:t>
            </a:r>
            <a:endParaRPr lang="ru-RU" sz="3600" dirty="0"/>
          </a:p>
        </p:txBody>
      </p:sp>
      <p:graphicFrame>
        <p:nvGraphicFramePr>
          <p:cNvPr id="57" name="Содержимое 56"/>
          <p:cNvGraphicFramePr>
            <a:graphicFrameLocks noChangeAspect="1"/>
          </p:cNvGraphicFramePr>
          <p:nvPr>
            <p:ph idx="1"/>
          </p:nvPr>
        </p:nvGraphicFramePr>
        <p:xfrm>
          <a:off x="1403648" y="1844824"/>
          <a:ext cx="1728192" cy="726653"/>
        </p:xfrm>
        <a:graphic>
          <a:graphicData uri="http://schemas.openxmlformats.org/presentationml/2006/ole">
            <p:oleObj spid="_x0000_s15362" name="Формула" r:id="rId4" imgW="812520" imgH="431640" progId="Equation.3">
              <p:embed/>
            </p:oleObj>
          </a:graphicData>
        </a:graphic>
      </p:graphicFrame>
      <p:graphicFrame>
        <p:nvGraphicFramePr>
          <p:cNvPr id="58" name="Содержимое 57"/>
          <p:cNvGraphicFramePr>
            <a:graphicFrameLocks noChangeAspect="1"/>
          </p:cNvGraphicFramePr>
          <p:nvPr>
            <p:ph idx="13"/>
          </p:nvPr>
        </p:nvGraphicFramePr>
        <p:xfrm>
          <a:off x="1331640" y="2636912"/>
          <a:ext cx="1841964" cy="504056"/>
        </p:xfrm>
        <a:graphic>
          <a:graphicData uri="http://schemas.openxmlformats.org/presentationml/2006/ole">
            <p:oleObj spid="_x0000_s15363" name="Формула" r:id="rId5" imgW="761760" imgH="215640" progId="Equation.3">
              <p:embed/>
            </p:oleObj>
          </a:graphicData>
        </a:graphic>
      </p:graphicFrame>
      <p:graphicFrame>
        <p:nvGraphicFramePr>
          <p:cNvPr id="59" name="Содержимое 58"/>
          <p:cNvGraphicFramePr>
            <a:graphicFrameLocks noChangeAspect="1"/>
          </p:cNvGraphicFramePr>
          <p:nvPr>
            <p:ph idx="14"/>
          </p:nvPr>
        </p:nvGraphicFramePr>
        <p:xfrm>
          <a:off x="1403647" y="3248338"/>
          <a:ext cx="1589135" cy="540702"/>
        </p:xfrm>
        <a:graphic>
          <a:graphicData uri="http://schemas.openxmlformats.org/presentationml/2006/ole">
            <p:oleObj spid="_x0000_s15364" name="Формула" r:id="rId6" imgW="634680" imgH="215640" progId="Equation.3">
              <p:embed/>
            </p:oleObj>
          </a:graphicData>
        </a:graphic>
      </p:graphicFrame>
      <p:graphicFrame>
        <p:nvGraphicFramePr>
          <p:cNvPr id="60" name="Содержимое 59"/>
          <p:cNvGraphicFramePr>
            <a:graphicFrameLocks noChangeAspect="1"/>
          </p:cNvGraphicFramePr>
          <p:nvPr>
            <p:ph idx="15"/>
          </p:nvPr>
        </p:nvGraphicFramePr>
        <p:xfrm>
          <a:off x="1403648" y="3861048"/>
          <a:ext cx="1584176" cy="498599"/>
        </p:xfrm>
        <a:graphic>
          <a:graphicData uri="http://schemas.openxmlformats.org/presentationml/2006/ole">
            <p:oleObj spid="_x0000_s15365" name="Формула" r:id="rId7" imgW="583920" imgH="215640" progId="Equation.3">
              <p:embed/>
            </p:oleObj>
          </a:graphicData>
        </a:graphic>
      </p:graphicFrame>
      <p:graphicFrame>
        <p:nvGraphicFramePr>
          <p:cNvPr id="61" name="Содержимое 60"/>
          <p:cNvGraphicFramePr>
            <a:graphicFrameLocks noChangeAspect="1"/>
          </p:cNvGraphicFramePr>
          <p:nvPr>
            <p:ph idx="16"/>
          </p:nvPr>
        </p:nvGraphicFramePr>
        <p:xfrm>
          <a:off x="1331640" y="4509120"/>
          <a:ext cx="1584176" cy="504056"/>
        </p:xfrm>
        <a:graphic>
          <a:graphicData uri="http://schemas.openxmlformats.org/presentationml/2006/ole">
            <p:oleObj spid="_x0000_s15366" name="Формула" r:id="rId8" imgW="774360" imgH="215640" progId="Equation.3">
              <p:embed/>
            </p:oleObj>
          </a:graphicData>
        </a:graphic>
      </p:graphicFrame>
      <p:graphicFrame>
        <p:nvGraphicFramePr>
          <p:cNvPr id="62" name="Содержимое 61"/>
          <p:cNvGraphicFramePr>
            <a:graphicFrameLocks noChangeAspect="1"/>
          </p:cNvGraphicFramePr>
          <p:nvPr>
            <p:ph idx="17"/>
          </p:nvPr>
        </p:nvGraphicFramePr>
        <p:xfrm>
          <a:off x="1403648" y="5150048"/>
          <a:ext cx="1512168" cy="511200"/>
        </p:xfrm>
        <a:graphic>
          <a:graphicData uri="http://schemas.openxmlformats.org/presentationml/2006/ole">
            <p:oleObj spid="_x0000_s15367" name="Формула" r:id="rId9" imgW="723600" imgH="2156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 hidden="1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431925"/>
          </a:xfrm>
        </p:spPr>
        <p:txBody>
          <a:bodyPr/>
          <a:lstStyle/>
          <a:p>
            <a:r>
              <a:rPr lang="ru-RU" dirty="0" smtClean="0"/>
              <a:t>По какой формуле вычисляется сопротивление проводника</a:t>
            </a:r>
            <a:endParaRPr lang="ru-RU" dirty="0"/>
          </a:p>
        </p:txBody>
      </p:sp>
      <p:graphicFrame>
        <p:nvGraphicFramePr>
          <p:cNvPr id="44" name="Содержимое 43"/>
          <p:cNvGraphicFramePr>
            <a:graphicFrameLocks noChangeAspect="1"/>
          </p:cNvGraphicFramePr>
          <p:nvPr>
            <p:ph idx="1"/>
          </p:nvPr>
        </p:nvGraphicFramePr>
        <p:xfrm>
          <a:off x="1259632" y="1700808"/>
          <a:ext cx="1296144" cy="891791"/>
        </p:xfrm>
        <a:graphic>
          <a:graphicData uri="http://schemas.openxmlformats.org/presentationml/2006/ole">
            <p:oleObj spid="_x0000_s16386" name="Формула" r:id="rId4" imgW="380880" imgH="393480" progId="Equation.3">
              <p:embed/>
            </p:oleObj>
          </a:graphicData>
        </a:graphic>
      </p:graphicFrame>
      <p:graphicFrame>
        <p:nvGraphicFramePr>
          <p:cNvPr id="45" name="Содержимое 44"/>
          <p:cNvGraphicFramePr>
            <a:graphicFrameLocks noChangeAspect="1"/>
          </p:cNvGraphicFramePr>
          <p:nvPr>
            <p:ph idx="13"/>
          </p:nvPr>
        </p:nvGraphicFramePr>
        <p:xfrm>
          <a:off x="1331640" y="2564904"/>
          <a:ext cx="1224136" cy="648072"/>
        </p:xfrm>
        <a:graphic>
          <a:graphicData uri="http://schemas.openxmlformats.org/presentationml/2006/ole">
            <p:oleObj spid="_x0000_s16387" name="Формула" r:id="rId5" imgW="444240" imgH="419040" progId="Equation.3">
              <p:embed/>
            </p:oleObj>
          </a:graphicData>
        </a:graphic>
      </p:graphicFrame>
      <p:graphicFrame>
        <p:nvGraphicFramePr>
          <p:cNvPr id="46" name="Содержимое 45"/>
          <p:cNvGraphicFramePr>
            <a:graphicFrameLocks noChangeAspect="1"/>
          </p:cNvGraphicFramePr>
          <p:nvPr>
            <p:ph idx="14"/>
          </p:nvPr>
        </p:nvGraphicFramePr>
        <p:xfrm>
          <a:off x="1331640" y="3140968"/>
          <a:ext cx="1152128" cy="792088"/>
        </p:xfrm>
        <a:graphic>
          <a:graphicData uri="http://schemas.openxmlformats.org/presentationml/2006/ole">
            <p:oleObj spid="_x0000_s16388" name="Формула" r:id="rId6" imgW="469800" imgH="393480" progId="Equation.3">
              <p:embed/>
            </p:oleObj>
          </a:graphicData>
        </a:graphic>
      </p:graphicFrame>
      <p:graphicFrame>
        <p:nvGraphicFramePr>
          <p:cNvPr id="47" name="Содержимое 46"/>
          <p:cNvGraphicFramePr>
            <a:graphicFrameLocks noChangeAspect="1"/>
          </p:cNvGraphicFramePr>
          <p:nvPr>
            <p:ph idx="15"/>
          </p:nvPr>
        </p:nvGraphicFramePr>
        <p:xfrm>
          <a:off x="1403648" y="3933056"/>
          <a:ext cx="1262101" cy="432048"/>
        </p:xfrm>
        <a:graphic>
          <a:graphicData uri="http://schemas.openxmlformats.org/presentationml/2006/ole">
            <p:oleObj spid="_x0000_s16389" name="Формула" r:id="rId7" imgW="520560" imgH="17748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SB" val="5"/>
  <p:tag name="TFF" val="True"/>
  <p:tag name="PASS" val="111"/>
  <p:tag name="TFS" val="False"/>
  <p:tag name="TFO" val="True"/>
  <p:tag name="TTIM" val="35"/>
  <p:tag name="TFT" val="False"/>
  <p:tag name="TK" val="0.9"/>
  <p:tag name="TFM" val="True"/>
  <p:tag name="TFC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5"/>
  <p:tag name="KP" val="0"/>
  <p:tag name="V" val="1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6"/>
  <p:tag name="KP" val="0"/>
  <p:tag name="V" val="2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6"/>
  <p:tag name="KP" val="0"/>
  <p:tag name="V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5"/>
  <p:tag name="KP" val="0"/>
  <p:tag name="V" val="2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5"/>
  <p:tag name="KP" val="5"/>
  <p:tag name="V" val="3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33"/>
  <p:tag name="Y" val="350"/>
  <p:tag name="V" val="1"/>
  <p:tag name="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65"/>
  <p:tag name="Y" val="350"/>
  <p:tag name="V" val="16"/>
  <p:tag name="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249"/>
  <p:tag name="Y" val="350"/>
  <p:tag name="V" val="8"/>
  <p:tag name="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81"/>
  <p:tag name="Y" val="350"/>
  <p:tag name="V" val="2"/>
  <p:tag name="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97"/>
  <p:tag name="Y" val="350"/>
  <p:tag name="V" val="4"/>
  <p:tag name="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2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3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1924</TotalTime>
  <Words>492</Words>
  <Application>Microsoft Office PowerPoint</Application>
  <PresentationFormat>Экран (4:3)</PresentationFormat>
  <Paragraphs>204</Paragraphs>
  <Slides>18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Сумерки</vt:lpstr>
      <vt:lpstr>Формула</vt:lpstr>
      <vt:lpstr>Слайд 1</vt:lpstr>
      <vt:lpstr>Слайд 2</vt:lpstr>
      <vt:lpstr>Правильно расставьте обозначения физических величин </vt:lpstr>
      <vt:lpstr>Выберите формулу для вычисления силы тока</vt:lpstr>
      <vt:lpstr>Выберите формулу закона Ома для участка цепи</vt:lpstr>
      <vt:lpstr>Какие формулы позволяют вычислить силу тока</vt:lpstr>
      <vt:lpstr>Выберите формулы для последовательного соединения проводников</vt:lpstr>
      <vt:lpstr>Выберите формулы для параллельного соединения проводников</vt:lpstr>
      <vt:lpstr>По какой формуле вычисляется сопротивление проводника</vt:lpstr>
      <vt:lpstr>Математическая запись закона Джоуля - Ленца</vt:lpstr>
      <vt:lpstr>Выберите формулу для вычисления работы тока</vt:lpstr>
      <vt:lpstr>По каким формулам можно вычислить эл. напряжение</vt:lpstr>
      <vt:lpstr>По какой формуле вычисляется мощность эклектического тока</vt:lpstr>
      <vt:lpstr>По какой формуле можно вычислить удельное сопротивление</vt:lpstr>
      <vt:lpstr>По графику зависимости силы тока от напряжения вычислите сопротивление</vt:lpstr>
      <vt:lpstr>Какой физической величины нет в формуле: Q=IRt</vt:lpstr>
      <vt:lpstr>Какой физической величины нет в формуле: U=I*</vt:lpstr>
      <vt:lpstr>Слайд 18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Sergei</cp:lastModifiedBy>
  <cp:revision>290</cp:revision>
  <dcterms:created xsi:type="dcterms:W3CDTF">2011-08-18T05:12:14Z</dcterms:created>
  <dcterms:modified xsi:type="dcterms:W3CDTF">2015-03-15T17:52:05Z</dcterms:modified>
</cp:coreProperties>
</file>