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24"/>
  </p:notesMasterIdLst>
  <p:sldIdLst>
    <p:sldId id="326" r:id="rId2"/>
    <p:sldId id="335" r:id="rId3"/>
    <p:sldId id="336" r:id="rId4"/>
    <p:sldId id="337" r:id="rId5"/>
    <p:sldId id="327" r:id="rId6"/>
    <p:sldId id="339" r:id="rId7"/>
    <p:sldId id="340" r:id="rId8"/>
    <p:sldId id="345" r:id="rId9"/>
    <p:sldId id="344" r:id="rId10"/>
    <p:sldId id="342" r:id="rId11"/>
    <p:sldId id="333" r:id="rId12"/>
    <p:sldId id="312" r:id="rId13"/>
    <p:sldId id="300" r:id="rId14"/>
    <p:sldId id="301" r:id="rId15"/>
    <p:sldId id="298" r:id="rId16"/>
    <p:sldId id="299" r:id="rId17"/>
    <p:sldId id="351" r:id="rId18"/>
    <p:sldId id="356" r:id="rId19"/>
    <p:sldId id="347" r:id="rId20"/>
    <p:sldId id="357" r:id="rId21"/>
    <p:sldId id="349" r:id="rId22"/>
    <p:sldId id="3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208" autoAdjust="0"/>
    <p:restoredTop sz="94660"/>
  </p:normalViewPr>
  <p:slideViewPr>
    <p:cSldViewPr>
      <p:cViewPr varScale="1">
        <p:scale>
          <a:sx n="60" d="100"/>
          <a:sy n="60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F4221A-9B02-4BDC-860B-8B131E4A0A41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6BC475-1AA0-4EB8-A58B-68834806E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3DA6A-24DA-4C56-A54F-FAEAB28833C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3872-1407-45AE-9919-09FC3B1ED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0116C-DF53-4A47-BB9C-C065754B3DF2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CC38-47A8-43BD-BE3B-E5F2BCC68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AB10-0CC4-452E-A7B4-8EF4761CCADC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9630-A1BE-4EF7-A95A-54E269F7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2B598-1547-4634-8254-065EF21CB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C076-6703-4B03-BCD8-08C69F815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6B32-9574-4F5B-B390-5D6F6CCDDF7D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F9B15-ED7E-463A-8FA3-DDDFCB13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7E73-80DD-4D1B-9FFD-F8B0D0B37494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3E4F-64E2-4CAD-8501-5615646CE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42F98-868F-4F6F-BCC5-A05E0344DE69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EDD3-CBA3-491E-9FA9-79B8D5CB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95AE1-2001-4D3B-9BD1-ECE5EAC7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7C8C-21E1-4B66-8970-343C8B5B0E1F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BB00-D50F-4826-B264-C9C313F354BB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E2AB-F6F1-43C6-805B-1ADB1FE86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3047-3BBD-4217-99C7-306AB3B6C45A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5AED-FC9B-4953-9175-C32329723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3287-D6F6-4F76-92D6-046557D129D5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0900-33BA-4CDE-9693-516379F2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1EF-A757-4114-A815-E5F412C3D617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BEAE-F9AC-4929-BABF-AFA54E788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825FCA-1F68-4F1A-B866-B2AD584F9363}" type="datetimeFigureOut">
              <a:rPr lang="ru-RU"/>
              <a:pPr>
                <a:defRPr/>
              </a:pPr>
              <a:t>20.03.2015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713AB0-890A-4204-B0F1-A08375EEC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49" r:id="rId2"/>
    <p:sldLayoutId id="2147484058" r:id="rId3"/>
    <p:sldLayoutId id="2147484050" r:id="rId4"/>
    <p:sldLayoutId id="2147484059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0" r:id="rId12"/>
    <p:sldLayoutId id="21474840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file:///G:\zvyki\Skotch.MP3" TargetMode="External"/><Relationship Id="rId13" Type="http://schemas.openxmlformats.org/officeDocument/2006/relationships/image" Target="../media/image30.png"/><Relationship Id="rId3" Type="http://schemas.openxmlformats.org/officeDocument/2006/relationships/audio" Target="file:///G:\zvyki\lamp.mp3" TargetMode="External"/><Relationship Id="rId7" Type="http://schemas.openxmlformats.org/officeDocument/2006/relationships/audio" Target="file:///G:\zvyki\usb_zdes.mp3" TargetMode="External"/><Relationship Id="rId12" Type="http://schemas.openxmlformats.org/officeDocument/2006/relationships/image" Target="../media/image29.png"/><Relationship Id="rId17" Type="http://schemas.openxmlformats.org/officeDocument/2006/relationships/image" Target="../media/image33.png"/><Relationship Id="rId2" Type="http://schemas.openxmlformats.org/officeDocument/2006/relationships/audio" Target="file:///G:\zvyki\chistka_kartoshki.mp3" TargetMode="External"/><Relationship Id="rId16" Type="http://schemas.openxmlformats.org/officeDocument/2006/relationships/image" Target="../media/image32.png"/><Relationship Id="rId1" Type="http://schemas.openxmlformats.org/officeDocument/2006/relationships/audio" Target="file:///G:\zvyki\traktor.mp3" TargetMode="External"/><Relationship Id="rId6" Type="http://schemas.openxmlformats.org/officeDocument/2006/relationships/audio" Target="file:///G:\zvyki\paperl.mp3" TargetMode="External"/><Relationship Id="rId11" Type="http://schemas.openxmlformats.org/officeDocument/2006/relationships/image" Target="../media/image28.png"/><Relationship Id="rId5" Type="http://schemas.openxmlformats.org/officeDocument/2006/relationships/audio" Target="file:///G:\zvyki\Melom_na_doske.mp3" TargetMode="Externa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4" Type="http://schemas.openxmlformats.org/officeDocument/2006/relationships/audio" Target="file:///G:\zvyki\lozhka_v_chashke_.mp3" TargetMode="External"/><Relationship Id="rId9" Type="http://schemas.openxmlformats.org/officeDocument/2006/relationships/audio" Target="file:///G:\zvyki\detskiy_smeh.mp3" TargetMode="External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G:\zvyki\Mocart_Volfgang_Amadej-K_279_Sonata_dlya_fortepiano_1_Do_mazhor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search.icq.com/search/selected_img.php?q=music&amp;index=4&amp;img_src=http://images.google.com/images?q=tbn:5YFaX0cGBiX__M:http://www1.uea.ac.uk/polopoly_fs/1.3518.1160398920!music%20scroll.jpg&amp;title=1.3518.1160398920!%3cb%3emusic%3c/b%3e%20scroll.jpg&amp;width=709&amp;height=471&amp;size=198&amp;url=www1.uea.ac.uk&amp;tbn_width=140&amp;tbn_height=93&amp;url=http://www1.uea.ac.uk/polopoly_fs/1.3518.1160398920!music%20scroll.jpg&amp;url_rf=www1.uea.ac.uk&amp;site_url=http://www1.uea.ac.uk/cm/home/schools/hum/music/whystudy&amp;q=musi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zvyki\L._Bethoven_-_Sonata_17_CHast_3_(get-tune.net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G:\zvyki\FShopen-Proschal_nyy-val_s(muzofon.com).mp3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214338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err="1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Звукотерапия</a:t>
            </a:r>
            <a:r>
              <a:rPr lang="ru-RU" sz="480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– лечение звуком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392613" cy="50403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Звукотерапия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это область медицины, которая основывает свой лечебный эффект на воздействии звуков и вибраций, исходящих от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человеческого </a:t>
            </a: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голоса, музыкальных инструментов, природных 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явлений. 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437063"/>
            <a:ext cx="30956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276475"/>
            <a:ext cx="30241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196975"/>
            <a:ext cx="24844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Интересные эксперименты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500063" y="3857625"/>
            <a:ext cx="8286750" cy="1357313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Интересный эксперимент проводился с рисом, которому каждый день говорил две фразы: '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 и '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Ты - </a:t>
            </a:r>
            <a:r>
              <a:rPr lang="ru-RU" sz="1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дурак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'. В этом эксперименте в два одинаковых контейнера поместили вареный рис.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результате, рис, которому говорили '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', хорошо бродил, и имел приятный аромат бродившего риса. Другой контейнер с рисом, которому  говорили '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ты - </a:t>
            </a:r>
            <a:r>
              <a:rPr lang="ru-RU" sz="1800" i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дурак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', стал черным и </a:t>
            </a:r>
            <a:r>
              <a:rPr lang="ru-RU" sz="1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сгнил,его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запах был крайне отвратительным.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8132" name="Picture 13" descr="Прикрепленное изображе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214438"/>
            <a:ext cx="4629150" cy="250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2080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Тишина или шум?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176713" cy="5111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В настоящее время ученые во многих странах мира ведут различные исследования с целью выяснения влияния шума на здоровье человека. Их исследования показали, что шум наносит ощутимый вред здоровью человека, но и абсолютная тишина пугает и угнетает его. </a:t>
            </a:r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33375"/>
            <a:ext cx="392588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05262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Полностью оградить себя от шума невозможно, но мы можем сами уменьшить его влияние на себя и окружающих. Для этого нужно слушая любимого исполнителя, не включать его диск на полную мощность; громко не выражать свои эмоции; следить за своей речью; не ставить свою машину  с включенной сигнализацией под окно соседу. И тогда, возможно, выйдя на улицу, мы услышим пенье птиц и вопрос обращающегося к нам человека.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</p:txBody>
      </p:sp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58113" cy="133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0180" name="Picture 5" descr="D:\NEW\Животный мир\Птицы\00017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5072063"/>
            <a:ext cx="28575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50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Самолёт, летящий со сверхзвуковой скоростью, обгоняет создаваемые им звуки. Эти звуковые волны сливаются в одну ударную волну. Достигая поверхности земли, ударная волна выбивает стёкла, разрушает постройки, оглушает.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 издаваемый синим китом громче, чем звук выстрела рядом стоящего тяжелого орудия, или громче, чем звук стартующей ракеты.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прохождении метеоритами атмосферы Земли возбуждается ударная волна, скорость которой в сто раз выше звуковой, при этом возникает резкий звук, похожий на звук рвущейся материи.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умелом ударе кнутом вдоль него образуется мощная волна, скорость распространения которой на кончике кнута может достигать огромных значений! В результате возникает мощная ударная звуковая волна, сравнимая со звуком выстрела.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92869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Знаете ли вы?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10715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английском замке </a:t>
            </a:r>
            <a:r>
              <a:rPr lang="ru-RU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Вудсток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эхо отчетливо повторяется 17 раз. В итальянском замке близ Милана сказанное слово повторяется эхом 30 раз! Это объясняется своеобразной конфигурацией стен замка и их малым звукопоглощением.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Руси еще в 10-12 вв. при строительстве церквей для снижения гулкости помещений применялись особые звукопоглощающие конструкции – так называемые голосники – глиняные сосуды, встроенные в стены. Звук, пройдя через эти сосуды, быстро затухал, благодаря чему уменьшалось отражение от стен  и улучшалась разборчивость речи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природе существуют так называемые вихревые звуки: свист ветра в проводах, ветвях  деревьев; завывание в трубах, в расщелинах и узких оврагах. В Древнем Китае существовал  обычай выпускать голубей с привязанными к их хвостам маленькими бамбуковыми трубочками. Воздушный поток, проходящий через трубочку, вызывает нежное посвистывание.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600" dirty="0" smtClean="0"/>
          </a:p>
        </p:txBody>
      </p:sp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Это интересно!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50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Обнаружили, что когда растению становится трудно добывать воду из пересохшей почвы,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стебель растения начинает издавать ультразвуковые шумы. Присоединив к стеблям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специальные микрофоны, можно уловить эти шумы и включать поливальные установки только тогда, когда сами растения этого требуют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 храпа может достигать 69 децибел, что сравнимо со звуком отбойного молотка.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громкий шум, полученный в лабораторных условиях, был равен 210 дБ.  Он был получен  за счёт отражения звука железобетонным испытательным стендом,  предназначенным для испытаний ракеты  в Центре космических полётов США, в  1965 г. Звуковой волной такой силы можно было бы сверлить отверстия в твёрдых материалах. Шум был слышен в пределах 161 км.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Вот это </a:t>
            </a:r>
            <a:r>
              <a:rPr lang="ru-RU" sz="4000" b="1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да-а</a:t>
            </a:r>
            <a:r>
              <a:rPr lang="ru-RU" sz="4000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! </a:t>
            </a:r>
            <a:endParaRPr lang="ru-RU" sz="4000" smtClean="0">
              <a:solidFill>
                <a:schemeClr val="bg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Кстати! Насколько мощный разрушительный эффект имеет шум, можно проверить на братьях наших меньших. К примеру, звук от пролетающего реактивного самолета угнетающе действует на пчелу, она теряет способность ориентироваться. Этот же шум убивает личинки пчел.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928938"/>
            <a:ext cx="2214563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</a:t>
            </a:r>
          </a:p>
          <a:p>
            <a:pPr eaLnBrk="1" hangingPunct="1"/>
            <a:r>
              <a:rPr lang="ru-RU" smtClean="0"/>
              <a:t>2.</a:t>
            </a:r>
          </a:p>
          <a:p>
            <a:pPr eaLnBrk="1" hangingPunct="1"/>
            <a:r>
              <a:rPr lang="ru-RU" smtClean="0"/>
              <a:t>3.</a:t>
            </a:r>
          </a:p>
          <a:p>
            <a:pPr eaLnBrk="1" hangingPunct="1"/>
            <a:r>
              <a:rPr lang="ru-RU" smtClean="0"/>
              <a:t>4.</a:t>
            </a:r>
          </a:p>
          <a:p>
            <a:pPr eaLnBrk="1" hangingPunct="1"/>
            <a:r>
              <a:rPr lang="ru-RU" smtClean="0"/>
              <a:t>5.</a:t>
            </a:r>
          </a:p>
          <a:p>
            <a:pPr eaLnBrk="1" hangingPunct="1"/>
            <a:r>
              <a:rPr lang="ru-RU" smtClean="0"/>
              <a:t>6.</a:t>
            </a:r>
          </a:p>
          <a:p>
            <a:pPr eaLnBrk="1" hangingPunct="1"/>
            <a:r>
              <a:rPr lang="ru-RU" smtClean="0"/>
              <a:t>7.</a:t>
            </a:r>
          </a:p>
          <a:p>
            <a:pPr eaLnBrk="1" hangingPunct="1"/>
            <a:r>
              <a:rPr lang="ru-RU" smtClean="0"/>
              <a:t>8.</a:t>
            </a:r>
          </a:p>
          <a:p>
            <a:pPr eaLnBrk="1" hangingPunct="1"/>
            <a:r>
              <a:rPr lang="ru-RU" smtClean="0"/>
              <a:t>9.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Что за звуки?</a:t>
            </a:r>
            <a:endParaRPr lang="ru-RU"/>
          </a:p>
        </p:txBody>
      </p:sp>
      <p:pic>
        <p:nvPicPr>
          <p:cNvPr id="14" name="trakt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071538" y="1714488"/>
            <a:ext cx="304800" cy="304800"/>
          </a:xfrm>
          <a:prstGeom prst="rect">
            <a:avLst/>
          </a:prstGeom>
        </p:spPr>
      </p:pic>
      <p:pic>
        <p:nvPicPr>
          <p:cNvPr id="15" name="chistka_kartos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071538" y="2143116"/>
            <a:ext cx="304800" cy="304800"/>
          </a:xfrm>
          <a:prstGeom prst="rect">
            <a:avLst/>
          </a:prstGeom>
        </p:spPr>
      </p:pic>
      <p:pic>
        <p:nvPicPr>
          <p:cNvPr id="16" name="lam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 cstate="print"/>
          <a:stretch>
            <a:fillRect/>
          </a:stretch>
        </p:blipFill>
        <p:spPr>
          <a:xfrm>
            <a:off x="1071538" y="2643182"/>
            <a:ext cx="304800" cy="304800"/>
          </a:xfrm>
          <a:prstGeom prst="rect">
            <a:avLst/>
          </a:prstGeom>
        </p:spPr>
      </p:pic>
      <p:pic>
        <p:nvPicPr>
          <p:cNvPr id="17" name="lozhka_v_chashke_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1071538" y="3071810"/>
            <a:ext cx="304800" cy="304800"/>
          </a:xfrm>
          <a:prstGeom prst="rect">
            <a:avLst/>
          </a:prstGeom>
        </p:spPr>
      </p:pic>
      <p:pic>
        <p:nvPicPr>
          <p:cNvPr id="18" name="Melom_na_dosk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4" cstate="print"/>
          <a:stretch>
            <a:fillRect/>
          </a:stretch>
        </p:blipFill>
        <p:spPr>
          <a:xfrm>
            <a:off x="1071538" y="3571876"/>
            <a:ext cx="304800" cy="304800"/>
          </a:xfrm>
          <a:prstGeom prst="rect">
            <a:avLst/>
          </a:prstGeom>
        </p:spPr>
      </p:pic>
      <p:pic>
        <p:nvPicPr>
          <p:cNvPr id="19" name="paperl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 cstate="print"/>
          <a:stretch>
            <a:fillRect/>
          </a:stretch>
        </p:blipFill>
        <p:spPr>
          <a:xfrm>
            <a:off x="1071538" y="4071942"/>
            <a:ext cx="304800" cy="304800"/>
          </a:xfrm>
          <a:prstGeom prst="rect">
            <a:avLst/>
          </a:prstGeom>
        </p:spPr>
      </p:pic>
      <p:pic>
        <p:nvPicPr>
          <p:cNvPr id="20" name="usb_zdes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5" cstate="print"/>
          <a:stretch>
            <a:fillRect/>
          </a:stretch>
        </p:blipFill>
        <p:spPr>
          <a:xfrm>
            <a:off x="1071538" y="4572008"/>
            <a:ext cx="304800" cy="304800"/>
          </a:xfrm>
          <a:prstGeom prst="rect">
            <a:avLst/>
          </a:prstGeom>
        </p:spPr>
      </p:pic>
      <p:pic>
        <p:nvPicPr>
          <p:cNvPr id="21" name="Skotch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6" cstate="print"/>
          <a:stretch>
            <a:fillRect/>
          </a:stretch>
        </p:blipFill>
        <p:spPr>
          <a:xfrm>
            <a:off x="1071538" y="5000636"/>
            <a:ext cx="304800" cy="304800"/>
          </a:xfrm>
          <a:prstGeom prst="rect">
            <a:avLst/>
          </a:prstGeom>
        </p:spPr>
      </p:pic>
      <p:pic>
        <p:nvPicPr>
          <p:cNvPr id="22" name="detskiy_smeh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 cstate="print"/>
          <a:stretch>
            <a:fillRect/>
          </a:stretch>
        </p:blipFill>
        <p:spPr>
          <a:xfrm>
            <a:off x="1071538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305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853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9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57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16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51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428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375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785813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1571625"/>
            <a:ext cx="7497763" cy="5000625"/>
          </a:xfrm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Стараться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шуметь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уроках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переменах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Заботиться о снижении бытового шума и обеспечении тишины в квартирах, особенно в часы, отведенные для отдыха ( с 23 до 7 ч );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выполнении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шумной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час-полтора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минутный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прослушивать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успокаивающую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endParaRPr lang="ru-RU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разговорной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речью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кричать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повышать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голос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Проходить регулярное медицинское обследование;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«зелёный барьер» вокруг зданий;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Предпочтение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отдавать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отдыху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дискотеке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Применять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</a:t>
            </a:r>
            <a:endParaRPr lang="ru-RU" sz="22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714348" y="28572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8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Рекомендации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b="1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Результаты</a:t>
            </a:r>
            <a:r>
              <a:rPr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b="1" err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исследования</a:t>
            </a:r>
            <a:r>
              <a:rPr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:</a:t>
            </a:r>
            <a:endParaRPr lang="ru-RU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7499350" cy="5053013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изучения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влияния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шума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опрошены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и 2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курса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возрастной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диапазон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предложены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готовитесь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занятиям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заснуть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громкий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Слушаете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наушники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Раздражает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предпочитаете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7.Ваши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успехи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учёбе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остроты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8"/>
          <p:cNvSpPr>
            <a:spLocks noGrp="1"/>
          </p:cNvSpPr>
          <p:nvPr>
            <p:ph type="title"/>
          </p:nvPr>
        </p:nvSpPr>
        <p:spPr>
          <a:xfrm>
            <a:off x="685800" y="514350"/>
            <a:ext cx="6886575" cy="6286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Музыкотерапия</a:t>
            </a:r>
          </a:p>
        </p:txBody>
      </p:sp>
      <p:sp>
        <p:nvSpPr>
          <p:cNvPr id="19459" name="Текст 9"/>
          <p:cNvSpPr>
            <a:spLocks noGrp="1"/>
          </p:cNvSpPr>
          <p:nvPr>
            <p:ph type="body" idx="2"/>
          </p:nvPr>
        </p:nvSpPr>
        <p:spPr>
          <a:xfrm>
            <a:off x="2928938" y="1500188"/>
            <a:ext cx="4929187" cy="2500312"/>
          </a:xfrm>
        </p:spPr>
        <p:txBody>
          <a:bodyPr>
            <a:normAutofit/>
          </a:bodyPr>
          <a:lstStyle/>
          <a:p>
            <a:pPr algn="ctr" eaLnBrk="1" fontAlgn="auto" hangingPunct="1"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Духовная, религиозная музыка восстанавливает душевное равновесие, дарит чувство покоя. Если сравнивать музыку с лекарствами, то религиозная музыка – анальгетик в мире звуков,  она облегчает боль. </a:t>
            </a:r>
          </a:p>
        </p:txBody>
      </p:sp>
      <p:pic>
        <p:nvPicPr>
          <p:cNvPr id="39940" name="Picture 15" descr="Rose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00188"/>
            <a:ext cx="20574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1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86063" y="4071938"/>
            <a:ext cx="3071812" cy="2206625"/>
          </a:xfrm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214813"/>
            <a:ext cx="19621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0"/>
            <a:ext cx="7497763" cy="7143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Результаты опроса:</a:t>
            </a:r>
            <a:endParaRPr lang="ru-RU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642938"/>
            <a:ext cx="7497762" cy="6000750"/>
          </a:xfrm>
        </p:spPr>
        <p:txBody>
          <a:bodyPr>
            <a:normAutofit fontScale="3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Готовясь</a:t>
            </a:r>
            <a:r>
              <a:rPr lang="en-US" sz="45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US" sz="45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занятиям</a:t>
            </a:r>
            <a:r>
              <a:rPr lang="en-US" sz="45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5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.(35.7%);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включают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15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(26.7%).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- 21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.(37.5%)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заснуть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21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(37,5%);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заснуть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12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(21.4%)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- 23чел.(41%)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Слушают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наушники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48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(85,7%)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слушают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наушники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-2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(3.6%)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(10,7%)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</a:t>
            </a:r>
            <a:r>
              <a:rPr lang="en-US" sz="45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5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раздражает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22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(39,2%);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раздражает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11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(19,6%)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-23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.(41%)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музыкальному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предпочтению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многих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вызвал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затруднение</a:t>
            </a: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слушают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рок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поп-музыку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Определить остроту слуха согласились 39 человек (69, 6%);( 15-20см удовлетворительно, 5см-тугоухость).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величина остроты слуха у слушающих музыку через наушники-13,6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-у  </a:t>
            </a:r>
            <a:r>
              <a:rPr lang="ru-RU" sz="44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тех,кто</a:t>
            </a: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использует наушники-23.</a:t>
            </a: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остроты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имеющих удовлетворительные оценки 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14,6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остроты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хорошистов</a:t>
            </a:r>
            <a:r>
              <a:rPr lang="en-US" sz="4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- 23,7 </a:t>
            </a:r>
            <a:r>
              <a:rPr lang="en-US" sz="45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4500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Большинство студентов  слушают музыку при выполнении заданий; слушают в наушниках. Это нарушает остроту слуха( средний показатель- 17, 1, что близко к нижней границе удовлетворительного слуха),  снижает успешность обучения. Мы зависимы от звука: шум раздражает, мешает засыпать.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Важно, что бы мы сами осознавали необходимость соблюдения тишины во время урока и на переменах. Конечно, требовать абсолютной тишины во время перемен не разумно, но относительного спокойствия все же можно добиться. А вот отсутствие шума на уроках - явление крайне необходимое. Так легче работать и сами студенты смогут лучше сосредоточиться.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Выводы:</a:t>
            </a:r>
            <a:endParaRPr lang="ru-RU" sz="480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9396" name="Picture 5" descr="C:\Documents and Settings\ГАЛИНА\Рабочий стол\шум\02022011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738" y="5387975"/>
            <a:ext cx="18700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C:\Documents and Settings\ГАЛИНА\Рабочий стол\01022011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21431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1"/>
          <p:cNvSpPr>
            <a:spLocks noGrp="1"/>
          </p:cNvSpPr>
          <p:nvPr>
            <p:ph idx="1"/>
          </p:nvPr>
        </p:nvSpPr>
        <p:spPr>
          <a:xfrm>
            <a:off x="642938" y="357188"/>
            <a:ext cx="8229600" cy="40005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4071942"/>
            <a:ext cx="8229600" cy="1219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9600" smtClean="0">
                <a:solidFill>
                  <a:schemeClr val="bg2"/>
                </a:solidFill>
                <a:latin typeface="Monotype Corsiva" pitchFamily="66" charset="0"/>
              </a:rPr>
              <a:t>Спасибо за внимание!</a:t>
            </a:r>
            <a:endParaRPr lang="ru-RU" sz="9600">
              <a:solidFill>
                <a:schemeClr val="bg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529513" cy="842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Эффект Моцарта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71813" y="1357313"/>
            <a:ext cx="3429000" cy="500062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buFont typeface="Wingdings 2"/>
              <a:buNone/>
              <a:defRPr/>
            </a:pP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Произведения Моцарта универсальны: они рекомендуются для снятия стресса, эффективного усвоения учебного материала, от головной боли, а также во время восстановительного периода, например, после экстремальных ситуаций. Причем лечебным эффектом обладают все произведения Моцарта. Это явление получило название: эффект Моцарта.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64" name="Picture 3" descr="03200762352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2071688"/>
            <a:ext cx="2000250" cy="2160587"/>
          </a:xfrm>
        </p:spPr>
      </p:pic>
      <p:pic>
        <p:nvPicPr>
          <p:cNvPr id="40965" name="Picture 11" descr="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071688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ocart_Volfgang_Amadej-K_279_Sonata_dlya_fortepiano_1_Do_mazh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286644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3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43825" cy="7000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Влияние музыки на развитие плода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875" y="1285875"/>
            <a:ext cx="4143375" cy="2071688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Исследования врачей доказали, что уже на пятом месяце беременности ребенок слышит и различает звуки. Он может реагировать на громкость и ритм мелодии. Она может ему нравиться или нет. </a:t>
            </a:r>
            <a:endParaRPr lang="ru-RU"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988" name="Picture 8" descr="Музыка и беременност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285875"/>
            <a:ext cx="3071813" cy="2052638"/>
          </a:xfr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14375" y="3643313"/>
            <a:ext cx="4786313" cy="257175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Дети матерей, которые на двадцать восьмой - тридцать шестой неделях беременности слушали музыку, быстрее других начинают реагировать на звуки, узнавать мелодии. У них лучше развита память.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Также доказано, что малыши узнают, активнее реагируют и предпочитают ту музыку, которую они "слышали" до рождения, будучи в утробе матери.</a:t>
            </a:r>
            <a:endParaRPr lang="ru-RU" sz="1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5004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29600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От темпа звучания музыки будет зависеть ваше состояние: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если композиции более спокойные – человек расслабляется, в большинстве случаев засыпает;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  если же музыка наоборот быстрая – появляется желание потанцевать, чувствуется прилив новых сил.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Пение очень полезно для здоровья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>
                <a:solidFill>
                  <a:schemeClr val="bg2"/>
                </a:solidFill>
                <a:latin typeface="Monotype Corsiva" pitchFamily="66" charset="0"/>
              </a:rPr>
              <a:t>Интересные факты: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350" y="4437063"/>
            <a:ext cx="24066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15300" cy="7254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Интересные факты</a:t>
            </a:r>
          </a:p>
        </p:txBody>
      </p:sp>
      <p:pic>
        <p:nvPicPr>
          <p:cNvPr id="44035" name="Picture 15" descr="Прикрепленно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500188"/>
            <a:ext cx="3686175" cy="2643187"/>
          </a:xfrm>
        </p:spPr>
      </p:pic>
      <p:sp>
        <p:nvSpPr>
          <p:cNvPr id="8" name="Прямоугольник 7"/>
          <p:cNvSpPr/>
          <p:nvPr/>
        </p:nvSpPr>
        <p:spPr>
          <a:xfrm>
            <a:off x="4500563" y="1428750"/>
            <a:ext cx="392906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На фотографии показан опыт где воде дают слушать музыку, снизу фотография - кристаллы, замороженные после прослушивания </a:t>
            </a:r>
            <a:r>
              <a:rPr 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 </a:t>
            </a:r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музыки </a:t>
            </a:r>
            <a:r>
              <a:rPr lang="ru-RU" sz="1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Бетховена, одной из его самых известных симфоний. Это яркая, радостная музыкальная история. И этот красивый кристалл доказывает тот факт, что хорошая музыка позитивно влияет на воду. </a:t>
            </a:r>
          </a:p>
        </p:txBody>
      </p:sp>
      <p:pic>
        <p:nvPicPr>
          <p:cNvPr id="44037" name="Picture 2" descr="Прикрепленное изображени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6313" y="3703638"/>
            <a:ext cx="3128962" cy="2654300"/>
          </a:xfrm>
        </p:spPr>
      </p:pic>
      <p:pic>
        <p:nvPicPr>
          <p:cNvPr id="7" name="L._Bethoven_-_Sonata_17_CHast_3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643174" y="50006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Интересные эксперименты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5" cy="4972050"/>
          </a:xfrm>
        </p:spPr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Фотография справа - кристаллы, замороженные после прослушивания 'Прощальной Песни' Шопена. 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Основная форма кристалла почти идеально разделена на маленькие частицы, которые 'отделились' друг от друга. И это, несмотря на то, что увеличительная сила микроскопа оставалась такой же, как и на других фотографиях.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060" name="Picture 12" descr="Прикрепленное изображени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1857375"/>
            <a:ext cx="3344862" cy="2757488"/>
          </a:xfrm>
        </p:spPr>
      </p:pic>
      <p:pic>
        <p:nvPicPr>
          <p:cNvPr id="6" name="FShopen-Proschal_nyy-val_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38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8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58175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Интересные эксперименты</a:t>
            </a:r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3"/>
          </p:nvPr>
        </p:nvSpPr>
        <p:spPr>
          <a:xfrm>
            <a:off x="500063" y="3714750"/>
            <a:ext cx="8186737" cy="314325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b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Вода показывает невероятную способность улавливать определенные послания, спрятанные за поверхностными формами или даже отличать их моральный уровень.</a:t>
            </a:r>
          </a:p>
        </p:txBody>
      </p:sp>
      <p:pic>
        <p:nvPicPr>
          <p:cNvPr id="46084" name="Picture 10" descr="Прикрепленно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071563"/>
            <a:ext cx="3071812" cy="2655887"/>
          </a:xfrm>
        </p:spPr>
      </p:pic>
      <p:sp>
        <p:nvSpPr>
          <p:cNvPr id="30" name="Содержимое 29"/>
          <p:cNvSpPr>
            <a:spLocks noGrp="1"/>
          </p:cNvSpPr>
          <p:nvPr>
            <p:ph sz="quarter" idx="2"/>
          </p:nvPr>
        </p:nvSpPr>
        <p:spPr>
          <a:xfrm>
            <a:off x="4572000" y="1500188"/>
            <a:ext cx="4210050" cy="1185862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Дистиллированная вода, получающая электромагнитные волны '</a:t>
            </a: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Любовь, Благодарность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115300" cy="6540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chemeClr val="bg2">
                    <a:lumMod val="75000"/>
                  </a:schemeClr>
                </a:solidFill>
                <a:latin typeface="Monotype Corsiva" pitchFamily="66" charset="0"/>
              </a:rPr>
              <a:t>Интересные эксперименты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3"/>
          </p:nvPr>
        </p:nvSpPr>
        <p:spPr>
          <a:xfrm>
            <a:off x="500063" y="3786188"/>
            <a:ext cx="8429625" cy="28575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Это слова, которые молодые люди часто используют в повседневной жизни. Постепенно форма воды стала уродливой. Кристаллы стали  искаженными и рассеянными. Это действительно было видимым образом слов: '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Ты надоела мне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 и '</a:t>
            </a:r>
            <a:r>
              <a:rPr lang="ru-RU" sz="1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Я убью тебя</a:t>
            </a: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'. То, что мы живем в мире, в котором подобные слова часто используются, действительно пугает.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Что же происходит с человеческим организмом, который на 70% состоит из воды?</a:t>
            </a:r>
          </a:p>
        </p:txBody>
      </p:sp>
      <p:pic>
        <p:nvPicPr>
          <p:cNvPr id="47108" name="Picture 9" descr="Прикрепленное изображени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000125"/>
            <a:ext cx="3246437" cy="2786063"/>
          </a:xfrm>
        </p:spPr>
      </p:pic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000500" y="1143000"/>
            <a:ext cx="4572000" cy="1357313"/>
          </a:xfrm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 следующем эксперименте приняла участие вода. Слова, сказанные воде, были следующими: </a:t>
            </a:r>
            <a:r>
              <a:rPr lang="ru-RU" sz="24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'Ты надоела мне. Я убью тебя‘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1250</TotalTime>
  <Words>1179</Words>
  <Application>Microsoft Office PowerPoint</Application>
  <PresentationFormat>Экран (4:3)</PresentationFormat>
  <Paragraphs>109</Paragraphs>
  <Slides>22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Звукотерапия – лечение звуком</vt:lpstr>
      <vt:lpstr>Музыкотерапия</vt:lpstr>
      <vt:lpstr>Эффект Моцарта</vt:lpstr>
      <vt:lpstr>Влияние музыки на развитие плода</vt:lpstr>
      <vt:lpstr>Интересные факты:</vt:lpstr>
      <vt:lpstr>Интересные факты</vt:lpstr>
      <vt:lpstr>Интересные эксперименты</vt:lpstr>
      <vt:lpstr>Интересные эксперименты</vt:lpstr>
      <vt:lpstr>Интересные эксперименты</vt:lpstr>
      <vt:lpstr>Интересные эксперименты</vt:lpstr>
      <vt:lpstr>Тишина или шум?</vt:lpstr>
      <vt:lpstr>Слайд 12</vt:lpstr>
      <vt:lpstr>Знаете ли вы?  </vt:lpstr>
      <vt:lpstr>Это интересно!</vt:lpstr>
      <vt:lpstr>Вот это да-а ! </vt:lpstr>
      <vt:lpstr>Слайд 16</vt:lpstr>
      <vt:lpstr>Что за звуки?</vt:lpstr>
      <vt:lpstr>Слайд 18</vt:lpstr>
      <vt:lpstr> Результаты исследования :</vt:lpstr>
      <vt:lpstr>Результаты опроса:</vt:lpstr>
      <vt:lpstr>Выводы: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Grey Wolf</cp:lastModifiedBy>
  <cp:revision>120</cp:revision>
  <dcterms:modified xsi:type="dcterms:W3CDTF">2015-03-20T13:37:01Z</dcterms:modified>
</cp:coreProperties>
</file>