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3" r:id="rId2"/>
    <p:sldId id="305" r:id="rId3"/>
    <p:sldId id="288" r:id="rId4"/>
    <p:sldId id="302" r:id="rId5"/>
    <p:sldId id="306" r:id="rId6"/>
    <p:sldId id="307" r:id="rId7"/>
    <p:sldId id="308" r:id="rId8"/>
    <p:sldId id="309" r:id="rId9"/>
    <p:sldId id="311" r:id="rId10"/>
    <p:sldId id="310" r:id="rId11"/>
    <p:sldId id="312" r:id="rId12"/>
    <p:sldId id="313" r:id="rId13"/>
    <p:sldId id="31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AAC50-60AD-4A2A-8D3F-1F781C43817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7F981-D154-4050-85CC-468CE64B8C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7F981-D154-4050-85CC-468CE64B8CA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3C7B-E5FB-4B3E-A4A6-E454E395E5A4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072AF-654F-429E-A2D9-F60A16256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257D-D899-4C54-8E98-7FD798D65FCA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F062-C468-4F9E-BA5A-1A633AFCB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290F1-8F7C-45FF-8DD7-C35BC256DD90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ECEE-E6F3-4837-B757-A091332E1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E361-9A5B-46F6-929A-8D51902D4117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EEBC-5047-4288-8D25-88B0FE853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5E97-69CE-4A01-92F8-5C10193B4391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DB96A-0493-447E-B7C2-DA37A61EB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FFA3-FC15-4E16-B3BE-1EC996DC3B9D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3031-44F3-47DA-A963-442C7D4FE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16C3F-8563-4936-96D2-0B04D0FED56D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BCA7-D81F-46D3-99FC-CE9474B0F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A90A-CFFE-4B51-ADE7-6CBC16ED22C9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AF47-D97D-46B0-9297-C51B7F5F3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91A9-63FF-4186-BB15-2A42DB7F9548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EC7C0-5E3B-4E83-9557-C9F69BDE0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5D514-95A4-4BAE-B49B-F2CA7177B749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82B1-1E48-440D-B93E-851288A26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28C8-5F79-4499-A330-80ADF967C034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E892-8655-4F96-AB1E-AC40AB2DD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000000">
                <a:alpha val="93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0FA4C22-8607-473C-9479-93818167B308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8D6897E-97BE-49B7-A036-713C13FCD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geroiburatii/home/komandiry/30/Hganaev.jpg?attredirects=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img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428604"/>
            <a:ext cx="3971924" cy="55007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МБОУ ДОД ДПЦ «Радуга» </a:t>
            </a:r>
            <a:r>
              <a:rPr lang="ru-RU" sz="3200" dirty="0" smtClean="0">
                <a:latin typeface="Bookman Old Style" pitchFamily="18" charset="0"/>
              </a:rPr>
              <a:t>г.Улан-Удэ</a:t>
            </a:r>
            <a:br>
              <a:rPr lang="ru-RU" sz="3200" dirty="0" smtClean="0">
                <a:latin typeface="Bookman Old Style" pitchFamily="18" charset="0"/>
              </a:rPr>
            </a:br>
            <a:r>
              <a:rPr lang="ru-RU" sz="3200" dirty="0" smtClean="0">
                <a:latin typeface="Bookman Old Style" pitchFamily="18" charset="0"/>
              </a:rPr>
              <a:t/>
            </a:r>
            <a:br>
              <a:rPr lang="ru-RU" sz="3200" dirty="0" smtClean="0">
                <a:latin typeface="Bookman Old Style" pitchFamily="18" charset="0"/>
              </a:rPr>
            </a:br>
            <a:r>
              <a:rPr lang="ru-RU" sz="3200" dirty="0" smtClean="0">
                <a:latin typeface="Bookman Old Style" pitchFamily="18" charset="0"/>
              </a:rPr>
              <a:t/>
            </a:r>
            <a:br>
              <a:rPr lang="ru-RU" sz="3200" dirty="0" smtClean="0">
                <a:latin typeface="Bookman Old Style" pitchFamily="18" charset="0"/>
              </a:rPr>
            </a:br>
            <a:r>
              <a:rPr lang="ru-RU" sz="3200" dirty="0" smtClean="0">
                <a:latin typeface="Bookman Old Style" pitchFamily="18" charset="0"/>
              </a:rPr>
              <a:t>  </a:t>
            </a:r>
            <a:br>
              <a:rPr lang="ru-RU" sz="3200" dirty="0" smtClean="0">
                <a:latin typeface="Bookman Old Style" pitchFamily="18" charset="0"/>
              </a:rPr>
            </a:br>
            <a:r>
              <a:rPr lang="ru-RU" sz="2400" b="0" dirty="0" smtClean="0">
                <a:latin typeface="Bookman Old Style" pitchFamily="18" charset="0"/>
              </a:rPr>
              <a:t>выполнила </a:t>
            </a:r>
            <a:br>
              <a:rPr lang="ru-RU" sz="2400" b="0" dirty="0" smtClean="0">
                <a:latin typeface="Bookman Old Style" pitchFamily="18" charset="0"/>
              </a:rPr>
            </a:br>
            <a:r>
              <a:rPr lang="ru-RU" sz="2400" b="0" dirty="0" smtClean="0">
                <a:latin typeface="Bookman Old Style" pitchFamily="18" charset="0"/>
              </a:rPr>
              <a:t>социальный педагог </a:t>
            </a:r>
            <a:r>
              <a:rPr lang="ru-RU" sz="2400" b="0" dirty="0" err="1" smtClean="0">
                <a:latin typeface="Bookman Old Style" pitchFamily="18" charset="0"/>
              </a:rPr>
              <a:t>Черткова-Сыдеева</a:t>
            </a:r>
            <a:r>
              <a:rPr lang="ru-RU" sz="2400" b="0" dirty="0" smtClean="0">
                <a:latin typeface="Bookman Old Style" pitchFamily="18" charset="0"/>
              </a:rPr>
              <a:t> Д.В.</a:t>
            </a:r>
            <a:br>
              <a:rPr lang="ru-RU" sz="2400" b="0" dirty="0" smtClean="0">
                <a:latin typeface="Bookman Old Style" pitchFamily="18" charset="0"/>
              </a:rPr>
            </a:br>
            <a:endParaRPr lang="ru-RU" sz="2400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642918"/>
            <a:ext cx="3500462" cy="578647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ДОРОГАМИ СЛАВЫ </a:t>
            </a:r>
          </a:p>
          <a:p>
            <a:pPr algn="ctr">
              <a:buNone/>
            </a:pPr>
            <a:r>
              <a:rPr lang="ru-RU" sz="4400" dirty="0" smtClean="0"/>
              <a:t> </a:t>
            </a:r>
            <a:r>
              <a:rPr lang="ru-RU" sz="3200" dirty="0" smtClean="0"/>
              <a:t>ГЕРОЙ СОВЕТСКОГО СОЮЗА  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b="1" u="sng" dirty="0" smtClean="0"/>
              <a:t> ЖАНАЕВ ДАРМА  ЖАНАЕВИЧ</a:t>
            </a:r>
            <a:endParaRPr lang="ru-RU" sz="3200" b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8643966" cy="5626121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/>
              <a:t>      Полковник </a:t>
            </a:r>
            <a:r>
              <a:rPr lang="ru-RU" sz="2200" dirty="0" smtClean="0"/>
              <a:t>И. Ананьев так писал о действиях </a:t>
            </a:r>
            <a:r>
              <a:rPr lang="ru-RU" sz="2200" dirty="0" err="1" smtClean="0"/>
              <a:t>Жанаева</a:t>
            </a:r>
            <a:r>
              <a:rPr lang="ru-RU" sz="2200" dirty="0" smtClean="0"/>
              <a:t>: «Коммунист капитан Д. Ж. </a:t>
            </a:r>
            <a:r>
              <a:rPr lang="ru-RU" sz="2200" dirty="0" err="1" smtClean="0"/>
              <a:t>Жанаев</a:t>
            </a:r>
            <a:r>
              <a:rPr lang="ru-RU" sz="2200" dirty="0" smtClean="0"/>
              <a:t>, возглавляя инженерную службу 23-й гвар­дейской мотострелковой Васильковской ордена Ленина Краснознаменной ордена Суворова бригады, с момента выхода к каналу и до конца его форсирования совместно с инженерно-саперной ротой находился на переднем крае. Под интенсивным огнем противника он руководил устройством переправы и добился быстрой переброски всех подразделений бригады на вражеский берег. После того, как бригада форсировала канал, капитан </a:t>
            </a:r>
            <a:r>
              <a:rPr lang="ru-RU" sz="2200" dirty="0" err="1" smtClean="0"/>
              <a:t>Жанаев</a:t>
            </a:r>
            <a:r>
              <a:rPr lang="ru-RU" sz="2200" dirty="0" smtClean="0"/>
              <a:t> с саперами приступил к разминированию местности для прохода </a:t>
            </a:r>
            <a:r>
              <a:rPr lang="ru-RU" sz="2200" dirty="0" err="1" smtClean="0"/>
              <a:t>мотострелков</a:t>
            </a:r>
            <a:r>
              <a:rPr lang="ru-RU" sz="2200" dirty="0" smtClean="0"/>
              <a:t> и артиллерии. При разминировании участка для прохода пехоты и артиллерии 25 апреля 1945 года получил тяжелое ранение. Несмотря на это, он продолжал руководить работами саперов. Только по приказу командования капитан </a:t>
            </a:r>
            <a:r>
              <a:rPr lang="ru-RU" sz="2200" dirty="0" err="1" smtClean="0"/>
              <a:t>Жанаев</a:t>
            </a:r>
            <a:r>
              <a:rPr lang="ru-RU" sz="2200" dirty="0" smtClean="0"/>
              <a:t> оставил свою работу и отправился на лечение.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00364" y="357166"/>
            <a:ext cx="5686436" cy="5768997"/>
          </a:xfrm>
        </p:spPr>
        <p:txBody>
          <a:bodyPr/>
          <a:lstStyle/>
          <a:p>
            <a:pPr algn="ctr"/>
            <a:r>
              <a:rPr lang="ru-RU" sz="2000" dirty="0" smtClean="0"/>
              <a:t>Ранение, которое он получил при разминировании дорог, оказалось для </a:t>
            </a:r>
            <a:r>
              <a:rPr lang="ru-RU" sz="2000" dirty="0" err="1" smtClean="0"/>
              <a:t>Жанаева</a:t>
            </a:r>
            <a:r>
              <a:rPr lang="ru-RU" sz="2000" dirty="0" smtClean="0"/>
              <a:t> роковым. Он не дожил до Дня Победы всего несколько дней.</a:t>
            </a:r>
          </a:p>
          <a:p>
            <a:pPr algn="ctr"/>
            <a:r>
              <a:rPr lang="ru-RU" sz="2000" dirty="0" smtClean="0"/>
              <a:t>Капитан Дарма </a:t>
            </a:r>
            <a:r>
              <a:rPr lang="ru-RU" sz="2000" dirty="0" err="1" smtClean="0"/>
              <a:t>Жанаевич</a:t>
            </a:r>
            <a:r>
              <a:rPr lang="ru-RU" sz="2000" dirty="0" smtClean="0"/>
              <a:t> </a:t>
            </a:r>
            <a:r>
              <a:rPr lang="ru-RU" sz="2000" dirty="0" err="1" smtClean="0"/>
              <a:t>Жанаев</a:t>
            </a:r>
            <a:r>
              <a:rPr lang="ru-RU" sz="2000" dirty="0" smtClean="0"/>
              <a:t> за проявленный героизм и исключительные заслуги в деле инженерных сооружений для переправ частей бригады через водные рубежи и лесисто-болотистые места командованием мотострелковой гвардейской бригады был представлен к званию Героя Советского Союза.</a:t>
            </a:r>
          </a:p>
          <a:p>
            <a:pPr algn="ctr"/>
            <a:r>
              <a:rPr lang="ru-RU" sz="2000" dirty="0" smtClean="0"/>
              <a:t>Указом Президиума Верховного Совета Союза ССР от 26 июня 1945 года гвардии капитану </a:t>
            </a:r>
            <a:r>
              <a:rPr lang="ru-RU" sz="2000" dirty="0" err="1" smtClean="0"/>
              <a:t>Жанаеву</a:t>
            </a:r>
            <a:r>
              <a:rPr lang="ru-RU" sz="2000" dirty="0" smtClean="0"/>
              <a:t> Д. Ж- было присвоено </a:t>
            </a:r>
            <a:r>
              <a:rPr lang="ru-RU" sz="2000" b="1" i="1" dirty="0" smtClean="0"/>
              <a:t>звание Героя Советского Союза посмертно</a:t>
            </a:r>
            <a:r>
              <a:rPr lang="ru-RU" sz="2000" dirty="0" smtClean="0"/>
              <a:t>. </a:t>
            </a:r>
          </a:p>
          <a:p>
            <a:endParaRPr lang="ru-RU" sz="2000" dirty="0"/>
          </a:p>
        </p:txBody>
      </p:sp>
      <p:pic>
        <p:nvPicPr>
          <p:cNvPr id="11267" name="Picture 3" descr="C:\Users\OEM\Downloads\с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0"/>
            <a:ext cx="2500316" cy="3205169"/>
          </a:xfrm>
          <a:prstGeom prst="rect">
            <a:avLst/>
          </a:prstGeom>
          <a:noFill/>
        </p:spPr>
      </p:pic>
      <p:pic>
        <p:nvPicPr>
          <p:cNvPr id="11268" name="Picture 4" descr="C:\Users\OEM\Downloads\с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1247775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500042"/>
            <a:ext cx="4972056" cy="5626121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     </a:t>
            </a:r>
          </a:p>
          <a:p>
            <a:pPr algn="ctr">
              <a:buNone/>
            </a:pPr>
            <a:r>
              <a:rPr lang="ru-RU" sz="2400" dirty="0" smtClean="0"/>
              <a:t>  Бурятский </a:t>
            </a:r>
            <a:r>
              <a:rPr lang="ru-RU" sz="2400" dirty="0" smtClean="0"/>
              <a:t>народ свято чтит память своего земляка. Его имя навечно занесено в список коллектива авиационного завода, где до Великой Отечественной войны работал Д. Ж. </a:t>
            </a:r>
            <a:r>
              <a:rPr lang="ru-RU" sz="2400" dirty="0" err="1" smtClean="0"/>
              <a:t>Жанаев</a:t>
            </a:r>
            <a:r>
              <a:rPr lang="ru-RU" sz="2400" dirty="0" smtClean="0"/>
              <a:t> и откуда ушел на фронт.</a:t>
            </a:r>
          </a:p>
          <a:p>
            <a:pPr algn="ctr">
              <a:buNone/>
            </a:pPr>
            <a:r>
              <a:rPr lang="ru-RU" sz="2400" dirty="0" smtClean="0"/>
              <a:t>      Имя </a:t>
            </a:r>
            <a:r>
              <a:rPr lang="ru-RU" sz="2400" dirty="0" smtClean="0"/>
              <a:t>Героя носит заводской парк культуры, в Улан-Удэ его именем названа одна из улиц.</a:t>
            </a:r>
            <a:endParaRPr lang="ru-RU" sz="24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" y="1707356"/>
            <a:ext cx="2686050" cy="2014538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0" i="1" u="sng" dirty="0" smtClean="0">
                <a:latin typeface="Bookman Old Style" pitchFamily="18" charset="0"/>
              </a:rPr>
              <a:t>Никто </a:t>
            </a:r>
            <a:r>
              <a:rPr lang="ru-RU" sz="3200" b="0" i="1" u="sng" dirty="0" err="1" smtClean="0">
                <a:latin typeface="Bookman Old Style" pitchFamily="18" charset="0"/>
              </a:rPr>
              <a:t>незабыт</a:t>
            </a:r>
            <a:r>
              <a:rPr lang="ru-RU" sz="3200" b="0" i="1" u="sng" dirty="0" smtClean="0">
                <a:latin typeface="Bookman Old Style" pitchFamily="18" charset="0"/>
              </a:rPr>
              <a:t>, ничто </a:t>
            </a:r>
            <a:r>
              <a:rPr lang="ru-RU" sz="3200" b="0" i="1" u="sng" dirty="0" err="1" smtClean="0">
                <a:latin typeface="Bookman Old Style" pitchFamily="18" charset="0"/>
              </a:rPr>
              <a:t>незабыто</a:t>
            </a:r>
            <a:r>
              <a:rPr lang="ru-RU" sz="3200" b="0" i="1" u="sng" dirty="0" smtClean="0">
                <a:latin typeface="Bookman Old Style" pitchFamily="18" charset="0"/>
              </a:rPr>
              <a:t>!</a:t>
            </a:r>
            <a:br>
              <a:rPr lang="ru-RU" sz="3200" b="0" i="1" u="sng" dirty="0" smtClean="0">
                <a:latin typeface="Bookman Old Style" pitchFamily="18" charset="0"/>
              </a:rPr>
            </a:br>
            <a:endParaRPr lang="ru-RU" sz="3200" b="0" u="sng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ru-RU" sz="2000" dirty="0" smtClean="0"/>
          </a:p>
          <a:p>
            <a:pPr algn="ctr" eaLnBrk="1" hangingPunct="1">
              <a:buNone/>
            </a:pPr>
            <a:r>
              <a:rPr lang="ru-RU" sz="3200" dirty="0" smtClean="0"/>
              <a:t>Герои России,</a:t>
            </a:r>
          </a:p>
          <a:p>
            <a:pPr algn="ctr" eaLnBrk="1" hangingPunct="1">
              <a:buNone/>
            </a:pPr>
            <a:r>
              <a:rPr lang="ru-RU" sz="3200" dirty="0" smtClean="0"/>
              <a:t>Вам вечная память!</a:t>
            </a:r>
          </a:p>
          <a:p>
            <a:pPr algn="ctr" eaLnBrk="1" hangingPunct="1">
              <a:buNone/>
            </a:pPr>
            <a:r>
              <a:rPr lang="ru-RU" sz="3200" dirty="0" smtClean="0"/>
              <a:t>Ваш подвиг бессмертен </a:t>
            </a:r>
          </a:p>
          <a:p>
            <a:pPr algn="ctr" eaLnBrk="1" hangingPunct="1">
              <a:buNone/>
            </a:pPr>
            <a:r>
              <a:rPr lang="ru-RU" sz="3200" dirty="0" smtClean="0"/>
              <a:t>Во все времена!</a:t>
            </a:r>
          </a:p>
          <a:p>
            <a:pPr eaLnBrk="1" hangingPunct="1">
              <a:buNone/>
            </a:pPr>
            <a:r>
              <a:rPr lang="ru-RU" sz="3200" dirty="0" smtClean="0"/>
              <a:t>                </a:t>
            </a:r>
          </a:p>
          <a:p>
            <a:endParaRPr lang="ru-RU" sz="2000" dirty="0"/>
          </a:p>
        </p:txBody>
      </p:sp>
      <p:pic>
        <p:nvPicPr>
          <p:cNvPr id="29699" name="Picture 3" descr="C:\Users\OEM\Downloads\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00240"/>
            <a:ext cx="4214842" cy="3320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img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285728"/>
            <a:ext cx="5286412" cy="595472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ЖАНАЕВ ДАРМА ЖАНАЕВИЧ</a:t>
            </a:r>
          </a:p>
          <a:p>
            <a:pPr algn="ctr">
              <a:buNone/>
            </a:pPr>
            <a:r>
              <a:rPr lang="ru-RU" dirty="0" smtClean="0"/>
              <a:t>22.10.1907 г. — 27.04.1945 г.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dirty="0" smtClean="0"/>
              <a:t>     </a:t>
            </a:r>
            <a:r>
              <a:rPr lang="ru-RU" sz="2400" dirty="0" smtClean="0"/>
              <a:t>В годы войны- начальник инженерной службы 23-й гвардейской мотострелковой Васильковской Краснознаменной бригады 7-го гвардейского танкового корпуса 3-й гвардейской танковой армии 1-го Украинского фронта, гвардии капитан, Герой Советского Союза</a:t>
            </a:r>
          </a:p>
          <a:p>
            <a:endParaRPr lang="ru-RU" dirty="0"/>
          </a:p>
        </p:txBody>
      </p:sp>
      <p:pic>
        <p:nvPicPr>
          <p:cNvPr id="6" name="Содержимое 5" descr="https://sites.google.com/site/geroiburatii/_/rsrc/1265935546952/home/komandiry/30/Hganaev.jpg">
            <a:hlinkClick r:id="rId3"/>
          </p:cNvPr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000240"/>
            <a:ext cx="32004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Содержимое 3"/>
          <p:cNvSpPr>
            <a:spLocks noGrp="1"/>
          </p:cNvSpPr>
          <p:nvPr>
            <p:ph sz="half" idx="2"/>
          </p:nvPr>
        </p:nvSpPr>
        <p:spPr>
          <a:xfrm>
            <a:off x="3429000" y="500063"/>
            <a:ext cx="5257800" cy="5929312"/>
          </a:xfrm>
        </p:spPr>
        <p:txBody>
          <a:bodyPr/>
          <a:lstStyle/>
          <a:p>
            <a:pPr algn="ctr"/>
            <a:r>
              <a:rPr lang="ru-RU" sz="2400" dirty="0" smtClean="0"/>
              <a:t>До 1923-года Дарма помогал в хозяйстве отцу, затем работал улусным чабаном, пастухом.</a:t>
            </a:r>
          </a:p>
          <a:p>
            <a:pPr algn="ctr"/>
            <a:r>
              <a:rPr lang="ru-RU" sz="2400" dirty="0" smtClean="0"/>
              <a:t>Дарма </a:t>
            </a:r>
            <a:r>
              <a:rPr lang="ru-RU" sz="2400" dirty="0" err="1" smtClean="0"/>
              <a:t>Жанаев</a:t>
            </a:r>
            <a:r>
              <a:rPr lang="ru-RU" sz="2400" dirty="0" smtClean="0"/>
              <a:t> упорно работает над самообразованием, занимается в ликбезе. </a:t>
            </a:r>
          </a:p>
          <a:p>
            <a:pPr algn="ctr"/>
            <a:r>
              <a:rPr lang="ru-RU" sz="2400" dirty="0" smtClean="0"/>
              <a:t>В декабре 1923 года, как одного из лучших комсомольцев, </a:t>
            </a:r>
            <a:r>
              <a:rPr lang="ru-RU" sz="2400" dirty="0" err="1" smtClean="0"/>
              <a:t>Хоринский</a:t>
            </a:r>
            <a:r>
              <a:rPr lang="ru-RU" sz="2400" dirty="0" smtClean="0"/>
              <a:t> райком РКСМ направляет </a:t>
            </a:r>
            <a:r>
              <a:rPr lang="ru-RU" sz="2400" dirty="0" err="1" smtClean="0"/>
              <a:t>Дарму</a:t>
            </a:r>
            <a:r>
              <a:rPr lang="ru-RU" sz="2400" dirty="0" smtClean="0"/>
              <a:t> в город </a:t>
            </a:r>
            <a:r>
              <a:rPr lang="ru-RU" sz="2400" dirty="0" err="1" smtClean="0"/>
              <a:t>Верхнеудинск</a:t>
            </a:r>
            <a:r>
              <a:rPr lang="ru-RU" sz="2400" dirty="0" smtClean="0"/>
              <a:t> (ныне Улан-Удэ) на </a:t>
            </a:r>
            <a:r>
              <a:rPr lang="ru-RU" sz="2400" dirty="0" err="1" smtClean="0"/>
              <a:t>политкурсы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БурятМонгольском</a:t>
            </a:r>
            <a:r>
              <a:rPr lang="ru-RU" sz="2400" dirty="0" smtClean="0"/>
              <a:t> обкоме РКСМ, где он проучился до весны 1924 года. </a:t>
            </a:r>
          </a:p>
          <a:p>
            <a:pPr algn="ctr">
              <a:buFont typeface="Wingdings 2" pitchFamily="18" charset="2"/>
              <a:buNone/>
            </a:pPr>
            <a:endParaRPr lang="ru-RU" sz="2400" dirty="0" smtClean="0"/>
          </a:p>
        </p:txBody>
      </p:sp>
      <p:pic>
        <p:nvPicPr>
          <p:cNvPr id="4100" name="Picture 6" descr="C:\патриот презент\9 мая\9   ма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000750"/>
            <a:ext cx="874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OEM\Downloads\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14422"/>
            <a:ext cx="3286147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42952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642918"/>
            <a:ext cx="8115328" cy="621508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После </a:t>
            </a:r>
            <a:r>
              <a:rPr lang="ru-RU" dirty="0" smtClean="0"/>
              <a:t>успешного завершения учебы </a:t>
            </a:r>
            <a:r>
              <a:rPr lang="ru-RU" dirty="0" err="1" smtClean="0"/>
              <a:t>Жанаев</a:t>
            </a:r>
            <a:r>
              <a:rPr lang="ru-RU" dirty="0" smtClean="0"/>
              <a:t> направляется на работу в родной улус секретарем ячейки комсомола с совмещением должностей председателя </a:t>
            </a:r>
            <a:r>
              <a:rPr lang="ru-RU" dirty="0" err="1" smtClean="0"/>
              <a:t>сомонного</a:t>
            </a:r>
            <a:r>
              <a:rPr lang="ru-RU" dirty="0" smtClean="0"/>
              <a:t> местного комитета и члена </a:t>
            </a:r>
            <a:r>
              <a:rPr lang="ru-RU" dirty="0" smtClean="0"/>
              <a:t>  </a:t>
            </a:r>
            <a:r>
              <a:rPr lang="ru-RU" dirty="0" err="1" smtClean="0"/>
              <a:t>сомонного</a:t>
            </a:r>
            <a:r>
              <a:rPr lang="ru-RU" dirty="0" smtClean="0"/>
              <a:t> </a:t>
            </a:r>
            <a:r>
              <a:rPr lang="ru-RU" dirty="0" smtClean="0"/>
              <a:t>совета. В декабре 1938 года после окончания института он поступает на авиационный завод в городе Улан-Удэ на должность инженера-энергетика. Вскоре Д. </a:t>
            </a:r>
            <a:r>
              <a:rPr lang="ru-RU" dirty="0" err="1" smtClean="0"/>
              <a:t>Жанаев</a:t>
            </a:r>
            <a:r>
              <a:rPr lang="ru-RU" dirty="0" smtClean="0"/>
              <a:t> переводится на должность начальника </a:t>
            </a:r>
            <a:r>
              <a:rPr lang="ru-RU" dirty="0" err="1" smtClean="0"/>
              <a:t>энергобюро</a:t>
            </a:r>
            <a:r>
              <a:rPr lang="ru-RU" dirty="0" smtClean="0"/>
              <a:t> отдела главного энергетика, затем — начальника </a:t>
            </a:r>
            <a:r>
              <a:rPr lang="ru-RU" dirty="0" err="1" smtClean="0"/>
              <a:t>электроцеха</a:t>
            </a:r>
            <a:r>
              <a:rPr lang="ru-RU" dirty="0" smtClean="0"/>
              <a:t> и старшего инженера отдела главного энергетика где и проработал до начала Великой Отечественной войны.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latin typeface="Bookman Old Style" pitchFamily="18" charset="0"/>
              </a:rPr>
              <a:t>Боевой путь </a:t>
            </a:r>
            <a:r>
              <a:rPr lang="ru-RU" b="0" dirty="0" err="1" smtClean="0">
                <a:latin typeface="Bookman Old Style" pitchFamily="18" charset="0"/>
              </a:rPr>
              <a:t>Дармы</a:t>
            </a:r>
            <a:r>
              <a:rPr lang="ru-RU" b="0" dirty="0" smtClean="0">
                <a:latin typeface="Bookman Old Style" pitchFamily="18" charset="0"/>
              </a:rPr>
              <a:t> </a:t>
            </a:r>
            <a:r>
              <a:rPr lang="ru-RU" b="0" dirty="0" err="1" smtClean="0">
                <a:latin typeface="Bookman Old Style" pitchFamily="18" charset="0"/>
              </a:rPr>
              <a:t>Жанаевича</a:t>
            </a:r>
            <a:endParaRPr lang="ru-RU" b="0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19 </a:t>
            </a:r>
            <a:r>
              <a:rPr lang="ru-RU" dirty="0" smtClean="0"/>
              <a:t>декабря 1941 года он был призван в ряды </a:t>
            </a:r>
            <a:r>
              <a:rPr lang="ru-RU" dirty="0" err="1" smtClean="0"/>
              <a:t>Рабоче-Крестьянской</a:t>
            </a:r>
            <a:r>
              <a:rPr lang="ru-RU" dirty="0" smtClean="0"/>
              <a:t> Красной Армии и направлен в Действующую армию в качестве </a:t>
            </a:r>
            <a:r>
              <a:rPr lang="ru-RU" dirty="0" err="1" smtClean="0"/>
              <a:t>комндира</a:t>
            </a:r>
            <a:r>
              <a:rPr lang="ru-RU" dirty="0" smtClean="0"/>
              <a:t> саперного взвода.</a:t>
            </a:r>
          </a:p>
          <a:p>
            <a:endParaRPr lang="ru-RU" dirty="0"/>
          </a:p>
        </p:txBody>
      </p:sp>
      <p:pic>
        <p:nvPicPr>
          <p:cNvPr id="5124" name="Picture 4" descr="C:\Users\OEM\Downloads\с4.th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57364"/>
            <a:ext cx="4038600" cy="3358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14546" y="285728"/>
            <a:ext cx="6643734" cy="5840435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   Первое </a:t>
            </a:r>
            <a:r>
              <a:rPr lang="ru-RU" sz="2400" dirty="0" smtClean="0"/>
              <a:t>боевое крещение он получил, выполняя задачу по минированию брода южнее деревни </a:t>
            </a:r>
            <a:r>
              <a:rPr lang="ru-RU" sz="2400" dirty="0" err="1" smtClean="0"/>
              <a:t>Валухово</a:t>
            </a:r>
            <a:r>
              <a:rPr lang="ru-RU" sz="2400" dirty="0" smtClean="0"/>
              <a:t>. Это была трудная задача, так как брод находился в зоне досягаемости артиллерийского и пулеметного огня противника, в непосредственной близости от переднего края наступающего врага. Но </a:t>
            </a:r>
            <a:r>
              <a:rPr lang="ru-RU" sz="2400" dirty="0" err="1" smtClean="0"/>
              <a:t>Жанаев</a:t>
            </a:r>
            <a:r>
              <a:rPr lang="ru-RU" sz="2400" dirty="0" smtClean="0"/>
              <a:t> хорошо знал своих бойцов, надеялся на них. Ночью скрытно группа ми­неров во главе с </a:t>
            </a:r>
            <a:r>
              <a:rPr lang="ru-RU" sz="2400" dirty="0" err="1" smtClean="0"/>
              <a:t>Жанаевым</a:t>
            </a:r>
            <a:r>
              <a:rPr lang="ru-RU" sz="2400" dirty="0" smtClean="0"/>
              <a:t> спустилась к берегу реки и, пользуясь темнотой, успешно осуществила постановку мин в данном квадрате. За эту операцию </a:t>
            </a:r>
            <a:r>
              <a:rPr lang="ru-RU" sz="2400" dirty="0" err="1" smtClean="0"/>
              <a:t>Жанаев</a:t>
            </a:r>
            <a:r>
              <a:rPr lang="ru-RU" sz="2400" dirty="0" smtClean="0"/>
              <a:t> получил первую свою награду— </a:t>
            </a:r>
            <a:r>
              <a:rPr lang="ru-RU" sz="2400" b="1" i="1" dirty="0" smtClean="0"/>
              <a:t>медаль «За отвагу».</a:t>
            </a:r>
            <a:endParaRPr lang="ru-RU" sz="2400" dirty="0" smtClean="0"/>
          </a:p>
          <a:p>
            <a:endParaRPr lang="ru-RU" sz="2000" dirty="0"/>
          </a:p>
        </p:txBody>
      </p:sp>
      <p:pic>
        <p:nvPicPr>
          <p:cNvPr id="6147" name="Picture 3" descr="C:\Users\OEM\Downloads\с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142984"/>
            <a:ext cx="171451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14612" y="428604"/>
            <a:ext cx="5972188" cy="5697559"/>
          </a:xfrm>
        </p:spPr>
        <p:txBody>
          <a:bodyPr/>
          <a:lstStyle/>
          <a:p>
            <a:pPr algn="ctr"/>
            <a:r>
              <a:rPr lang="ru-RU" sz="2200" dirty="0" smtClean="0"/>
              <a:t>Вскоре Д. Ж- </a:t>
            </a:r>
            <a:r>
              <a:rPr lang="ru-RU" sz="2200" dirty="0" err="1" smtClean="0"/>
              <a:t>Жанаева</a:t>
            </a:r>
            <a:r>
              <a:rPr lang="ru-RU" sz="2200" dirty="0" smtClean="0"/>
              <a:t> назначают начальником инженерной службы 23-й гвардейской мотострелковой Васильковской Краснознаменной бригады.</a:t>
            </a:r>
          </a:p>
          <a:p>
            <a:pPr algn="ctr"/>
            <a:r>
              <a:rPr lang="ru-RU" sz="2200" dirty="0" smtClean="0"/>
              <a:t>Смелый и исключительно хладнокровный в боевой обстановке, капитан </a:t>
            </a:r>
            <a:r>
              <a:rPr lang="ru-RU" sz="2200" dirty="0" err="1" smtClean="0"/>
              <a:t>Жанаев</a:t>
            </a:r>
            <a:r>
              <a:rPr lang="ru-RU" sz="2200" dirty="0" smtClean="0"/>
              <a:t> умел поднять боевой дух воинов инженерных подразделений бригады, точно и своевременно обеспечивал выполнение заданий командования по разминированию участков, дорог, строительству переправ через реки и болота для успешного наступления наших войск.</a:t>
            </a:r>
          </a:p>
          <a:p>
            <a:pPr algn="ctr"/>
            <a:r>
              <a:rPr lang="ru-RU" sz="2200" dirty="0" smtClean="0"/>
              <a:t>Свидетельство этому — боевые награды Д. </a:t>
            </a:r>
            <a:r>
              <a:rPr lang="ru-RU" sz="2200" dirty="0" err="1" smtClean="0"/>
              <a:t>Жанаева</a:t>
            </a:r>
            <a:r>
              <a:rPr lang="ru-RU" sz="2200" dirty="0" smtClean="0"/>
              <a:t>: </a:t>
            </a:r>
            <a:r>
              <a:rPr lang="ru-RU" sz="2200" b="1" i="1" dirty="0" smtClean="0"/>
              <a:t>ордена Отечественной войны и II степени, орден Красного Знамени.</a:t>
            </a:r>
            <a:endParaRPr lang="ru-RU" sz="2200" dirty="0" smtClean="0"/>
          </a:p>
          <a:p>
            <a:endParaRPr lang="ru-RU" sz="2000" dirty="0"/>
          </a:p>
        </p:txBody>
      </p:sp>
      <p:pic>
        <p:nvPicPr>
          <p:cNvPr id="7171" name="Picture 3" descr="C:\Users\OEM\Downloads\с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2285987" cy="2164552"/>
          </a:xfrm>
          <a:prstGeom prst="rect">
            <a:avLst/>
          </a:prstGeom>
          <a:noFill/>
        </p:spPr>
      </p:pic>
      <p:pic>
        <p:nvPicPr>
          <p:cNvPr id="7172" name="Picture 4" descr="C:\Users\OEM\Downloads\с 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86190"/>
            <a:ext cx="2214578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71802" y="571480"/>
            <a:ext cx="5614998" cy="555468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     </a:t>
            </a:r>
            <a:r>
              <a:rPr lang="ru-RU" dirty="0" smtClean="0"/>
              <a:t>Командир </a:t>
            </a:r>
            <a:r>
              <a:rPr lang="ru-RU" dirty="0" smtClean="0"/>
              <a:t>23-й гвардейской мотострелковой бригады гвардии полковник Головачев, представляя капитана </a:t>
            </a:r>
            <a:r>
              <a:rPr lang="ru-RU" dirty="0" err="1" smtClean="0"/>
              <a:t>Жанаева</a:t>
            </a:r>
            <a:r>
              <a:rPr lang="ru-RU" dirty="0" smtClean="0"/>
              <a:t> к очередной награде — ордену Ленина, писал: «Инженерное подразделение, руководимое капитаном </a:t>
            </a:r>
            <a:r>
              <a:rPr lang="ru-RU" dirty="0" err="1" smtClean="0"/>
              <a:t>Жанаевым</a:t>
            </a:r>
            <a:r>
              <a:rPr lang="ru-RU" dirty="0" smtClean="0"/>
              <a:t>, при форсировании рек работало самоотверженно, что является исключительной заслугой гвардии капитана </a:t>
            </a:r>
            <a:r>
              <a:rPr lang="ru-RU" dirty="0" err="1" smtClean="0"/>
              <a:t>Жанаева</a:t>
            </a:r>
            <a:r>
              <a:rPr lang="ru-RU" dirty="0" smtClean="0"/>
              <a:t>».</a:t>
            </a:r>
          </a:p>
          <a:p>
            <a:endParaRPr lang="ru-RU" sz="2000" dirty="0"/>
          </a:p>
        </p:txBody>
      </p:sp>
      <p:pic>
        <p:nvPicPr>
          <p:cNvPr id="8195" name="Picture 3" descr="C:\Users\OEM\Downloads\с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9421" y="1600200"/>
            <a:ext cx="2478133" cy="3543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: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86116" y="428604"/>
            <a:ext cx="5400684" cy="5697559"/>
          </a:xfrm>
        </p:spPr>
        <p:txBody>
          <a:bodyPr/>
          <a:lstStyle/>
          <a:p>
            <a:pPr algn="ctr"/>
            <a:r>
              <a:rPr lang="ru-RU" sz="2300" dirty="0" smtClean="0"/>
              <a:t>Наши </a:t>
            </a:r>
            <a:r>
              <a:rPr lang="ru-RU" sz="2300" dirty="0" smtClean="0"/>
              <a:t>войска </a:t>
            </a:r>
            <a:r>
              <a:rPr lang="ru-RU" sz="2300" dirty="0" smtClean="0"/>
              <a:t>быстро продвигались к Берлину, окружая его с трех сторон. </a:t>
            </a:r>
          </a:p>
          <a:p>
            <a:pPr algn="ctr"/>
            <a:r>
              <a:rPr lang="ru-RU" sz="2300" dirty="0" smtClean="0"/>
              <a:t>После форсирования реки Шпрее ударные части 3-й гвардей­ской танковой армии 1-го Украинского фронта под командованием генерал-полковника Рыбалко, развивая стремительное </a:t>
            </a:r>
            <a:r>
              <a:rPr lang="ru-RU" sz="2300" dirty="0" smtClean="0"/>
              <a:t>наступление </a:t>
            </a:r>
            <a:r>
              <a:rPr lang="ru-RU" sz="2300" dirty="0" smtClean="0"/>
              <a:t>в направлении городов </a:t>
            </a:r>
            <a:r>
              <a:rPr lang="ru-RU" sz="2300" dirty="0" err="1" smtClean="0"/>
              <a:t>Цоссен</a:t>
            </a:r>
            <a:r>
              <a:rPr lang="ru-RU" sz="2300" dirty="0" smtClean="0"/>
              <a:t>, </a:t>
            </a:r>
            <a:r>
              <a:rPr lang="ru-RU" sz="2300" dirty="0" err="1" smtClean="0"/>
              <a:t>Тельтов</a:t>
            </a:r>
            <a:r>
              <a:rPr lang="ru-RU" sz="2300" dirty="0" smtClean="0"/>
              <a:t> (пригород Берлина), к концу дня 22 апреля 1945 года основными силами вышли к каналу </a:t>
            </a:r>
            <a:r>
              <a:rPr lang="ru-RU" sz="2300" dirty="0" err="1" smtClean="0"/>
              <a:t>Тельтов</a:t>
            </a:r>
            <a:r>
              <a:rPr lang="ru-RU" sz="2300" dirty="0" smtClean="0"/>
              <a:t>, по северному берегу которого проходил внутренний обвод обороны столицы рейха — Берлина</a:t>
            </a:r>
            <a:endParaRPr lang="ru-RU" sz="2300" dirty="0"/>
          </a:p>
        </p:txBody>
      </p:sp>
      <p:pic>
        <p:nvPicPr>
          <p:cNvPr id="10243" name="Picture 3" descr="C:\Users\OEM\Downloads\с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3071834" cy="2681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887</TotalTime>
  <Words>810</Words>
  <Application>Microsoft Office PowerPoint</Application>
  <PresentationFormat>Экран (4:3)</PresentationFormat>
  <Paragraphs>37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МБОУ ДОД ДПЦ «Радуга» г.Улан-Удэ      выполнила  социальный педагог Черткова-Сыдеева Д.В. </vt:lpstr>
      <vt:lpstr>Слайд 2</vt:lpstr>
      <vt:lpstr>Слайд 3</vt:lpstr>
      <vt:lpstr>Слайд 4</vt:lpstr>
      <vt:lpstr>Боевой путь Дармы Жанаевича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Никто незабыт, ничто незабыто!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OEM</cp:lastModifiedBy>
  <cp:revision>79</cp:revision>
  <dcterms:created xsi:type="dcterms:W3CDTF">2013-04-29T05:39:13Z</dcterms:created>
  <dcterms:modified xsi:type="dcterms:W3CDTF">2015-03-22T07:00:14Z</dcterms:modified>
</cp:coreProperties>
</file>