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tags/tag2.xml" ContentType="application/vnd.openxmlformats-officedocument.presentationml.tags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tags/tag1.xml" ContentType="application/vnd.openxmlformats-officedocument.presentationml.tags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58" r:id="rId5"/>
    <p:sldId id="265" r:id="rId6"/>
    <p:sldId id="264" r:id="rId7"/>
    <p:sldId id="267" r:id="rId8"/>
    <p:sldId id="274" r:id="rId9"/>
    <p:sldId id="277" r:id="rId10"/>
    <p:sldId id="273" r:id="rId11"/>
    <p:sldId id="268" r:id="rId12"/>
    <p:sldId id="275" r:id="rId13"/>
    <p:sldId id="269" r:id="rId14"/>
    <p:sldId id="276" r:id="rId15"/>
    <p:sldId id="278" r:id="rId16"/>
  </p:sldIdLst>
  <p:sldSz cx="9144000" cy="6858000" type="screen4x3"/>
  <p:notesSz cx="6858000" cy="9144000"/>
  <p:custDataLst>
    <p:tags r:id="rId17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57FFF"/>
    <a:srgbClr val="E20071"/>
    <a:srgbClr val="E20087"/>
    <a:srgbClr val="FFABCB"/>
    <a:srgbClr val="EF720B"/>
    <a:srgbClr val="F79B4F"/>
    <a:srgbClr val="6F4001"/>
    <a:srgbClr val="CC9900"/>
    <a:srgbClr val="F7E289"/>
    <a:srgbClr val="FF9E1D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107" d="100"/>
          <a:sy n="107" d="100"/>
        </p:scale>
        <p:origin x="-1098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gs" Target="tags/tag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1670" y="680310"/>
            <a:ext cx="8246070" cy="763525"/>
          </a:xfrm>
          <a:effectLst>
            <a:outerShdw blurRad="50800" dist="25400" dir="2700000" algn="tl" rotWithShape="0">
              <a:srgbClr val="002060">
                <a:alpha val="56000"/>
              </a:srgbClr>
            </a:outerShdw>
          </a:effectLst>
        </p:spPr>
        <p:txBody>
          <a:bodyPr>
            <a:normAutofit/>
          </a:bodyPr>
          <a:lstStyle>
            <a:lvl1pPr algn="l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01670" y="1443835"/>
            <a:ext cx="6400800" cy="610820"/>
          </a:xfrm>
        </p:spPr>
        <p:txBody>
          <a:bodyPr>
            <a:normAutofit/>
          </a:bodyPr>
          <a:lstStyle>
            <a:lvl1pPr marL="0" indent="0" algn="l">
              <a:buNone/>
              <a:defRPr sz="2600">
                <a:solidFill>
                  <a:srgbClr val="002060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3/24/2015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25387517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3/24/2015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776078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3/24/2015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42866572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3/24/2015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8936099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8965" y="1291130"/>
            <a:ext cx="8246070" cy="610820"/>
          </a:xfrm>
          <a:effectLst>
            <a:outerShdw blurRad="50800" dist="25400" dir="2700000" algn="ctr" rotWithShape="0">
              <a:srgbClr val="002060">
                <a:alpha val="82000"/>
              </a:srgbClr>
            </a:outerShdw>
          </a:effectLst>
        </p:spPr>
        <p:txBody>
          <a:bodyPr>
            <a:normAutofit/>
          </a:bodyPr>
          <a:lstStyle>
            <a:lvl1pPr algn="r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8965" y="2054655"/>
            <a:ext cx="8246070" cy="4123035"/>
          </a:xfrm>
        </p:spPr>
        <p:txBody>
          <a:bodyPr/>
          <a:lstStyle>
            <a:lvl1pPr>
              <a:defRPr sz="2800">
                <a:solidFill>
                  <a:schemeClr val="accent1">
                    <a:lumMod val="75000"/>
                  </a:schemeClr>
                </a:solidFill>
              </a:defRPr>
            </a:lvl1pPr>
            <a:lvl2pPr>
              <a:defRPr>
                <a:solidFill>
                  <a:schemeClr val="accent1">
                    <a:lumMod val="75000"/>
                  </a:schemeClr>
                </a:solidFill>
              </a:defRPr>
            </a:lvl2pPr>
            <a:lvl3pPr>
              <a:defRPr>
                <a:solidFill>
                  <a:schemeClr val="accent1">
                    <a:lumMod val="75000"/>
                  </a:schemeClr>
                </a:solidFill>
              </a:defRPr>
            </a:lvl3pPr>
            <a:lvl4pPr>
              <a:defRPr>
                <a:solidFill>
                  <a:schemeClr val="accent1">
                    <a:lumMod val="75000"/>
                  </a:schemeClr>
                </a:solidFill>
              </a:defRPr>
            </a:lvl4pPr>
            <a:lvl5pPr>
              <a:defRPr>
                <a:solidFill>
                  <a:schemeClr val="accent1">
                    <a:lumMod val="75000"/>
                  </a:schemeClr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3/24/2015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66447136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0605" y="527605"/>
            <a:ext cx="7168900" cy="684885"/>
          </a:xfrm>
          <a:effectLst>
            <a:outerShdw blurRad="50800" dist="25400" dir="2700000" algn="ctr" rotWithShape="0">
              <a:srgbClr val="002060">
                <a:alpha val="60000"/>
              </a:srgbClr>
            </a:outerShdw>
          </a:effectLst>
        </p:spPr>
        <p:txBody>
          <a:bodyPr>
            <a:normAutofit/>
          </a:bodyPr>
          <a:lstStyle>
            <a:lvl1pPr algn="l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70605" y="1443835"/>
            <a:ext cx="7168900" cy="4275740"/>
          </a:xfrm>
        </p:spPr>
        <p:txBody>
          <a:bodyPr/>
          <a:lstStyle>
            <a:lvl1pPr>
              <a:defRPr sz="2800">
                <a:solidFill>
                  <a:srgbClr val="002060"/>
                </a:solidFill>
              </a:defRPr>
            </a:lvl1pPr>
            <a:lvl2pPr>
              <a:defRPr>
                <a:solidFill>
                  <a:srgbClr val="002060"/>
                </a:solidFill>
              </a:defRPr>
            </a:lvl2pPr>
            <a:lvl3pPr>
              <a:defRPr>
                <a:solidFill>
                  <a:srgbClr val="002060"/>
                </a:solidFill>
              </a:defRPr>
            </a:lvl3pPr>
            <a:lvl4pPr>
              <a:defRPr>
                <a:solidFill>
                  <a:srgbClr val="002060"/>
                </a:solidFill>
              </a:defRPr>
            </a:lvl4pPr>
            <a:lvl5pPr>
              <a:defRPr>
                <a:solidFill>
                  <a:srgbClr val="002060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3/24/2015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62939139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3/24/2015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8634415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3/24/2015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5567918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1670" y="1369770"/>
            <a:ext cx="8076895" cy="532180"/>
          </a:xfrm>
          <a:effectLst>
            <a:outerShdw blurRad="50800" dist="25400" dir="2700000" algn="ctr" rotWithShape="0">
              <a:srgbClr val="002060">
                <a:alpha val="75000"/>
              </a:srgbClr>
            </a:outerShdw>
          </a:effectLst>
        </p:spPr>
        <p:txBody>
          <a:bodyPr>
            <a:normAutofit/>
          </a:bodyPr>
          <a:lstStyle>
            <a:lvl1pPr algn="r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1670" y="2054655"/>
            <a:ext cx="3817625" cy="773424"/>
          </a:xfrm>
        </p:spPr>
        <p:txBody>
          <a:bodyPr anchor="b"/>
          <a:lstStyle>
            <a:lvl1pPr marL="0" indent="0">
              <a:buNone/>
              <a:defRPr sz="2400" b="1" baseline="0">
                <a:solidFill>
                  <a:srgbClr val="002060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1670" y="2818180"/>
            <a:ext cx="3817625" cy="3035058"/>
          </a:xfrm>
        </p:spPr>
        <p:txBody>
          <a:bodyPr/>
          <a:lstStyle>
            <a:lvl1pPr>
              <a:defRPr sz="2400">
                <a:solidFill>
                  <a:srgbClr val="002060"/>
                </a:solidFill>
              </a:defRPr>
            </a:lvl1pPr>
            <a:lvl2pPr>
              <a:defRPr sz="2000">
                <a:solidFill>
                  <a:srgbClr val="002060"/>
                </a:solidFill>
              </a:defRPr>
            </a:lvl2pPr>
            <a:lvl3pPr>
              <a:defRPr sz="1800">
                <a:solidFill>
                  <a:srgbClr val="002060"/>
                </a:solidFill>
              </a:defRPr>
            </a:lvl3pPr>
            <a:lvl4pPr>
              <a:defRPr sz="1600">
                <a:solidFill>
                  <a:srgbClr val="002060"/>
                </a:solidFill>
              </a:defRPr>
            </a:lvl4pPr>
            <a:lvl5pPr>
              <a:defRPr sz="1600">
                <a:solidFill>
                  <a:srgbClr val="002060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77410" y="2054655"/>
            <a:ext cx="3817625" cy="773424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002060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877410" y="2818180"/>
            <a:ext cx="3817625" cy="3035058"/>
          </a:xfrm>
        </p:spPr>
        <p:txBody>
          <a:bodyPr/>
          <a:lstStyle>
            <a:lvl1pPr>
              <a:defRPr sz="2400">
                <a:solidFill>
                  <a:srgbClr val="002060"/>
                </a:solidFill>
              </a:defRPr>
            </a:lvl1pPr>
            <a:lvl2pPr>
              <a:defRPr sz="2000">
                <a:solidFill>
                  <a:srgbClr val="002060"/>
                </a:solidFill>
              </a:defRPr>
            </a:lvl2pPr>
            <a:lvl3pPr>
              <a:defRPr sz="1800">
                <a:solidFill>
                  <a:srgbClr val="002060"/>
                </a:solidFill>
              </a:defRPr>
            </a:lvl3pPr>
            <a:lvl4pPr>
              <a:defRPr sz="1600">
                <a:solidFill>
                  <a:srgbClr val="002060"/>
                </a:solidFill>
              </a:defRPr>
            </a:lvl4pPr>
            <a:lvl5pPr>
              <a:defRPr sz="1600">
                <a:solidFill>
                  <a:srgbClr val="002060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3/24/2015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1229119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3/24/2015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0297731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3/24/2015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2518640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3/24/2015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1744526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 cstate="email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074F12-AA26-4AC8-9962-C36BB8F32554}" type="datetimeFigureOut">
              <a:rPr lang="en-US" smtClean="0"/>
              <a:pPr/>
              <a:t>3/24/2015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9440393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1.xml"/><Relationship Id="rId1" Type="http://schemas.openxmlformats.org/officeDocument/2006/relationships/audio" Target="file:///H:\&#1057;&#1077;&#1088;&#1076;&#1094;&#1077;%20&#1086;&#1090;&#1076;&#1072;&#1102;%20&#1076;&#1077;&#1090;&#1103;&#1084;%20&#1063;&#1080;&#1075;&#1072;&#1088;&#1077;&#1074;&#1072;%20&#1040;.&#1053;.%20&#1052;&#1054;&#1059;%20&#1057;&#1054;&#1064;%20&#8470;3%20&#1075;.&#1053;&#1072;&#1076;&#1099;&#1084;%20&#1084;&#1072;&#1088;&#1090;%202015\4%20&#1055;&#1088;&#1086;&#1075;&#1088;&#1072;&#1084;&#1084;&#1072;%20&#1044;&#1054;,%20&#1084;&#1077;&#1090;&#1086;&#1076;&#1084;&#1072;&#1090;&#1077;&#1088;&#1080;&#1072;&#1083;&#1099;\&#1052;&#1086;&#1081;%20&#1091;&#1088;&#1086;&#1082;\Malish_u_morya__-More_(Lunniy_svet_-_Klod_Debyussi).mp3" TargetMode="Externa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4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bibliotekar.ru/rusAyvaz/" TargetMode="External"/><Relationship Id="rId2" Type="http://schemas.openxmlformats.org/officeDocument/2006/relationships/hyperlink" Target="https://ru.wikipedia.org/wiki/" TargetMode="External"/><Relationship Id="rId1" Type="http://schemas.openxmlformats.org/officeDocument/2006/relationships/slideLayout" Target="../slideLayouts/slideLayout8.xml"/><Relationship Id="rId5" Type="http://schemas.openxmlformats.org/officeDocument/2006/relationships/hyperlink" Target="http://www.artsait.ru/art/a/aivazovsky/main.htm" TargetMode="External"/><Relationship Id="rId4" Type="http://schemas.openxmlformats.org/officeDocument/2006/relationships/hyperlink" Target="http://www.art-portrets.ru/kartiny-aivazovskogo-s-nazvaniyami.html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email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428596" y="785794"/>
            <a:ext cx="835824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dirty="0" smtClean="0">
                <a:solidFill>
                  <a:srgbClr val="002060"/>
                </a:solidFill>
                <a:latin typeface="Mistral" pitchFamily="66" charset="0"/>
              </a:rPr>
              <a:t>Пейзаж-настроение на мотив моря</a:t>
            </a:r>
            <a:endParaRPr lang="ru-RU" sz="5400" dirty="0">
              <a:solidFill>
                <a:srgbClr val="002060"/>
              </a:solidFill>
              <a:latin typeface="Mistral" pitchFamily="66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929190" y="5786454"/>
            <a:ext cx="407193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err="1" smtClean="0">
                <a:solidFill>
                  <a:srgbClr val="002060"/>
                </a:solidFill>
              </a:rPr>
              <a:t>Чигарева</a:t>
            </a:r>
            <a:r>
              <a:rPr lang="ru-RU" dirty="0" smtClean="0">
                <a:solidFill>
                  <a:srgbClr val="002060"/>
                </a:solidFill>
              </a:rPr>
              <a:t> Александра Николаевна, педагог дополнительного образования МОУ СОШ №3 г.Надыма</a:t>
            </a:r>
            <a:endParaRPr lang="ru-RU" dirty="0">
              <a:solidFill>
                <a:srgbClr val="002060"/>
              </a:solidFill>
            </a:endParaRPr>
          </a:p>
        </p:txBody>
      </p:sp>
      <p:pic>
        <p:nvPicPr>
          <p:cNvPr id="4" name="Malish_u_morya__-More_(Lunniy_svet_-_Klod_Debyussi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email"/>
          <a:stretch>
            <a:fillRect/>
          </a:stretch>
        </p:blipFill>
        <p:spPr>
          <a:xfrm>
            <a:off x="214282" y="6357958"/>
            <a:ext cx="304800" cy="3048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639203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999">
                <p:cTn id="7" repeatCount="indefinite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WordArt 2"/>
          <p:cNvSpPr>
            <a:spLocks noChangeArrowheads="1" noChangeShapeType="1" noTextEdit="1"/>
          </p:cNvSpPr>
          <p:nvPr/>
        </p:nvSpPr>
        <p:spPr bwMode="auto">
          <a:xfrm>
            <a:off x="468313" y="5300663"/>
            <a:ext cx="7704137" cy="61118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i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2060"/>
                </a:solidFill>
                <a:latin typeface="Times New Roman"/>
                <a:cs typeface="Times New Roman"/>
              </a:rPr>
              <a:t>Как можно превратить цвет</a:t>
            </a:r>
          </a:p>
        </p:txBody>
      </p:sp>
      <p:sp>
        <p:nvSpPr>
          <p:cNvPr id="21507" name="WordArt 3"/>
          <p:cNvSpPr>
            <a:spLocks noChangeArrowheads="1" noChangeShapeType="1" noTextEdit="1"/>
          </p:cNvSpPr>
          <p:nvPr/>
        </p:nvSpPr>
        <p:spPr bwMode="auto">
          <a:xfrm>
            <a:off x="468313" y="5949950"/>
            <a:ext cx="2470150" cy="5032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i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2060"/>
                </a:solidFill>
                <a:latin typeface="Times New Roman"/>
                <a:cs typeface="Times New Roman"/>
              </a:rPr>
              <a:t>в нежный</a:t>
            </a:r>
          </a:p>
        </p:txBody>
      </p:sp>
      <p:sp>
        <p:nvSpPr>
          <p:cNvPr id="21508" name="WordArt 4"/>
          <p:cNvSpPr>
            <a:spLocks noChangeArrowheads="1" noChangeShapeType="1" noTextEdit="1"/>
          </p:cNvSpPr>
          <p:nvPr/>
        </p:nvSpPr>
        <p:spPr bwMode="auto">
          <a:xfrm>
            <a:off x="2928926" y="5965794"/>
            <a:ext cx="3357586" cy="64616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i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2060"/>
                </a:solidFill>
                <a:latin typeface="Times New Roman"/>
                <a:cs typeface="Times New Roman"/>
              </a:rPr>
              <a:t>, тревожный,</a:t>
            </a:r>
            <a:endParaRPr lang="ru-RU" sz="3600" i="1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002060"/>
              </a:solidFill>
              <a:latin typeface="Times New Roman"/>
              <a:cs typeface="Times New Roman"/>
            </a:endParaRPr>
          </a:p>
        </p:txBody>
      </p:sp>
      <p:sp>
        <p:nvSpPr>
          <p:cNvPr id="21509" name="WordArt 5"/>
          <p:cNvSpPr>
            <a:spLocks noChangeArrowheads="1" noChangeShapeType="1" noTextEdit="1"/>
          </p:cNvSpPr>
          <p:nvPr/>
        </p:nvSpPr>
        <p:spPr bwMode="auto">
          <a:xfrm>
            <a:off x="6429388" y="6000768"/>
            <a:ext cx="2174863" cy="48734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i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2060"/>
                </a:solidFill>
                <a:latin typeface="Times New Roman"/>
                <a:cs typeface="Times New Roman"/>
              </a:rPr>
              <a:t>тихий?</a:t>
            </a:r>
          </a:p>
        </p:txBody>
      </p:sp>
      <p:sp>
        <p:nvSpPr>
          <p:cNvPr id="21510" name="Rectangle 6"/>
          <p:cNvSpPr>
            <a:spLocks noChangeArrowheads="1"/>
          </p:cNvSpPr>
          <p:nvPr/>
        </p:nvSpPr>
        <p:spPr bwMode="auto">
          <a:xfrm>
            <a:off x="539750" y="476250"/>
            <a:ext cx="1871663" cy="1081088"/>
          </a:xfrm>
          <a:prstGeom prst="rect">
            <a:avLst/>
          </a:prstGeom>
          <a:solidFill>
            <a:srgbClr val="FF33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1511" name="Rectangle 7"/>
          <p:cNvSpPr>
            <a:spLocks noChangeArrowheads="1"/>
          </p:cNvSpPr>
          <p:nvPr/>
        </p:nvSpPr>
        <p:spPr bwMode="auto">
          <a:xfrm>
            <a:off x="3635375" y="476250"/>
            <a:ext cx="1944688" cy="1081088"/>
          </a:xfrm>
          <a:prstGeom prst="rect">
            <a:avLst/>
          </a:prstGeom>
          <a:solidFill>
            <a:srgbClr val="0000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1512" name="Rectangle 8"/>
          <p:cNvSpPr>
            <a:spLocks noChangeArrowheads="1"/>
          </p:cNvSpPr>
          <p:nvPr/>
        </p:nvSpPr>
        <p:spPr bwMode="auto">
          <a:xfrm>
            <a:off x="6732588" y="476250"/>
            <a:ext cx="1944687" cy="1081088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1513" name="Rectangle 9"/>
          <p:cNvSpPr>
            <a:spLocks noChangeArrowheads="1"/>
          </p:cNvSpPr>
          <p:nvPr/>
        </p:nvSpPr>
        <p:spPr bwMode="auto">
          <a:xfrm>
            <a:off x="539750" y="1557338"/>
            <a:ext cx="1871663" cy="1008062"/>
          </a:xfrm>
          <a:prstGeom prst="rect">
            <a:avLst/>
          </a:prstGeom>
          <a:solidFill>
            <a:srgbClr val="FF99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1514" name="Rectangle 10"/>
          <p:cNvSpPr>
            <a:spLocks noChangeArrowheads="1"/>
          </p:cNvSpPr>
          <p:nvPr/>
        </p:nvSpPr>
        <p:spPr bwMode="auto">
          <a:xfrm>
            <a:off x="3635375" y="1557338"/>
            <a:ext cx="1944688" cy="1079500"/>
          </a:xfrm>
          <a:prstGeom prst="rect">
            <a:avLst/>
          </a:prstGeom>
          <a:solidFill>
            <a:srgbClr val="66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1515" name="Rectangle 11"/>
          <p:cNvSpPr>
            <a:spLocks noChangeArrowheads="1"/>
          </p:cNvSpPr>
          <p:nvPr/>
        </p:nvSpPr>
        <p:spPr bwMode="auto">
          <a:xfrm>
            <a:off x="6732588" y="1557338"/>
            <a:ext cx="1943100" cy="1079500"/>
          </a:xfrm>
          <a:prstGeom prst="rect">
            <a:avLst/>
          </a:prstGeom>
          <a:solidFill>
            <a:srgbClr val="FFFFCC"/>
          </a:solidFill>
          <a:ln w="9525">
            <a:solidFill>
              <a:srgbClr val="FFFFCC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1516" name="Rectangle 12"/>
          <p:cNvSpPr>
            <a:spLocks noChangeArrowheads="1"/>
          </p:cNvSpPr>
          <p:nvPr/>
        </p:nvSpPr>
        <p:spPr bwMode="auto">
          <a:xfrm>
            <a:off x="539750" y="2565400"/>
            <a:ext cx="1871663" cy="1079500"/>
          </a:xfrm>
          <a:prstGeom prst="rect">
            <a:avLst/>
          </a:prstGeom>
          <a:solidFill>
            <a:srgbClr val="6C003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1517" name="Rectangle 13"/>
          <p:cNvSpPr>
            <a:spLocks noChangeArrowheads="1"/>
          </p:cNvSpPr>
          <p:nvPr/>
        </p:nvSpPr>
        <p:spPr bwMode="auto">
          <a:xfrm>
            <a:off x="3635375" y="2636838"/>
            <a:ext cx="1944688" cy="1081087"/>
          </a:xfrm>
          <a:prstGeom prst="rect">
            <a:avLst/>
          </a:prstGeom>
          <a:solidFill>
            <a:srgbClr val="0000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1518" name="Rectangle 14"/>
          <p:cNvSpPr>
            <a:spLocks noChangeArrowheads="1"/>
          </p:cNvSpPr>
          <p:nvPr/>
        </p:nvSpPr>
        <p:spPr bwMode="auto">
          <a:xfrm>
            <a:off x="6732588" y="2636838"/>
            <a:ext cx="1943100" cy="1079500"/>
          </a:xfrm>
          <a:prstGeom prst="rect">
            <a:avLst/>
          </a:prstGeom>
          <a:solidFill>
            <a:srgbClr val="CCCC00">
              <a:alpha val="63921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1519" name="Rectangle 15"/>
          <p:cNvSpPr>
            <a:spLocks noChangeArrowheads="1"/>
          </p:cNvSpPr>
          <p:nvPr/>
        </p:nvSpPr>
        <p:spPr bwMode="auto">
          <a:xfrm>
            <a:off x="539750" y="3644900"/>
            <a:ext cx="1871663" cy="1081088"/>
          </a:xfrm>
          <a:prstGeom prst="rect">
            <a:avLst/>
          </a:prstGeom>
          <a:solidFill>
            <a:srgbClr val="FF9999">
              <a:alpha val="67058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1520" name="Rectangle 16"/>
          <p:cNvSpPr>
            <a:spLocks noChangeArrowheads="1"/>
          </p:cNvSpPr>
          <p:nvPr/>
        </p:nvSpPr>
        <p:spPr bwMode="auto">
          <a:xfrm>
            <a:off x="3635375" y="3716338"/>
            <a:ext cx="1944688" cy="1079500"/>
          </a:xfrm>
          <a:prstGeom prst="rect">
            <a:avLst/>
          </a:prstGeom>
          <a:solidFill>
            <a:srgbClr val="336699">
              <a:alpha val="65097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1521" name="Rectangle 17"/>
          <p:cNvSpPr>
            <a:spLocks noChangeArrowheads="1"/>
          </p:cNvSpPr>
          <p:nvPr/>
        </p:nvSpPr>
        <p:spPr bwMode="auto">
          <a:xfrm>
            <a:off x="6732588" y="3716338"/>
            <a:ext cx="1943100" cy="1150937"/>
          </a:xfrm>
          <a:prstGeom prst="rect">
            <a:avLst/>
          </a:prstGeom>
          <a:solidFill>
            <a:srgbClr val="FFFF99">
              <a:alpha val="54901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15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" dur="500"/>
                                        <p:tgtEl>
                                          <p:spTgt spid="215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215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15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15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15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00"/>
                            </p:stCondLst>
                            <p:childTnLst>
                              <p:par>
                                <p:cTn id="23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15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15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15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215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6" dur="500"/>
                                        <p:tgtEl>
                                          <p:spTgt spid="215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000"/>
                            </p:stCondLst>
                            <p:childTnLst>
                              <p:par>
                                <p:cTn id="38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0" dur="500"/>
                                        <p:tgtEl>
                                          <p:spTgt spid="215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500"/>
                            </p:stCondLst>
                            <p:childTnLst>
                              <p:par>
                                <p:cTn id="42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15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15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215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1" dur="500"/>
                                        <p:tgtEl>
                                          <p:spTgt spid="215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00"/>
                            </p:stCondLst>
                            <p:childTnLst>
                              <p:par>
                                <p:cTn id="53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5" dur="500"/>
                                        <p:tgtEl>
                                          <p:spTgt spid="215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000"/>
                            </p:stCondLst>
                            <p:childTnLst>
                              <p:par>
                                <p:cTn id="57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9" dur="500"/>
                                        <p:tgtEl>
                                          <p:spTgt spid="215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1500"/>
                            </p:stCondLst>
                            <p:childTnLst>
                              <p:par>
                                <p:cTn id="61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215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215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215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0" dur="500"/>
                                        <p:tgtEl>
                                          <p:spTgt spid="215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500"/>
                            </p:stCondLst>
                            <p:childTnLst>
                              <p:par>
                                <p:cTn id="72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4" dur="500"/>
                                        <p:tgtEl>
                                          <p:spTgt spid="215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1000"/>
                            </p:stCondLst>
                            <p:childTnLst>
                              <p:par>
                                <p:cTn id="76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8" dur="500"/>
                                        <p:tgtEl>
                                          <p:spTgt spid="215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06" grpId="0" animBg="1"/>
      <p:bldP spid="21507" grpId="0" animBg="1"/>
      <p:bldP spid="21508" grpId="0" animBg="1"/>
      <p:bldP spid="21509" grpId="0" animBg="1"/>
      <p:bldP spid="21510" grpId="0" animBg="1"/>
      <p:bldP spid="21511" grpId="0" animBg="1"/>
      <p:bldP spid="21512" grpId="0" animBg="1"/>
      <p:bldP spid="21513" grpId="0" animBg="1"/>
      <p:bldP spid="21514" grpId="0" animBg="1"/>
      <p:bldP spid="21515" grpId="0" animBg="1"/>
      <p:bldP spid="21516" grpId="0" animBg="1"/>
      <p:bldP spid="21517" grpId="0" animBg="1"/>
      <p:bldP spid="21518" grpId="0" animBg="1"/>
      <p:bldP spid="21519" grpId="0" animBg="1"/>
      <p:bldP spid="21520" grpId="0" animBg="1"/>
      <p:bldP spid="21521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786050" y="3500438"/>
            <a:ext cx="5063132" cy="312648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6" name="Прямоугольник 5"/>
          <p:cNvSpPr/>
          <p:nvPr/>
        </p:nvSpPr>
        <p:spPr>
          <a:xfrm>
            <a:off x="1357290" y="285728"/>
            <a:ext cx="7572428" cy="32316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468313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4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Кавказские горы с моря</a:t>
            </a:r>
          </a:p>
          <a:p>
            <a:pPr lvl="0" indent="468313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dirty="0" smtClean="0">
              <a:solidFill>
                <a:srgbClr val="002060"/>
              </a:solidFill>
              <a:latin typeface="Monotype Corsiva" pitchFamily="66" charset="0"/>
              <a:ea typeface="Times New Roman" pitchFamily="18" charset="0"/>
            </a:endParaRPr>
          </a:p>
          <a:p>
            <a:pPr lvl="0" indent="468313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Одна из лучших картин последних лет жизни И.К. Айвазовского.</a:t>
            </a:r>
          </a:p>
          <a:p>
            <a:pPr lvl="0" indent="468313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Цветовая гамма построена на тонких градациях </a:t>
            </a:r>
            <a:r>
              <a:rPr lang="ru-RU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голубых</a:t>
            </a:r>
            <a:r>
              <a:rPr lang="ru-RU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и серых цветов разных оттенков. Картина поражает богатством тонально-цветовых переходов. Темно-голубые, покрытые снегом кавказские горы послужили фоном для изображения взволнованного моря, написанного тонким слоем сильно разжиженных красок, которые образовали в некоторых местах прозрачные подтеки. Они органично вошли в живописный строй картины, усилив впечатление прозрачности морской воды.</a:t>
            </a:r>
          </a:p>
        </p:txBody>
      </p:sp>
    </p:spTree>
    <p:extLst>
      <p:ext uri="{BB962C8B-B14F-4D97-AF65-F5344CB8AC3E}">
        <p14:creationId xmlns="" xmlns:p14="http://schemas.microsoft.com/office/powerpoint/2010/main" val="11016338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571736" y="1500174"/>
            <a:ext cx="4969600" cy="328614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" name="Прямоугольник 2"/>
          <p:cNvSpPr/>
          <p:nvPr/>
        </p:nvSpPr>
        <p:spPr>
          <a:xfrm>
            <a:off x="214282" y="5143512"/>
            <a:ext cx="8715436" cy="12926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dirty="0" smtClean="0">
                <a:solidFill>
                  <a:srgbClr val="002060"/>
                </a:solidFill>
                <a:latin typeface="Monotype Corsiva" pitchFamily="66" charset="0"/>
                <a:ea typeface="Times New Roman" pitchFamily="18" charset="0"/>
              </a:rPr>
              <a:t>	</a:t>
            </a:r>
            <a:r>
              <a:rPr lang="ru-RU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Картина "Среди волн" не исчерпала творческих возможностей Айвазовского. В последующее время им было создано еще несколько картин, прекрасных по исполнению и содержанию. Айвазовский научил многие поколения людей правильно видеть море и наслаждаться его изумляющей красотой</a:t>
            </a:r>
            <a:endParaRPr lang="ru-RU" b="1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F:\Море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 rot="21256727">
            <a:off x="1489403" y="1306992"/>
            <a:ext cx="3597728" cy="270250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8" name="TextBox 7"/>
          <p:cNvSpPr txBox="1"/>
          <p:nvPr/>
        </p:nvSpPr>
        <p:spPr>
          <a:xfrm>
            <a:off x="928662" y="142852"/>
            <a:ext cx="807249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Задание: </a:t>
            </a:r>
          </a:p>
          <a:p>
            <a:pPr algn="ctr"/>
            <a:r>
              <a:rPr lang="ru-RU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выбрать рисунок и нарисовать морской пейзаж-настроение</a:t>
            </a:r>
            <a:endParaRPr lang="ru-RU" sz="24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2" descr="F:\Уроки в ArtRage\img_1612_800x600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 rot="21193719">
            <a:off x="5057672" y="3739327"/>
            <a:ext cx="3745996" cy="271584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="" xmlns:p14="http://schemas.microsoft.com/office/powerpoint/2010/main" val="11016338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85984" y="2643182"/>
            <a:ext cx="45720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Здесь будет размещён рисунок учащегося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9512" y="2543117"/>
            <a:ext cx="8784976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ru-RU" sz="2400" u="sng" dirty="0">
                <a:solidFill>
                  <a:srgbClr val="0000FF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hlinkClick r:id="rId2"/>
              </a:rPr>
              <a:t>https://ru.wikipedia.org/wiki/</a:t>
            </a:r>
            <a:endParaRPr lang="ru-RU" sz="2400" dirty="0"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ru-RU" sz="2400" u="sng" dirty="0">
                <a:solidFill>
                  <a:srgbClr val="0000FF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hlinkClick r:id="rId3"/>
              </a:rPr>
              <a:t>http://www.bibliotekar.ru/rusAyvaz/</a:t>
            </a:r>
            <a:endParaRPr lang="ru-RU" sz="2400" dirty="0"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ru-RU" sz="2400" u="sng" dirty="0">
                <a:solidFill>
                  <a:srgbClr val="0000FF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hlinkClick r:id="rId4"/>
              </a:rPr>
              <a:t>http://www.art-portrets.ru/kartiny-aivazovskogo-s-nazvaniyami.html</a:t>
            </a:r>
            <a:endParaRPr lang="ru-RU" sz="2400" dirty="0"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ru-RU" sz="2400" u="sng" dirty="0">
                <a:solidFill>
                  <a:srgbClr val="0000FF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hlinkClick r:id="rId5"/>
              </a:rPr>
              <a:t>http://www.artsait.ru/art/a/aivazovsky/main.htm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3554378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6" descr="20101030_bkp00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14876" y="1214422"/>
            <a:ext cx="4214194" cy="224982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Picture 8" descr="1326638161_kartiny_377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14282" y="4250890"/>
            <a:ext cx="3143272" cy="237658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Picture 10" descr="0a093a568ef603796c937d2f6caf675d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1071538" y="1857364"/>
            <a:ext cx="3143272" cy="209792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9" name="Прямоугольник 8"/>
          <p:cNvSpPr/>
          <p:nvPr/>
        </p:nvSpPr>
        <p:spPr>
          <a:xfrm>
            <a:off x="4643438" y="3795623"/>
            <a:ext cx="4357718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  <a:defRPr/>
            </a:pPr>
            <a:r>
              <a:rPr lang="ru-RU" sz="20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 белым гребнем на резкой складке.</a:t>
            </a:r>
            <a:br>
              <a:rPr lang="ru-RU" sz="20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То без гребня, свинцово-сизым, </a:t>
            </a:r>
            <a:br>
              <a:rPr lang="ru-RU" sz="20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 мелкой рябью волны гусиной, </a:t>
            </a:r>
            <a:br>
              <a:rPr lang="ru-RU" sz="20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То задумчивым, светло-синим,</a:t>
            </a:r>
            <a:br>
              <a:rPr lang="ru-RU" sz="20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Просто светлым и просто синим.</a:t>
            </a:r>
            <a:br>
              <a:rPr lang="ru-RU" sz="20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То лиловым, то красноватым.</a:t>
            </a:r>
            <a:br>
              <a:rPr lang="ru-RU" sz="20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То молчащим, то говорливым,</a:t>
            </a:r>
            <a:br>
              <a:rPr lang="ru-RU" sz="20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 гордой гривою в час прилива.</a:t>
            </a:r>
            <a:br>
              <a:rPr lang="ru-RU" sz="20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Но бывает оно и чёрным,</a:t>
            </a:r>
            <a:br>
              <a:rPr lang="ru-RU" sz="20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Чёрным, мечущимся, покатым,</a:t>
            </a:r>
            <a:br>
              <a:rPr lang="ru-RU" sz="20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Неумолчным и непокорным,</a:t>
            </a:r>
            <a:br>
              <a:rPr lang="ru-RU" sz="20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Поднимающимся и горбатым.</a:t>
            </a:r>
          </a:p>
        </p:txBody>
      </p:sp>
    </p:spTree>
    <p:extLst>
      <p:ext uri="{BB962C8B-B14F-4D97-AF65-F5344CB8AC3E}">
        <p14:creationId xmlns="" xmlns:p14="http://schemas.microsoft.com/office/powerpoint/2010/main" val="41033094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11" descr="r_pic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57818" y="1000108"/>
            <a:ext cx="2928958" cy="202328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9" name="Picture 13" descr="File:Aivazovsky portrait by Tyranov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1714480" y="1285860"/>
            <a:ext cx="3108815" cy="433009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" name="Picture 15" descr="x_033ef83d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926008" y="3286124"/>
            <a:ext cx="2810016" cy="235745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1" name="Rectangle 17"/>
          <p:cNvSpPr txBox="1">
            <a:spLocks noChangeArrowheads="1"/>
          </p:cNvSpPr>
          <p:nvPr/>
        </p:nvSpPr>
        <p:spPr>
          <a:xfrm>
            <a:off x="4427538" y="5857892"/>
            <a:ext cx="4716462" cy="69693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1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Живописец написал более шести тысяч морских пейзажей</a:t>
            </a:r>
          </a:p>
        </p:txBody>
      </p:sp>
      <p:sp>
        <p:nvSpPr>
          <p:cNvPr id="12" name="Rectangle 6"/>
          <p:cNvSpPr>
            <a:spLocks noChangeArrowheads="1"/>
          </p:cNvSpPr>
          <p:nvPr/>
        </p:nvSpPr>
        <p:spPr bwMode="auto">
          <a:xfrm>
            <a:off x="1285852" y="142852"/>
            <a:ext cx="7572428" cy="7239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15870" anchor="ctr">
            <a:spAutoFit/>
          </a:bodyPr>
          <a:lstStyle/>
          <a:p>
            <a:pPr algn="ctr" eaLnBrk="0" hangingPunct="0"/>
            <a:r>
              <a:rPr lang="ru-RU" sz="2800" b="1" i="1" dirty="0">
                <a:solidFill>
                  <a:srgbClr val="FFC000"/>
                </a:solidFill>
              </a:rPr>
              <a:t>Айвазовский Иван Константинович</a:t>
            </a:r>
          </a:p>
          <a:p>
            <a:pPr algn="ctr" eaLnBrk="0" hangingPunct="0"/>
            <a:r>
              <a:rPr lang="ru-RU" dirty="0"/>
              <a:t>  </a:t>
            </a:r>
            <a:r>
              <a:rPr lang="ru-RU" b="1" dirty="0" smtClean="0">
                <a:solidFill>
                  <a:srgbClr val="002060"/>
                </a:solidFill>
              </a:rPr>
              <a:t>1817  </a:t>
            </a:r>
            <a:r>
              <a:rPr lang="ru-RU" b="1" dirty="0">
                <a:solidFill>
                  <a:srgbClr val="002060"/>
                </a:solidFill>
              </a:rPr>
              <a:t>- 1900 г.г.</a:t>
            </a:r>
          </a:p>
        </p:txBody>
      </p:sp>
    </p:spTree>
    <p:extLst>
      <p:ext uri="{BB962C8B-B14F-4D97-AF65-F5344CB8AC3E}">
        <p14:creationId xmlns="" xmlns:p14="http://schemas.microsoft.com/office/powerpoint/2010/main" val="11016338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77768" y="5643578"/>
            <a:ext cx="8680512" cy="1000132"/>
          </a:xfrm>
        </p:spPr>
        <p:txBody>
          <a:bodyPr anchor="t">
            <a:normAutofit/>
          </a:bodyPr>
          <a:lstStyle/>
          <a:p>
            <a:pPr algn="ctr" eaLnBrk="1" hangingPunct="1">
              <a:lnSpc>
                <a:spcPct val="80000"/>
              </a:lnSpc>
              <a:buFontTx/>
              <a:buNone/>
              <a:defRPr/>
            </a:pPr>
            <a:r>
              <a:rPr lang="ru-RU" sz="2000" dirty="0" smtClean="0">
                <a:effectLst/>
              </a:rPr>
              <a:t>  </a:t>
            </a:r>
            <a:r>
              <a:rPr lang="ru-RU" sz="2400" i="1" dirty="0" smtClean="0">
                <a:effectLst/>
                <a:latin typeface="Times New Roman" pitchFamily="18" charset="0"/>
                <a:cs typeface="Times New Roman" pitchFamily="18" charset="0"/>
              </a:rPr>
              <a:t>Морские пейзажи И. К. Айвазовского привлекают воодушевлением, радостью вдохновения, которое всегда исходит от бушующего или безмятежного моря.</a:t>
            </a: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pic>
        <p:nvPicPr>
          <p:cNvPr id="15" name="Picture 5" descr="94ADF23E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558340" y="1785926"/>
            <a:ext cx="4266568" cy="304482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8" name="Picture 9" descr="000045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928662" y="1857364"/>
            <a:ext cx="2500330" cy="298617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7" name="TextBox 6"/>
          <p:cNvSpPr txBox="1"/>
          <p:nvPr/>
        </p:nvSpPr>
        <p:spPr>
          <a:xfrm>
            <a:off x="500034" y="5072074"/>
            <a:ext cx="35719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«Итальянский пейзаж»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000628" y="5000636"/>
            <a:ext cx="37862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«Чёрное море»</a:t>
            </a:r>
          </a:p>
        </p:txBody>
      </p:sp>
    </p:spTree>
    <p:extLst>
      <p:ext uri="{BB962C8B-B14F-4D97-AF65-F5344CB8AC3E}">
        <p14:creationId xmlns="" xmlns:p14="http://schemas.microsoft.com/office/powerpoint/2010/main" val="41707837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"/>
          <p:cNvSpPr txBox="1">
            <a:spLocks noChangeArrowheads="1"/>
          </p:cNvSpPr>
          <p:nvPr/>
        </p:nvSpPr>
        <p:spPr>
          <a:xfrm>
            <a:off x="1785918" y="5214951"/>
            <a:ext cx="7572428" cy="5000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1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Художник воспевает силу и величие морской стихии</a:t>
            </a:r>
          </a:p>
        </p:txBody>
      </p:sp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43174" y="807224"/>
            <a:ext cx="5214974" cy="344188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" name="TextBox 4"/>
          <p:cNvSpPr txBox="1"/>
          <p:nvPr/>
        </p:nvSpPr>
        <p:spPr>
          <a:xfrm>
            <a:off x="3214678" y="4643446"/>
            <a:ext cx="392909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24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Девятый</a:t>
            </a: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вал</a:t>
            </a: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»</a:t>
            </a:r>
            <a:endParaRPr lang="ru-RU" sz="24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1016338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"/>
          <p:cNvSpPr txBox="1">
            <a:spLocks noChangeArrowheads="1"/>
          </p:cNvSpPr>
          <p:nvPr/>
        </p:nvSpPr>
        <p:spPr>
          <a:xfrm>
            <a:off x="714348" y="6072206"/>
            <a:ext cx="7675588" cy="357190"/>
          </a:xfrm>
          <a:prstGeom prst="rect">
            <a:avLst/>
          </a:prstGeom>
        </p:spPr>
        <p:txBody>
          <a:bodyPr/>
          <a:lstStyle/>
          <a:p>
            <a:pPr marL="342900" marR="0" lvl="0" indent="-342900" algn="ctr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1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Посвятил полотна героическим делам русского флота</a:t>
            </a:r>
          </a:p>
        </p:txBody>
      </p:sp>
      <p:pic>
        <p:nvPicPr>
          <p:cNvPr id="8" name="Picture 3" descr="Aivazovski_Navarine_Battle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143108" y="1857364"/>
            <a:ext cx="5007517" cy="328614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" name="TextBox 4"/>
          <p:cNvSpPr txBox="1"/>
          <p:nvPr/>
        </p:nvSpPr>
        <p:spPr>
          <a:xfrm>
            <a:off x="1000100" y="5214950"/>
            <a:ext cx="7143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«Морское сражение при </a:t>
            </a:r>
            <a:r>
              <a:rPr lang="ru-RU" sz="24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Наварине</a:t>
            </a:r>
            <a:r>
              <a:rPr lang="ru-RU" sz="24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»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" name="Рисунок 6" descr="Айвазовский. Девятый вал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366498" y="642918"/>
            <a:ext cx="3462478" cy="228601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40" name="Picture 3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5866044" y="3857628"/>
            <a:ext cx="3063674" cy="221457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41" name="Picture 4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5286380" y="714356"/>
            <a:ext cx="3640652" cy="2176301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42" name="Прямоугольник 41"/>
          <p:cNvSpPr/>
          <p:nvPr/>
        </p:nvSpPr>
        <p:spPr>
          <a:xfrm>
            <a:off x="1500166" y="3643314"/>
            <a:ext cx="4786346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 нескольких крупных картинах - «Девятый вал», «Черное море», «Кораблекрушение», - созданы величественные образы моря с использованием типичной для романтической картины темы кораблекрушения.  </a:t>
            </a:r>
            <a:endParaRPr lang="ru-RU" sz="2400" b="1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1016338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70" name="WordArt 6"/>
          <p:cNvSpPr>
            <a:spLocks noChangeArrowheads="1" noChangeShapeType="1" noTextEdit="1"/>
          </p:cNvSpPr>
          <p:nvPr/>
        </p:nvSpPr>
        <p:spPr bwMode="auto">
          <a:xfrm>
            <a:off x="4644008" y="4572008"/>
            <a:ext cx="4320480" cy="2873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endParaRPr lang="ru-RU" sz="3600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FFFF"/>
              </a:solidFill>
              <a:latin typeface="Arial"/>
              <a:cs typeface="Arial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3240" y="1571612"/>
            <a:ext cx="2601695" cy="339632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2" name="Прямоугольник 1"/>
          <p:cNvSpPr/>
          <p:nvPr/>
        </p:nvSpPr>
        <p:spPr>
          <a:xfrm>
            <a:off x="1835696" y="5311377"/>
            <a:ext cx="561662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Морской пейзаж с обломками </a:t>
            </a:r>
          </a:p>
          <a:p>
            <a:pPr algn="ctr"/>
            <a:r>
              <a:rPr lang="ru-RU" sz="24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корабля под лунным светом</a:t>
            </a:r>
          </a:p>
        </p:txBody>
      </p:sp>
    </p:spTree>
    <p:custDataLst>
      <p:tags r:id="rId1"/>
    </p:custData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6585" y="1916832"/>
            <a:ext cx="4003898" cy="300426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4" name="TextBox 3"/>
          <p:cNvSpPr txBox="1"/>
          <p:nvPr/>
        </p:nvSpPr>
        <p:spPr>
          <a:xfrm>
            <a:off x="854338" y="5157192"/>
            <a:ext cx="35283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Залив</a:t>
            </a: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1844823"/>
            <a:ext cx="3948680" cy="30762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5143504" y="5214950"/>
            <a:ext cx="37147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«Море ранним утром»</a:t>
            </a:r>
            <a:endParaRPr lang="ru-RU" sz="2400" b="1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6705624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PRESENTER" val="cacb238cccaddbe34501e5606e46d53f5ad8d4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4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2757</TotalTime>
  <Words>246</Words>
  <Application>Microsoft Office PowerPoint</Application>
  <PresentationFormat>Экран (4:3)</PresentationFormat>
  <Paragraphs>34</Paragraphs>
  <Slides>15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Office Theme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Julian</dc:creator>
  <cp:lastModifiedBy>Александра</cp:lastModifiedBy>
  <cp:revision>67</cp:revision>
  <dcterms:created xsi:type="dcterms:W3CDTF">2013-08-21T19:17:07Z</dcterms:created>
  <dcterms:modified xsi:type="dcterms:W3CDTF">2015-03-24T17:37:55Z</dcterms:modified>
</cp:coreProperties>
</file>