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5" autoAdjust="0"/>
  </p:normalViewPr>
  <p:slideViewPr>
    <p:cSldViewPr>
      <p:cViewPr>
        <p:scale>
          <a:sx n="73" d="100"/>
          <a:sy n="73" d="100"/>
        </p:scale>
        <p:origin x="-126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1F87DFA-BE16-404C-9F00-C9AC214AF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83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04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A77EC1-FB58-4C4B-A356-33EE06C53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446B-82BB-4D50-9064-FC02F930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345AD-62DE-48B3-918E-61DA6D906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8DF7-CCE4-4F92-B493-0B3C4555F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A546-1017-4120-9B7E-EDB3B4804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6A02-C9FC-4A64-B8BF-DEAC8F60C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4A04-125C-4998-B5AC-DEFAC00BA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17FB-22C8-4B7B-B947-C9C6656F3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F23D-0C6D-457D-99E3-B2075C506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CE5CB-776F-414A-B975-C10F178FE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6C84-A8E6-4598-9DCB-CD4A818E1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93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4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57CA126-4A3E-441D-B10B-8E7DC026D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0_%D0%B4%D0%B5%D0%BA%D0%B0%D0%B1%D1%80%D1%8F" TargetMode="External"/><Relationship Id="rId2" Type="http://schemas.openxmlformats.org/officeDocument/2006/relationships/hyperlink" Target="http://ru.wikipedia.org/wiki/%D0%93%D0%B5%D0%BD%D0%B5%D1%80%D0%B0%D0%BB%D1%8C%D0%BD%D0%B0%D1%8F_%D0%90%D1%81%D1%81%D0%B0%D0%BC%D0%B1%D0%BB%D0%B5%D1%8F_%D0%9E%D0%9E%D0%9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F%D1%80%D0%B0%D0%B2%D0%B0_%D0%B8_%D1%81%D0%B2%D0%BE%D0%B1%D0%BE%D0%B4%D1%8B_%D1%87%D0%B5%D0%BB%D0%BE%D0%B2%D0%B5%D0%BA%D0%B0_%D0%B8_%D0%B3%D1%80%D0%B0%D0%B6%D0%B4%D0%B0%D0%BD%D0%B8%D0%BD%D0%B0" TargetMode="External"/><Relationship Id="rId4" Type="http://schemas.openxmlformats.org/officeDocument/2006/relationships/hyperlink" Target="http://ru.wikipedia.org/wiki/1948_%D0%B3%D0%BE%D0%B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F%D0%B5%D0%BD%D0%B3-%D1%87%D1%83%D0%BD_%D0%A7%D0%B0%D0%BD%D0%B3&amp;action=edit&amp;redlink=1" TargetMode="External"/><Relationship Id="rId3" Type="http://schemas.openxmlformats.org/officeDocument/2006/relationships/hyperlink" Target="http://ru.wikipedia.org/w/index.php?title=%D0%94%D0%B6%D0%BE%D0%BD_%D0%9F%D0%B8%D1%82%D0%B5%D1%80_%D0%A5%D0%B0%D0%BC%D0%BF%D1%80%D0%B5%D0%B9&amp;action=edit&amp;redlink=1" TargetMode="External"/><Relationship Id="rId7" Type="http://schemas.openxmlformats.org/officeDocument/2006/relationships/hyperlink" Target="http://ru.wikipedia.org/wiki/%D0%A4%D1%80%D0%B0%D0%BD%D1%86%D0%B8%D1%8F" TargetMode="External"/><Relationship Id="rId2" Type="http://schemas.openxmlformats.org/officeDocument/2006/relationships/hyperlink" Target="http://ru.wikipedia.org/wiki/%D0%9A%D0%B0%D0%BD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5%D0%BD%D0%B5_%D0%9A%D0%B0%D1%81%D1%81%D0%B5%D0%BD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ru.wikipedia.org/wiki/%D0%A1%D0%BE%D0%B5%D0%B4%D0%B8%D0%BD%D1%91%D0%BD%D0%BD%D1%8B%D0%B5_%D0%A8%D1%82%D0%B0%D1%82%D1%8B_%D0%90%D0%BC%D0%B5%D1%80%D0%B8%D0%BA%D0%B8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ru.wikipedia.org/wiki/%D0%A0%D1%83%D0%B7%D0%B2%D0%B5%D0%BB%D1%8C%D1%82,_%D0%AD%D0%BB%D0%B5%D0%BE%D0%BD%D0%BE%D1%80%D0%B0" TargetMode="External"/><Relationship Id="rId9" Type="http://schemas.openxmlformats.org/officeDocument/2006/relationships/hyperlink" Target="http://ru.wikipedia.org/wiki/%D0%9A%D0%B8%D1%82%D0%B0%D0%B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0%BB%D0%B8%D0%BA%D0%B0%D1%8F_%D0%A5%D0%B0%D1%80%D1%82%D0%B8%D1%8F_%D0%92%D0%BE%D0%BB%D1%8C%D0%BD%D0%BE%D1%81%D1%82%D0%B5%D0%B9" TargetMode="External"/><Relationship Id="rId2" Type="http://schemas.openxmlformats.org/officeDocument/2006/relationships/hyperlink" Target="http://ru.wikipedia.org/wiki/%D0%A0%D1%83%D0%B7%D0%B2%D0%B5%D0%BB%D1%8C%D1%82,_%D0%AD%D0%BB%D0%B5%D0%BE%D0%BD%D0%BE%D1%80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5%D0%BD%D1%8C_%D0%BF%D1%80%D0%B0%D0%B2_%D1%87%D0%B5%D0%BB%D0%BE%D0%B2%D0%B5%D0%BA%D0%B0" TargetMode="External"/><Relationship Id="rId2" Type="http://schemas.openxmlformats.org/officeDocument/2006/relationships/hyperlink" Target="http://ru.wikipedia.org/wiki/1950_%D0%B3%D0%BE%D0%B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Тема: «Права человека» </a:t>
            </a:r>
          </a:p>
        </p:txBody>
      </p:sp>
      <p:pic>
        <p:nvPicPr>
          <p:cNvPr id="307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989138"/>
            <a:ext cx="36941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1628775"/>
            <a:ext cx="4016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Некоторые права человека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8007350" cy="4683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-</a:t>
            </a:r>
            <a:r>
              <a:rPr lang="ru-RU" sz="1800" smtClean="0"/>
              <a:t> </a:t>
            </a:r>
            <a:r>
              <a:rPr lang="ru-RU" sz="2400" smtClean="0">
                <a:solidFill>
                  <a:srgbClr val="3333FF"/>
                </a:solidFill>
              </a:rPr>
              <a:t>Все люди рождаются свободными и равными в своем достоинстве и правах. Они наделены разумом и совестью и должны поступать в отношении друг друга в духе братства.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42988" y="3192463"/>
            <a:ext cx="7345362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-"/>
              <a:defRPr/>
            </a:pPr>
            <a:r>
              <a:rPr lang="ru-RU" sz="2000">
                <a:latin typeface="Arial Black" pitchFamily="34" charset="0"/>
              </a:rPr>
              <a:t> Каждый человек должен обладать  всеми правами и всеми свободами, провозглашенными настоящей Декларацией, без какого бы то ни было различия, как-то в отношении расы, цвета кожи, пола, языка, религии, политических или иных убеждений, национального или социального происхождения, имущественного, сословного или иного положения</a:t>
            </a:r>
          </a:p>
          <a:p>
            <a:pPr>
              <a:buFontTx/>
              <a:buChar char="-"/>
              <a:defRPr/>
            </a:pPr>
            <a:endParaRPr lang="ru-RU" sz="2000">
              <a:latin typeface="Arial Black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Каждый человек имеет право на жизнь, на свободу и на личную неприкосновенность. </a:t>
            </a:r>
          </a:p>
          <a:p>
            <a:pPr>
              <a:buFontTx/>
              <a:buChar char="-"/>
              <a:defRPr/>
            </a:pPr>
            <a:endParaRPr lang="ru-RU" sz="20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Почему Декларация была принята в 1948 г.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Во предвоенное время и во время Второй мировой войны очень часто происходили массовые нарушения прав человека.</a:t>
            </a:r>
          </a:p>
          <a:p>
            <a:pPr eaLnBrk="1" hangingPunct="1">
              <a:defRPr/>
            </a:pPr>
            <a:r>
              <a:rPr lang="ru-RU" sz="2800" smtClean="0"/>
              <a:t>24 октября 1945 г.- создание ООН</a:t>
            </a:r>
          </a:p>
          <a:p>
            <a:pPr eaLnBrk="1" hangingPunct="1">
              <a:defRPr/>
            </a:pPr>
            <a:r>
              <a:rPr lang="ru-RU" sz="2800" smtClean="0"/>
              <a:t>Цель ООН- объединить усилия всех народов планеты во имя мира и развития, основанных на принципах справедливости, уважения человеческого достоинства и общего благосостояния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12225" y="1773238"/>
            <a:ext cx="76200" cy="71437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35200"/>
            <a:ext cx="7686675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- </a:t>
            </a:r>
            <a:r>
              <a:rPr lang="ru-RU" sz="2800" smtClean="0"/>
              <a:t>В комиссию по правам человека вошли представители 14 стран- участниц ООН (к тому моменту в ООН было 56 стран-участниц)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-Декларация не является юридическим соглашением между государствами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-Это заявление о намерениях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04813"/>
            <a:ext cx="51847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Основные принципы, провозглашённые Декларацией: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Международный пакт о гражданских и политических правах</a:t>
            </a:r>
          </a:p>
          <a:p>
            <a:pPr eaLnBrk="1" hangingPunct="1">
              <a:defRPr/>
            </a:pPr>
            <a:r>
              <a:rPr lang="ru-RU" smtClean="0"/>
              <a:t>Международный пакт о социальных правах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Конвенция о правах ребёнка</a:t>
            </a:r>
          </a:p>
          <a:p>
            <a:pPr eaLnBrk="1" hangingPunct="1">
              <a:defRPr/>
            </a:pPr>
            <a:r>
              <a:rPr lang="ru-RU" smtClean="0"/>
              <a:t>Европейская конвенция о защите прав человека и основных свобод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Конвенция о правах ребёнка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713" y="2060575"/>
            <a:ext cx="3738562" cy="3816350"/>
          </a:xfr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211638" y="1952625"/>
            <a:ext cx="4613275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tx2"/>
                </a:solidFill>
                <a:latin typeface="Arial Black" pitchFamily="34" charset="0"/>
              </a:rPr>
              <a:t>Это те права и свободы, которыми должен обладать каждый ребенок (ребенком признается каждый человек до 18 лет) вне зависимости от каких-либо различий: расы, пола, языка, религии, места рождения, национального или социального происхождения, имущественного, сословного или иного положения.</a:t>
            </a: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История создания Конвенции о правах ребёнка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К концу 1970-х уровень развития общества, положение детей, новые проблемы – показали, что одних декларативных принципов недостаточно.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Требовались документы, в которых бы на основе юридических норм были закреплены меры и способы защиты прав детей.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 В этих целях в </a:t>
            </a:r>
            <a:r>
              <a:rPr lang="ru-RU" sz="2400" smtClean="0">
                <a:solidFill>
                  <a:srgbClr val="FF3300"/>
                </a:solidFill>
              </a:rPr>
              <a:t>1974 была принята </a:t>
            </a:r>
            <a:r>
              <a:rPr lang="ru-RU" sz="2400" i="1" smtClean="0">
                <a:solidFill>
                  <a:srgbClr val="FF3300"/>
                </a:solidFill>
              </a:rPr>
              <a:t>Декларация о защите женщин и детей в чрезвычайных обстоятельствах и в период вооруженных конфликтов</a:t>
            </a:r>
            <a:r>
              <a:rPr lang="ru-RU" sz="2400" smtClean="0">
                <a:solidFill>
                  <a:srgbClr val="FF3300"/>
                </a:solidFill>
              </a:rPr>
              <a:t>, в 1986 – </a:t>
            </a:r>
            <a:r>
              <a:rPr lang="ru-RU" sz="2400" i="1" smtClean="0">
                <a:solidFill>
                  <a:srgbClr val="FF3300"/>
                </a:solidFill>
              </a:rPr>
              <a:t>Декларация о социальных и правовых принципах, касающихся защиты и благополучия детей</a:t>
            </a:r>
            <a:r>
              <a:rPr lang="ru-RU" sz="2400" smtClean="0">
                <a:solidFill>
                  <a:srgbClr val="FF3300"/>
                </a:solidFill>
              </a:rPr>
              <a:t>, </a:t>
            </a:r>
            <a:r>
              <a:rPr lang="ru-RU" sz="2400" i="1" smtClean="0">
                <a:solidFill>
                  <a:srgbClr val="FF3300"/>
                </a:solidFill>
              </a:rPr>
              <a:t>особенно при передаче детей на воспитание и их усыновлении на национальном</a:t>
            </a:r>
            <a:r>
              <a:rPr lang="ru-RU" sz="2400" smtClean="0">
                <a:solidFill>
                  <a:srgbClr val="FF3300"/>
                </a:solidFill>
              </a:rPr>
              <a:t> (принимающая семья – соотечественники)</a:t>
            </a:r>
            <a:r>
              <a:rPr lang="ru-RU" sz="2400" i="1" smtClean="0">
                <a:solidFill>
                  <a:srgbClr val="FF3300"/>
                </a:solidFill>
              </a:rPr>
              <a:t> и международном </a:t>
            </a:r>
            <a:r>
              <a:rPr lang="ru-RU" sz="2400" smtClean="0">
                <a:solidFill>
                  <a:srgbClr val="FF3300"/>
                </a:solidFill>
              </a:rPr>
              <a:t>(принимающая семья – иностранцы) </a:t>
            </a:r>
            <a:r>
              <a:rPr lang="ru-RU" sz="2400" i="1" smtClean="0">
                <a:solidFill>
                  <a:srgbClr val="FF3300"/>
                </a:solidFill>
              </a:rPr>
              <a:t>уровнях</a:t>
            </a:r>
            <a:r>
              <a:rPr lang="ru-RU" sz="2400" smtClean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4625"/>
            <a:ext cx="7620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В течение 10 лет (с 1979 по 1989) специалисты многих стран мира, участвовавшие в Комиссии ООН по правам человека, разрабатывали текст нового положения о правах ребенка, в котором бы максимально учитывались все стороны жизни ребенка в обществе. Этот документ получил название </a:t>
            </a:r>
            <a:r>
              <a:rPr lang="ru-RU" sz="2800" i="1" smtClean="0">
                <a:solidFill>
                  <a:srgbClr val="FF00FF"/>
                </a:solidFill>
              </a:rPr>
              <a:t>Конвенции о правах ребенка</a:t>
            </a:r>
            <a:r>
              <a:rPr lang="ru-RU" sz="2800" smtClean="0"/>
              <a:t>, и был принят Генеральной Ассамблеей ООН 20 ноября 1989 года.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8913"/>
            <a:ext cx="1439862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33375"/>
            <a:ext cx="1808162" cy="136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549275"/>
            <a:ext cx="1655762" cy="1150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Основные положения       Конвенции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00213"/>
            <a:ext cx="800735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 </a:t>
            </a:r>
            <a:r>
              <a:rPr lang="ru-RU" sz="2000" smtClean="0"/>
              <a:t>Ребенок имеет право на жизнь и здоровое развитие.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Ребенок имеет право на сохранение своей индивидуальности, включая гражданство, имя и семейные связи.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Ребенок имеет право на свободу личности, свободу мысли, совести и религии. Это право включает в себя свободу выражать свое мнение в устной, письменной или печатной форме, в форме произведений искусства или с помощью других средств по выбору ребенка.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Ребенок имеет право на защиту от всех форм физического или психологического насилия, эксплуатации, оскорбления, небрежного или грубого обращения как со стороны родителей, так и законных опекунов или любого другого лица, заботящегося о ребенке.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74625"/>
            <a:ext cx="6985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12988"/>
            <a:ext cx="8229600" cy="38179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Ребенок имеет право на образование, которое должно быть направлено на развитие личности, талантов и умственных и физических способностей ребенка в их самом полном объеме.</a:t>
            </a:r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r>
              <a:rPr lang="ru-RU" sz="2400" smtClean="0"/>
              <a:t>Ребенок имеет право на отдых и досуг, право участвовать в играх и развлекательных мероприятиях, соответствующих его возрасту, свободно участвовать в культурной жизни и заниматься искусством.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84263">
            <a:off x="490538" y="598488"/>
            <a:ext cx="1339850" cy="170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49275"/>
            <a:ext cx="1439863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0710">
            <a:off x="5591175" y="476250"/>
            <a:ext cx="2520950" cy="193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dirty="0" smtClean="0"/>
              <a:t>Спасибо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dirty="0" smtClean="0"/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 Основные понятия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163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Конвенция</a:t>
            </a:r>
          </a:p>
          <a:p>
            <a:pPr eaLnBrk="1" hangingPunct="1">
              <a:defRPr/>
            </a:pPr>
            <a:r>
              <a:rPr lang="ru-RU" sz="3600" smtClean="0"/>
              <a:t>Права человека</a:t>
            </a:r>
          </a:p>
          <a:p>
            <a:pPr eaLnBrk="1" hangingPunct="1">
              <a:defRPr/>
            </a:pPr>
            <a:r>
              <a:rPr lang="ru-RU" sz="3600" smtClean="0"/>
              <a:t>Всеобщая декларация прав человека</a:t>
            </a:r>
          </a:p>
          <a:p>
            <a:pPr eaLnBrk="1" hangingPunct="1">
              <a:defRPr/>
            </a:pPr>
            <a:r>
              <a:rPr lang="ru-RU" sz="3600" smtClean="0"/>
              <a:t>Конвенция о правах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     Конвенция-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Договор, соглашение между государствами по какому-нибудь специальному, техническому вопросу. 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860800"/>
            <a:ext cx="30956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1633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        Права человека </a:t>
            </a:r>
            <a:br>
              <a:rPr lang="ru-RU" sz="4800" smtClean="0"/>
            </a:br>
            <a:endParaRPr lang="ru-RU" sz="4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5616575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smtClean="0">
                <a:solidFill>
                  <a:schemeClr val="folHlink"/>
                </a:solidFill>
              </a:rPr>
              <a:t>Права человека-</a:t>
            </a:r>
            <a:r>
              <a:rPr lang="ru-RU" smtClean="0"/>
              <a:t> это совокупность правил, которые присущи природе человека и без которых он не может существовать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/>
              <a:t>-</a:t>
            </a:r>
            <a:r>
              <a:rPr lang="ru-RU" sz="2400" smtClean="0"/>
              <a:t>нравственные принципы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-достойное положение человека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-система жизнеобеспечения личности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-свобода, определяющая статус свободной личности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060575"/>
            <a:ext cx="33480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Зачем надо изучать права человека?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689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Чем больше людей будут знать о правах человека и стараться жить по принципам, которые содержат в себе эти права, тем больше вероятности, что права человека и правда будут соблюдаться всеми людьми во всём мире!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060575"/>
            <a:ext cx="3457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Декларация прав человека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всеобщая декларация прав человека</a:t>
            </a:r>
            <a:r>
              <a:rPr lang="ru-RU" smtClean="0"/>
              <a:t> была принята на третьей сессии </a:t>
            </a:r>
            <a:r>
              <a:rPr lang="ru-RU" smtClean="0">
                <a:hlinkClick r:id="rId2" tooltip="Генеральная Ассамблея ООН"/>
              </a:rPr>
              <a:t>Генеральной Ассамблеи ООН</a:t>
            </a:r>
            <a:r>
              <a:rPr lang="ru-RU" smtClean="0"/>
              <a:t> от </a:t>
            </a:r>
            <a:r>
              <a:rPr lang="ru-RU" smtClean="0">
                <a:hlinkClick r:id="rId3" tooltip="10 декабря"/>
              </a:rPr>
              <a:t>10 декабря</a:t>
            </a:r>
            <a:r>
              <a:rPr lang="ru-RU" smtClean="0"/>
              <a:t> </a:t>
            </a:r>
            <a:r>
              <a:rPr lang="ru-RU" smtClean="0">
                <a:hlinkClick r:id="rId4" tooltip="1948 год"/>
              </a:rPr>
              <a:t>1948 года</a:t>
            </a:r>
            <a:r>
              <a:rPr lang="ru-RU" smtClean="0"/>
              <a:t>.</a:t>
            </a:r>
          </a:p>
          <a:p>
            <a:pPr eaLnBrk="1" hangingPunct="1">
              <a:defRPr/>
            </a:pPr>
            <a:r>
              <a:rPr lang="ru-RU" smtClean="0"/>
              <a:t> Декларация определяет </a:t>
            </a:r>
            <a:r>
              <a:rPr lang="ru-RU" smtClean="0">
                <a:hlinkClick r:id="rId5" tooltip="Права и свободы человека и гражданина"/>
              </a:rPr>
              <a:t>базовые права человека</a:t>
            </a:r>
            <a:r>
              <a:rPr lang="ru-RU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Авторы Декларации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795963" y="1898650"/>
            <a:ext cx="3097212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 sz="2400">
                <a:latin typeface="Arial" charset="0"/>
                <a:hlinkClick r:id="rId2" tooltip="Канада"/>
              </a:rPr>
              <a:t>Канадец</a:t>
            </a:r>
            <a:r>
              <a:rPr lang="ru-RU" sz="2400">
                <a:latin typeface="Arial" charset="0"/>
              </a:rPr>
              <a:t> </a:t>
            </a:r>
            <a:r>
              <a:rPr lang="ru-RU" sz="2400">
                <a:latin typeface="Arial" charset="0"/>
                <a:hlinkClick r:id="rId3" tooltip="Джон Питер Хампрей (страница отсутствует)"/>
              </a:rPr>
              <a:t>Джон Питер Хампрей</a:t>
            </a:r>
            <a:r>
              <a:rPr lang="ru-RU" sz="2400">
                <a:latin typeface="Arial" charset="0"/>
              </a:rPr>
              <a:t> был главным автором, которому помогали </a:t>
            </a:r>
            <a:r>
              <a:rPr lang="ru-RU" sz="2400">
                <a:latin typeface="Arial" charset="0"/>
                <a:hlinkClick r:id="rId4" tooltip="Рузвельт, Элеонора"/>
              </a:rPr>
              <a:t>Элеонора Рузвельт</a:t>
            </a:r>
            <a:r>
              <a:rPr lang="ru-RU" sz="2400">
                <a:latin typeface="Arial" charset="0"/>
              </a:rPr>
              <a:t> из </a:t>
            </a:r>
            <a:r>
              <a:rPr lang="ru-RU" sz="2400">
                <a:latin typeface="Arial" charset="0"/>
                <a:hlinkClick r:id="rId5" tooltip="Соединённые Штаты Америки"/>
              </a:rPr>
              <a:t>США</a:t>
            </a:r>
            <a:r>
              <a:rPr lang="ru-RU" sz="2400">
                <a:latin typeface="Arial" charset="0"/>
              </a:rPr>
              <a:t>,</a:t>
            </a:r>
          </a:p>
          <a:p>
            <a:pPr algn="ctr"/>
            <a:r>
              <a:rPr lang="ru-RU" sz="2400">
                <a:latin typeface="Arial" charset="0"/>
                <a:hlinkClick r:id="rId6" tooltip="Рене Кассен"/>
              </a:rPr>
              <a:t>Рене Кассен</a:t>
            </a:r>
            <a:r>
              <a:rPr lang="ru-RU" sz="2400">
                <a:latin typeface="Arial" charset="0"/>
              </a:rPr>
              <a:t> из </a:t>
            </a:r>
            <a:r>
              <a:rPr lang="ru-RU" sz="2400">
                <a:latin typeface="Arial" charset="0"/>
                <a:hlinkClick r:id="rId7" tooltip="Франция"/>
              </a:rPr>
              <a:t>Франции</a:t>
            </a:r>
            <a:r>
              <a:rPr lang="ru-RU" sz="2400">
                <a:latin typeface="Arial" charset="0"/>
              </a:rPr>
              <a:t>,</a:t>
            </a:r>
          </a:p>
          <a:p>
            <a:pPr algn="ctr"/>
            <a:r>
              <a:rPr lang="ru-RU" sz="2400">
                <a:latin typeface="Arial" charset="0"/>
              </a:rPr>
              <a:t> </a:t>
            </a:r>
            <a:r>
              <a:rPr lang="ru-RU" sz="2400">
                <a:latin typeface="Arial" charset="0"/>
                <a:hlinkClick r:id="rId8" tooltip="Пенг-чун Чанг (страница отсутствует)"/>
              </a:rPr>
              <a:t>Пенг-чун Чанг</a:t>
            </a:r>
            <a:r>
              <a:rPr lang="ru-RU" sz="2400">
                <a:latin typeface="Arial" charset="0"/>
              </a:rPr>
              <a:t> из </a:t>
            </a:r>
            <a:r>
              <a:rPr lang="ru-RU" sz="2400">
                <a:latin typeface="Arial" charset="0"/>
                <a:hlinkClick r:id="rId9" tooltip="Китай"/>
              </a:rPr>
              <a:t>Китая</a:t>
            </a:r>
            <a:r>
              <a:rPr lang="ru-RU" sz="2400">
                <a:latin typeface="Arial" charset="0"/>
              </a:rPr>
              <a:t> и многие другие.</a:t>
            </a:r>
          </a:p>
        </p:txBody>
      </p:sp>
      <p:pic>
        <p:nvPicPr>
          <p:cNvPr id="9220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0" cstate="print"/>
          <a:srcRect/>
          <a:stretch>
            <a:fillRect/>
          </a:stretch>
        </p:blipFill>
        <p:spPr>
          <a:xfrm rot="20857155">
            <a:off x="450850" y="2384425"/>
            <a:ext cx="2005013" cy="3711575"/>
          </a:xfrm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93176">
            <a:off x="3189288" y="1611313"/>
            <a:ext cx="22367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«Великая хартия вольностей»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4188" y="1600200"/>
            <a:ext cx="439261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Этот документ был переведен на множество языков мира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2" tooltip="Рузвельт, Элеонора"/>
              </a:rPr>
              <a:t>Элеонора Рузвельт</a:t>
            </a:r>
            <a:r>
              <a:rPr lang="ru-RU" sz="2800" smtClean="0"/>
              <a:t> назвала Декларацию «</a:t>
            </a:r>
            <a:r>
              <a:rPr lang="ru-RU" sz="2800" smtClean="0">
                <a:hlinkClick r:id="rId3" tooltip="Великая Хартия Вольностей"/>
              </a:rPr>
              <a:t>Великой хартией вольностей</a:t>
            </a:r>
            <a:r>
              <a:rPr lang="ru-RU" sz="2800" smtClean="0"/>
              <a:t>» для всего человечества (поэтому Декларацию иногда называют </a:t>
            </a:r>
            <a:r>
              <a:rPr lang="ru-RU" sz="2800" i="1" smtClean="0"/>
              <a:t>Хартией прав человека</a:t>
            </a:r>
            <a:r>
              <a:rPr lang="ru-RU" sz="2800" smtClean="0"/>
              <a:t>).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844675"/>
            <a:ext cx="43815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День прав человека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 </a:t>
            </a:r>
            <a:r>
              <a:rPr lang="ru-RU" smtClean="0">
                <a:hlinkClick r:id="rId2" tooltip="1950 год"/>
              </a:rPr>
              <a:t>1950 году</a:t>
            </a:r>
            <a:r>
              <a:rPr lang="ru-RU" smtClean="0"/>
              <a:t> ООН учредила праздник </a:t>
            </a:r>
            <a:r>
              <a:rPr lang="ru-RU" smtClean="0">
                <a:hlinkClick r:id="rId3" tooltip="День прав человека"/>
              </a:rPr>
              <a:t>День прав человека</a:t>
            </a:r>
            <a:r>
              <a:rPr lang="ru-RU" smtClean="0"/>
              <a:t>, отмечаемый в день принятия Декларации.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Всеобщая декларация была одобрена подавляющим большинством стран мира, только 10 членов ООН проголосовали против нее или воздержались. В их число входил Советский Союз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171</TotalTime>
  <Words>883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Равновесие</vt:lpstr>
      <vt:lpstr>Тема: «Права человека» </vt:lpstr>
      <vt:lpstr>      Основные понятия</vt:lpstr>
      <vt:lpstr>          Конвенция-</vt:lpstr>
      <vt:lpstr>        Права человека  </vt:lpstr>
      <vt:lpstr>Зачем надо изучать права человека?</vt:lpstr>
      <vt:lpstr>Декларация прав человека</vt:lpstr>
      <vt:lpstr>    Авторы Декларации</vt:lpstr>
      <vt:lpstr>«Великая хартия вольностей»</vt:lpstr>
      <vt:lpstr>    День прав человека</vt:lpstr>
      <vt:lpstr>Некоторые права человека</vt:lpstr>
      <vt:lpstr>Почему Декларация была принята в 1948 г.</vt:lpstr>
      <vt:lpstr>Презентация PowerPoint</vt:lpstr>
      <vt:lpstr>Основные принципы, провозглашённые Декларацией:</vt:lpstr>
      <vt:lpstr>Конвенция о правах ребёнка</vt:lpstr>
      <vt:lpstr>     История создания Конвенции о правах ребёнка</vt:lpstr>
      <vt:lpstr>Презентация PowerPoint</vt:lpstr>
      <vt:lpstr>Основные положения       Конвенции</vt:lpstr>
      <vt:lpstr>Презентация PowerPoint</vt:lpstr>
      <vt:lpstr>Презентация PowerPoint</vt:lpstr>
    </vt:vector>
  </TitlesOfParts>
  <Company>Kontora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«Права человека» </dc:title>
  <dc:creator>Admin</dc:creator>
  <cp:lastModifiedBy>Ольга</cp:lastModifiedBy>
  <cp:revision>7</cp:revision>
  <dcterms:created xsi:type="dcterms:W3CDTF">2008-12-07T10:33:58Z</dcterms:created>
  <dcterms:modified xsi:type="dcterms:W3CDTF">2015-03-21T07:28:49Z</dcterms:modified>
</cp:coreProperties>
</file>