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0A1E-7CF0-495E-AACC-DED29070D6F2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55ED-42B8-47F3-B54E-C9A5CACF75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0A1E-7CF0-495E-AACC-DED29070D6F2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55ED-42B8-47F3-B54E-C9A5CACF75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0A1E-7CF0-495E-AACC-DED29070D6F2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55ED-42B8-47F3-B54E-C9A5CACF754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0A1E-7CF0-495E-AACC-DED29070D6F2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55ED-42B8-47F3-B54E-C9A5CACF75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0A1E-7CF0-495E-AACC-DED29070D6F2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55ED-42B8-47F3-B54E-C9A5CACF75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0A1E-7CF0-495E-AACC-DED29070D6F2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55ED-42B8-47F3-B54E-C9A5CACF75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0A1E-7CF0-495E-AACC-DED29070D6F2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55ED-42B8-47F3-B54E-C9A5CACF75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0A1E-7CF0-495E-AACC-DED29070D6F2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55ED-42B8-47F3-B54E-C9A5CACF75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0A1E-7CF0-495E-AACC-DED29070D6F2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55ED-42B8-47F3-B54E-C9A5CACF75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0A1E-7CF0-495E-AACC-DED29070D6F2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55ED-42B8-47F3-B54E-C9A5CACF75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0A1E-7CF0-495E-AACC-DED29070D6F2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55ED-42B8-47F3-B54E-C9A5CACF75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EA0A1E-7CF0-495E-AACC-DED29070D6F2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1E055ED-42B8-47F3-B54E-C9A5CACF75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4632" cy="1658615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разработка приемов </a:t>
            </a:r>
            <a:r>
              <a:rPr lang="ru-RU" u="sng" dirty="0"/>
              <a:t>формирования и развития  УУД   на уроке Изобразительного искусства. </a:t>
            </a:r>
            <a:r>
              <a:rPr lang="ru-RU" u="sng" dirty="0" smtClean="0"/>
              <a:t>ФГОС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Исполнитель: </a:t>
            </a:r>
          </a:p>
          <a:p>
            <a:r>
              <a:rPr lang="ru-RU" dirty="0" smtClean="0"/>
              <a:t>Батыр Людмила Васильевна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1492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916832"/>
            <a:ext cx="8856984" cy="4248472"/>
          </a:xfrm>
        </p:spPr>
        <p:txBody>
          <a:bodyPr>
            <a:noAutofit/>
          </a:bodyPr>
          <a:lstStyle/>
          <a:p>
            <a:r>
              <a:rPr lang="ru-RU" sz="1100" u="sng" dirty="0"/>
              <a:t>Задачи: достижение планируемых результатов</a:t>
            </a:r>
            <a:r>
              <a:rPr lang="ru-RU" sz="1100" b="1" u="sng" dirty="0"/>
              <a:t>                  Планируемые результаты:</a:t>
            </a:r>
            <a:endParaRPr lang="ru-RU" sz="1100" dirty="0"/>
          </a:p>
          <a:p>
            <a:r>
              <a:rPr lang="ru-RU" sz="1100" b="1" u="sng" dirty="0" err="1"/>
              <a:t>Метапредметные</a:t>
            </a:r>
            <a:r>
              <a:rPr lang="ru-RU" sz="1100" b="1" u="sng" dirty="0"/>
              <a:t>  результаты</a:t>
            </a:r>
            <a:r>
              <a:rPr lang="ru-RU" sz="1100" b="1" dirty="0"/>
              <a:t> </a:t>
            </a:r>
            <a:r>
              <a:rPr lang="ru-RU" sz="1100" dirty="0" smtClean="0"/>
              <a:t>: </a:t>
            </a:r>
            <a:r>
              <a:rPr lang="ru-RU" sz="1100" u="sng" dirty="0" smtClean="0"/>
              <a:t>Коммуникативные</a:t>
            </a:r>
            <a:r>
              <a:rPr lang="ru-RU" sz="1100" u="sng" dirty="0"/>
              <a:t>: </a:t>
            </a:r>
            <a:r>
              <a:rPr lang="ru-RU" sz="1100" dirty="0"/>
              <a:t>речевая деятельность (Владение монологической и диалогической формами речи в соответствии с нормами языка</a:t>
            </a:r>
            <a:r>
              <a:rPr lang="ru-RU" sz="1100" b="1" dirty="0"/>
              <a:t>. </a:t>
            </a:r>
            <a:r>
              <a:rPr lang="ru-RU" sz="1100" dirty="0"/>
              <a:t>Умение выражать свои мысли (в процессе самооценки;</a:t>
            </a:r>
            <a:r>
              <a:rPr lang="ru-RU" sz="1100" u="sng" dirty="0"/>
              <a:t>)</a:t>
            </a:r>
            <a:r>
              <a:rPr lang="ru-RU" sz="1100" dirty="0"/>
              <a:t>); навыки сотрудничества</a:t>
            </a:r>
          </a:p>
          <a:p>
            <a:r>
              <a:rPr lang="ru-RU" sz="1100" u="sng" dirty="0"/>
              <a:t>Познавательные: </a:t>
            </a:r>
            <a:r>
              <a:rPr lang="ru-RU" sz="1100" dirty="0"/>
              <a:t>работа с информацией </a:t>
            </a:r>
            <a:r>
              <a:rPr lang="ru-RU" sz="1100" dirty="0" smtClean="0"/>
              <a:t>; работа </a:t>
            </a:r>
            <a:r>
              <a:rPr lang="ru-RU" sz="1100" dirty="0"/>
              <a:t>с учебными моделями; использование </a:t>
            </a:r>
            <a:r>
              <a:rPr lang="ru-RU" sz="1100" dirty="0" err="1"/>
              <a:t>знако</a:t>
            </a:r>
            <a:r>
              <a:rPr lang="ru-RU" sz="1100" dirty="0"/>
              <a:t>-символических средств, общих схем  решения; выполнение логических операций сравнения,  анализа, обобщения, классификации.( Получение и обработка информации о конструкции основных пропорций головы человека. Проанализировать элементарные сведения по пропорциям лица человека и изучить последовательность работы над рисунком портрета.</a:t>
            </a:r>
          </a:p>
          <a:p>
            <a:r>
              <a:rPr lang="ru-RU" sz="1100" dirty="0"/>
              <a:t>-  в процессе ознакомления с конструкцией головы, пропорциями лица работать с учебными моделями (схемами). Использовать знаково-</a:t>
            </a:r>
          </a:p>
          <a:p>
            <a:r>
              <a:rPr lang="ru-RU" sz="1100" dirty="0"/>
              <a:t>Символические средства (схемы пропорций головы);</a:t>
            </a:r>
          </a:p>
          <a:p>
            <a:r>
              <a:rPr lang="ru-RU" sz="1100" dirty="0"/>
              <a:t>-  применять логические операции, а именно: анализировать последовательные этапы построения головы. Обобщать знания, полученные на 1.предыдущем уроке в процессе  первичного опроса 2 в процессе итоговой рефлексии и при домашней работе. Сравнение пропорций лица между собой. </a:t>
            </a:r>
          </a:p>
          <a:p>
            <a:r>
              <a:rPr lang="ru-RU" sz="1100" dirty="0"/>
              <a:t>- Составлять графически схему пропорций по образцу</a:t>
            </a:r>
            <a:r>
              <a:rPr lang="ru-RU" sz="1100" dirty="0" smtClean="0"/>
              <a:t>.)</a:t>
            </a:r>
          </a:p>
          <a:p>
            <a:r>
              <a:rPr lang="ru-RU" sz="1100" u="sng" dirty="0"/>
              <a:t>Регулятивные: </a:t>
            </a:r>
            <a:r>
              <a:rPr lang="ru-RU" sz="1100" dirty="0"/>
              <a:t>управление своей деятельностью; контроль и коррекция (</a:t>
            </a:r>
            <a:r>
              <a:rPr lang="ru-RU" sz="1100" dirty="0" err="1"/>
              <a:t>Саморегуляция</a:t>
            </a:r>
            <a:r>
              <a:rPr lang="ru-RU" sz="1100" dirty="0"/>
              <a:t>, планирование, </a:t>
            </a:r>
          </a:p>
          <a:p>
            <a:r>
              <a:rPr lang="ru-RU" sz="1100" dirty="0"/>
              <a:t>Контроль) - на всех Этапах урока ; инициативность и самостоятельность.(самооценка, рефлексия) ) </a:t>
            </a:r>
            <a:endParaRPr lang="ru-RU" sz="1100" dirty="0" smtClean="0"/>
          </a:p>
          <a:p>
            <a:r>
              <a:rPr lang="ru-RU" sz="1100" u="sng" dirty="0" smtClean="0"/>
              <a:t>Личностные</a:t>
            </a:r>
            <a:r>
              <a:rPr lang="ru-RU" sz="1100" dirty="0" smtClean="0"/>
              <a:t>  В вводной </a:t>
            </a:r>
            <a:r>
              <a:rPr lang="ru-RU" sz="1100" dirty="0" err="1" smtClean="0"/>
              <a:t>бесседе</a:t>
            </a:r>
            <a:r>
              <a:rPr lang="ru-RU" sz="1100" dirty="0" smtClean="0"/>
              <a:t> и при подведении итогов.</a:t>
            </a:r>
          </a:p>
          <a:p>
            <a:r>
              <a:rPr lang="ru-RU" sz="1100" u="sng" dirty="0" smtClean="0"/>
              <a:t>Информационные: </a:t>
            </a:r>
            <a:r>
              <a:rPr lang="ru-RU" sz="1100" dirty="0" smtClean="0"/>
              <a:t>при  выполнении домашнего задания.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 </a:t>
            </a:r>
            <a:r>
              <a:rPr lang="ru-RU" sz="1100" dirty="0" smtClean="0"/>
              <a:t>    </a:t>
            </a:r>
            <a:r>
              <a:rPr lang="ru-RU" sz="1100" b="1" u="sng" dirty="0" smtClean="0"/>
              <a:t>Предметные </a:t>
            </a:r>
            <a:r>
              <a:rPr lang="ru-RU" sz="1100" b="1" u="sng" dirty="0"/>
              <a:t>результаты (</a:t>
            </a:r>
            <a:r>
              <a:rPr lang="ru-RU" sz="1100" dirty="0"/>
              <a:t>Основы  системы научных  знаний Опыт «предметной» деятельности по получению, преобразованию и применению нового знания Предметные и </a:t>
            </a:r>
            <a:r>
              <a:rPr lang="ru-RU" sz="1100" dirty="0" err="1"/>
              <a:t>метапредметные</a:t>
            </a:r>
            <a:r>
              <a:rPr lang="ru-RU" sz="1100" dirty="0"/>
              <a:t>  действия с учебным материалом.)</a:t>
            </a:r>
            <a:r>
              <a:rPr lang="ru-RU" sz="1100" b="1" dirty="0"/>
              <a:t> :</a:t>
            </a:r>
            <a:r>
              <a:rPr lang="ru-RU" sz="1100" dirty="0"/>
              <a:t> формирование навыка изображения головы человека, развитие глазомера;</a:t>
            </a:r>
          </a:p>
          <a:p>
            <a:r>
              <a:rPr lang="ru-RU" sz="1100" dirty="0"/>
              <a:t> твердости руки и навыков  использования различных материалов.</a:t>
            </a:r>
          </a:p>
          <a:p>
            <a:r>
              <a:rPr lang="ru-RU" sz="1100" dirty="0"/>
              <a:t>-углубленное ознакомление и закрепление на практике с понятиями: пропорции конструкция, форма</a:t>
            </a:r>
            <a:r>
              <a:rPr lang="ru-RU" sz="1100" dirty="0" smtClean="0"/>
              <a:t>.</a:t>
            </a:r>
            <a:endParaRPr lang="en-US" sz="1100" dirty="0" smtClean="0"/>
          </a:p>
          <a:p>
            <a:endParaRPr lang="ru-RU" sz="1100" dirty="0"/>
          </a:p>
          <a:p>
            <a:r>
              <a:rPr lang="ru-RU" sz="1100" dirty="0"/>
              <a:t>                  Для достижения данных результатов целесообразно формировать соответствующие УУД :</a:t>
            </a:r>
          </a:p>
          <a:p>
            <a:endParaRPr lang="ru-RU" sz="1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340768"/>
            <a:ext cx="9073008" cy="72008"/>
          </a:xfrm>
        </p:spPr>
        <p:txBody>
          <a:bodyPr>
            <a:noAutofit/>
          </a:bodyPr>
          <a:lstStyle/>
          <a:p>
            <a:r>
              <a:rPr lang="ru-RU" sz="1800" u="sng" dirty="0"/>
              <a:t>цель </a:t>
            </a:r>
            <a:r>
              <a:rPr lang="ru-RU" sz="1800" u="sng" dirty="0" smtClean="0"/>
              <a:t>урока: Ознакомиться </a:t>
            </a:r>
            <a:r>
              <a:rPr lang="ru-RU" sz="1800" u="sng" dirty="0"/>
              <a:t>с основными классическими (греческими) </a:t>
            </a:r>
            <a:r>
              <a:rPr lang="ru-RU" sz="1800" u="sng" dirty="0" smtClean="0"/>
              <a:t>пропорциями </a:t>
            </a:r>
            <a:r>
              <a:rPr lang="ru-RU" sz="1800" u="sng" dirty="0" err="1" smtClean="0"/>
              <a:t>голвы</a:t>
            </a:r>
            <a:r>
              <a:rPr lang="ru-RU" sz="1800" u="sng" dirty="0" smtClean="0"/>
              <a:t> человека . </a:t>
            </a:r>
            <a:r>
              <a:rPr lang="ru-RU" sz="1800" u="sng" dirty="0"/>
              <a:t>Нарисовать портрет человека на основе знаний о классических (греческих) </a:t>
            </a:r>
            <a:r>
              <a:rPr lang="ru-RU" sz="1800" u="sng" dirty="0" err="1" smtClean="0"/>
              <a:t>пропорциях.Углубление</a:t>
            </a:r>
            <a:r>
              <a:rPr lang="ru-RU" sz="1800" u="sng" dirty="0" smtClean="0"/>
              <a:t> знаний о пропорциях и приобретение практических навыков </a:t>
            </a:r>
            <a:r>
              <a:rPr lang="ru-RU" sz="1800" u="sng" dirty="0" err="1" smtClean="0"/>
              <a:t>вих</a:t>
            </a:r>
            <a:r>
              <a:rPr lang="ru-RU" sz="1800" u="sng" dirty="0" smtClean="0"/>
              <a:t> изображении. </a:t>
            </a:r>
            <a:r>
              <a:rPr lang="ru-RU" sz="1800" u="sng" dirty="0"/>
              <a:t>Анализировать ошибки. Отобрать лучшие работы к выставке</a:t>
            </a:r>
            <a:r>
              <a:rPr lang="ru-RU" sz="2400" u="sng" dirty="0"/>
              <a:t>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02895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Подведение под понятие.(ученики сами вспоминают понятие пропорций и пытаются применить его к рисованию головы в процессе анализа построения портрета ( просмотр видеофрагмента и его устный анализ). </a:t>
            </a:r>
          </a:p>
          <a:p>
            <a:r>
              <a:rPr lang="ru-RU" sz="2000" dirty="0" smtClean="0"/>
              <a:t>Ученики сами формулируют понятие. Учитель корректирует формулировку, подталкивая учеников к правильному решению в процессе </a:t>
            </a:r>
            <a:r>
              <a:rPr lang="ru-RU" sz="2000" dirty="0" err="1" smtClean="0"/>
              <a:t>бесседы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dirty="0" smtClean="0"/>
              <a:t>Закрепление происходит в процессе устного анализа презентации в форме диалога.</a:t>
            </a:r>
          </a:p>
          <a:p>
            <a:r>
              <a:rPr lang="ru-RU" sz="2000" dirty="0" smtClean="0"/>
              <a:t>А также в процессе рефлексии.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Изучаемое понятие</a:t>
            </a:r>
            <a:r>
              <a:rPr lang="ru-RU" sz="2800" dirty="0" smtClean="0"/>
              <a:t>: Повторение и углубление знаний о пропорциях и приобретение навыков изображения пропорций головы человека.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5039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100" b="1" dirty="0"/>
              <a:t>Практическая деятельность</a:t>
            </a:r>
            <a:endParaRPr lang="ru-RU" sz="1100" dirty="0"/>
          </a:p>
          <a:p>
            <a:r>
              <a:rPr lang="ru-RU" sz="1100" b="1" dirty="0" err="1"/>
              <a:t>Разноуровневое</a:t>
            </a:r>
            <a:r>
              <a:rPr lang="ru-RU" sz="1100" b="1" dirty="0"/>
              <a:t> задание:</a:t>
            </a:r>
            <a:endParaRPr lang="ru-RU" sz="1100" dirty="0"/>
          </a:p>
          <a:p>
            <a:r>
              <a:rPr lang="ru-RU" sz="1100" dirty="0" smtClean="0"/>
              <a:t>Действия </a:t>
            </a:r>
            <a:r>
              <a:rPr lang="ru-RU" sz="1100" dirty="0"/>
              <a:t>ученика: Каждый  выбирает для себя уровень и задание.</a:t>
            </a:r>
            <a:r>
              <a:rPr lang="ru-RU" sz="1100" b="1" dirty="0"/>
              <a:t>                  Регулятивные УУД : Выполнение работы по алгоритму. (управление своей деятельностью) – </a:t>
            </a:r>
            <a:r>
              <a:rPr lang="ru-RU" sz="1100" dirty="0"/>
              <a:t>постановка целей практической работы и их выполнение.</a:t>
            </a:r>
          </a:p>
          <a:p>
            <a:r>
              <a:rPr lang="ru-RU" sz="1100" dirty="0"/>
              <a:t> </a:t>
            </a:r>
            <a:r>
              <a:rPr lang="ru-RU" sz="1100" b="1" u="sng" dirty="0"/>
              <a:t>Познавательные логические УУД</a:t>
            </a:r>
            <a:r>
              <a:rPr lang="ru-RU" sz="1100" dirty="0"/>
              <a:t> (использование </a:t>
            </a:r>
            <a:r>
              <a:rPr lang="ru-RU" sz="1100" dirty="0" err="1"/>
              <a:t>знако</a:t>
            </a:r>
            <a:r>
              <a:rPr lang="ru-RU" sz="1100" dirty="0"/>
              <a:t>-символических средств, общей схемы построения пропорций)</a:t>
            </a:r>
          </a:p>
          <a:p>
            <a:r>
              <a:rPr lang="ru-RU" sz="1100" dirty="0"/>
              <a:t> </a:t>
            </a:r>
            <a:r>
              <a:rPr lang="ru-RU" sz="1100" dirty="0" smtClean="0"/>
              <a:t>Практическая </a:t>
            </a:r>
            <a:r>
              <a:rPr lang="ru-RU" sz="1100" dirty="0"/>
              <a:t>работа над портретом ведется  согласно </a:t>
            </a:r>
            <a:r>
              <a:rPr lang="ru-RU" sz="1100" b="1" u="sng" dirty="0"/>
              <a:t>заданному алгоритму</a:t>
            </a:r>
            <a:r>
              <a:rPr lang="ru-RU" sz="1100" dirty="0"/>
              <a:t> действий (этапы построения  в печатном виде раздали перед уроком на парты каждому).</a:t>
            </a:r>
          </a:p>
          <a:p>
            <a:r>
              <a:rPr lang="ru-RU" sz="1100" dirty="0"/>
              <a:t>Последовательность работы один из учеников ведёт на доске, одновременно учащиеся работают в альбоме. Учитель комментирует каждый этап работы.</a:t>
            </a:r>
          </a:p>
          <a:p>
            <a:r>
              <a:rPr lang="ru-RU" sz="1100" dirty="0"/>
              <a:t>Во время практической работы учитель делает целевые обходы:</a:t>
            </a:r>
          </a:p>
          <a:p>
            <a:r>
              <a:rPr lang="ru-RU" sz="1100" dirty="0"/>
              <a:t> – Контроль организации рабочего места</a:t>
            </a:r>
          </a:p>
          <a:p>
            <a:r>
              <a:rPr lang="ru-RU" sz="1100" dirty="0"/>
              <a:t> – Правильность выполнения приемов работы</a:t>
            </a:r>
          </a:p>
          <a:p>
            <a:r>
              <a:rPr lang="ru-RU" sz="1100" dirty="0"/>
              <a:t> – Оказания помощи учащимся, испытывающим затруднения</a:t>
            </a:r>
          </a:p>
          <a:p>
            <a:r>
              <a:rPr lang="ru-RU" sz="1100" dirty="0"/>
              <a:t> – Контроль объема и качества выполняемой работы.</a:t>
            </a:r>
          </a:p>
          <a:p>
            <a:r>
              <a:rPr lang="ru-RU" sz="1100" dirty="0"/>
              <a:t>(Во время  выполнения практической работы учитель проходит по классу, измеряя пропорции на рисунке каждого ученика. При необходимости </a:t>
            </a:r>
            <a:r>
              <a:rPr lang="ru-RU" sz="1100" dirty="0" err="1"/>
              <a:t>указывет</a:t>
            </a:r>
            <a:r>
              <a:rPr lang="ru-RU" sz="1100" dirty="0"/>
              <a:t> на ошибки и пути их исправления. Тем самым он  контролирует последовательность выполнения рисунка и осуществляет индивидуальный подход к каждому ученику.)</a:t>
            </a:r>
          </a:p>
          <a:p>
            <a:r>
              <a:rPr lang="ru-RU" sz="1100" dirty="0"/>
              <a:t>(Основное требование – соблюдение пропорциональной соразмерности деталей лица</a:t>
            </a:r>
            <a:r>
              <a:rPr lang="ru-RU" sz="1100" dirty="0" smtClean="0"/>
              <a:t>.)</a:t>
            </a:r>
          </a:p>
          <a:p>
            <a:endParaRPr lang="ru-RU" sz="1100" dirty="0"/>
          </a:p>
          <a:p>
            <a:endParaRPr lang="ru-RU" sz="11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Практическая деятельность.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6677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LUDMILA\Videos\01 01 А рис01 ф\Рисунок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92695"/>
            <a:ext cx="8388424" cy="63528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9699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721499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dirty="0" smtClean="0"/>
              <a:t>Действия ученика на каждом  этапе урока.</a:t>
            </a:r>
          </a:p>
          <a:p>
            <a:r>
              <a:rPr lang="ru-RU" sz="1300" dirty="0" smtClean="0"/>
              <a:t>1 </a:t>
            </a:r>
            <a:r>
              <a:rPr lang="ru-RU" sz="1300" u="sng" dirty="0"/>
              <a:t>Организационный момент.</a:t>
            </a:r>
            <a:r>
              <a:rPr lang="ru-RU" sz="1300" dirty="0"/>
              <a:t> </a:t>
            </a:r>
            <a:endParaRPr lang="ru-RU" sz="1300" dirty="0" smtClean="0"/>
          </a:p>
          <a:p>
            <a:r>
              <a:rPr lang="ru-RU" sz="1300" b="1" u="sng" dirty="0"/>
              <a:t>Действия ученика:</a:t>
            </a:r>
            <a:r>
              <a:rPr lang="ru-RU" sz="1300" dirty="0"/>
              <a:t> заполняя кроссворд ученик определяет границы собственного знания и создает мотивацию к самооценке в дальнейшем. </a:t>
            </a:r>
            <a:r>
              <a:rPr lang="ru-RU" sz="1300" b="1" u="sng" dirty="0"/>
              <a:t>Личностные  УУД</a:t>
            </a:r>
            <a:r>
              <a:rPr lang="ru-RU" sz="1300" dirty="0"/>
              <a:t> :</a:t>
            </a:r>
            <a:r>
              <a:rPr lang="ru-RU" sz="1300" u="sng" dirty="0"/>
              <a:t> </a:t>
            </a:r>
            <a:r>
              <a:rPr lang="ru-RU" sz="1300" u="sng" dirty="0" err="1"/>
              <a:t>Смыслообразование</a:t>
            </a:r>
            <a:r>
              <a:rPr lang="ru-RU" sz="1300" u="sng" dirty="0"/>
              <a:t>: </a:t>
            </a:r>
            <a:r>
              <a:rPr lang="ru-RU" sz="1300" dirty="0"/>
              <a:t>мотивация (учебная, социальная); границы собственного знания и «незнания»</a:t>
            </a:r>
          </a:p>
          <a:p>
            <a:r>
              <a:rPr lang="ru-RU" sz="1300" b="1" u="sng" dirty="0"/>
              <a:t>3.1 вводная </a:t>
            </a:r>
            <a:r>
              <a:rPr lang="ru-RU" sz="1300" b="1" u="sng" dirty="0" err="1"/>
              <a:t>бесседа</a:t>
            </a:r>
            <a:endParaRPr lang="ru-RU" sz="1300" dirty="0"/>
          </a:p>
          <a:p>
            <a:r>
              <a:rPr lang="ru-RU" sz="1300" u="sng" dirty="0"/>
              <a:t>Действия ученика:</a:t>
            </a:r>
            <a:r>
              <a:rPr lang="ru-RU" sz="1300" dirty="0"/>
              <a:t> ответы на вопрос. </a:t>
            </a:r>
            <a:r>
              <a:rPr lang="ru-RU" sz="1300" b="1" dirty="0"/>
              <a:t>Регулятивные УУД самоконтроль.</a:t>
            </a:r>
            <a:endParaRPr lang="ru-RU" sz="1300" dirty="0"/>
          </a:p>
          <a:p>
            <a:r>
              <a:rPr lang="ru-RU" sz="1300" dirty="0"/>
              <a:t> </a:t>
            </a:r>
          </a:p>
          <a:p>
            <a:r>
              <a:rPr lang="ru-RU" sz="1300" u="sng" dirty="0"/>
              <a:t>Действия ученика: устный анализ,</a:t>
            </a:r>
            <a:r>
              <a:rPr lang="ru-RU" sz="1300" dirty="0"/>
              <a:t> ответы на вопрос.</a:t>
            </a:r>
          </a:p>
          <a:p>
            <a:r>
              <a:rPr lang="ru-RU" sz="1300" b="1" dirty="0"/>
              <a:t>                  Регулятивные УУД : (управление своей деятельностью) – </a:t>
            </a:r>
            <a:r>
              <a:rPr lang="ru-RU" sz="1300" dirty="0"/>
              <a:t>постановка целей просмотра видеофрагмента </a:t>
            </a:r>
          </a:p>
          <a:p>
            <a:r>
              <a:rPr lang="ru-RU" sz="1300" dirty="0"/>
              <a:t>          Показ фрагмента видеофильма.</a:t>
            </a:r>
          </a:p>
          <a:p>
            <a:r>
              <a:rPr lang="ru-RU" sz="1300" dirty="0"/>
              <a:t>Ученики сами  подходят к понятию пропорций головы .</a:t>
            </a:r>
          </a:p>
          <a:p>
            <a:r>
              <a:rPr lang="ru-RU" sz="1300" b="1" u="sng" dirty="0"/>
              <a:t>Познавательные у </a:t>
            </a:r>
            <a:r>
              <a:rPr lang="ru-RU" sz="1300" b="1" u="sng" dirty="0" err="1"/>
              <a:t>у</a:t>
            </a:r>
            <a:r>
              <a:rPr lang="ru-RU" sz="1300" b="1" u="sng" dirty="0"/>
              <a:t> д  </a:t>
            </a:r>
            <a:r>
              <a:rPr lang="ru-RU" sz="1300" dirty="0"/>
              <a:t>«Мыслю логически»  (выполнение логических операций,  анализа(разбиение процесса рисования на определенные действия) и синтеза) </a:t>
            </a:r>
          </a:p>
          <a:p>
            <a:r>
              <a:rPr lang="ru-RU" sz="1300" b="1" u="sng" dirty="0"/>
              <a:t>Коммуникативные УУД</a:t>
            </a:r>
            <a:endParaRPr lang="ru-RU" sz="1300" dirty="0"/>
          </a:p>
          <a:p>
            <a:r>
              <a:rPr lang="ru-RU" sz="1300" b="1" dirty="0"/>
              <a:t>Владение монологической и диалогической формами речи в соответствии с нормами языка. Умение выражать свои мысли.</a:t>
            </a:r>
            <a:endParaRPr lang="ru-RU" sz="1300" dirty="0"/>
          </a:p>
          <a:p>
            <a:r>
              <a:rPr lang="ru-RU" sz="1300" b="1" u="sng" dirty="0"/>
              <a:t> </a:t>
            </a:r>
            <a:r>
              <a:rPr lang="ru-RU" sz="1300" u="sng" dirty="0"/>
              <a:t>Действия ученика:</a:t>
            </a:r>
            <a:r>
              <a:rPr lang="ru-RU" sz="1300" dirty="0"/>
              <a:t>     ученики просматривают видеофрагмент и озвучивают свои версии разбиения процесса построения портрета  на несколько этапов.</a:t>
            </a:r>
          </a:p>
          <a:p>
            <a:r>
              <a:rPr lang="ru-RU" sz="1300" dirty="0"/>
              <a:t> </a:t>
            </a:r>
          </a:p>
          <a:p>
            <a:r>
              <a:rPr lang="ru-RU" sz="1300" b="1" u="sng" dirty="0"/>
              <a:t>3.2 Изучение нового учебного </a:t>
            </a:r>
            <a:r>
              <a:rPr lang="ru-RU" sz="1300" b="1" u="sng" dirty="0" smtClean="0"/>
              <a:t>материала</a:t>
            </a:r>
          </a:p>
          <a:p>
            <a:r>
              <a:rPr lang="ru-RU" sz="1300" u="sng" dirty="0"/>
              <a:t>Действия ученика:</a:t>
            </a:r>
            <a:r>
              <a:rPr lang="ru-RU" sz="1300" dirty="0"/>
              <a:t>  </a:t>
            </a:r>
          </a:p>
          <a:p>
            <a:r>
              <a:rPr lang="ru-RU" sz="1300" dirty="0"/>
              <a:t>Устный аналитический диалог. Отвечаем на вопросы.   Опираясь на схематическую таблицу ученик описывает последовательность выполнения рисунка головы. Ученик производит операции устного сравнения пропорций головы. А также анализ конструкции частей и деталей головы.</a:t>
            </a:r>
          </a:p>
          <a:p>
            <a:r>
              <a:rPr lang="ru-RU" sz="1300" b="1" u="sng" dirty="0"/>
              <a:t>Познавательные у </a:t>
            </a:r>
            <a:r>
              <a:rPr lang="ru-RU" sz="1300" b="1" u="sng" dirty="0" err="1"/>
              <a:t>у</a:t>
            </a:r>
            <a:r>
              <a:rPr lang="ru-RU" sz="1300" b="1" u="sng" dirty="0"/>
              <a:t> д  </a:t>
            </a:r>
            <a:r>
              <a:rPr lang="ru-RU" sz="1300" dirty="0"/>
              <a:t>«Мыслю логически»  (выполнение логических операций, </a:t>
            </a:r>
            <a:r>
              <a:rPr lang="ru-RU" sz="1300" b="1" u="sng" dirty="0"/>
              <a:t>сравнения</a:t>
            </a:r>
            <a:r>
              <a:rPr lang="ru-RU" sz="1300" dirty="0"/>
              <a:t> и  анализа нового материала)</a:t>
            </a:r>
          </a:p>
          <a:p>
            <a:r>
              <a:rPr lang="ru-RU" sz="1300" b="1" u="sng" dirty="0"/>
              <a:t>Познавательные логические УУД</a:t>
            </a:r>
            <a:r>
              <a:rPr lang="ru-RU" sz="1300" dirty="0"/>
              <a:t> (использование </a:t>
            </a:r>
            <a:r>
              <a:rPr lang="ru-RU" sz="1300" dirty="0" err="1"/>
              <a:t>знако</a:t>
            </a:r>
            <a:r>
              <a:rPr lang="ru-RU" sz="1300" dirty="0"/>
              <a:t>-символических средств, общей схемы построения пропорций)</a:t>
            </a:r>
          </a:p>
          <a:p>
            <a:r>
              <a:rPr lang="ru-RU" sz="1300" b="1" u="sng" dirty="0"/>
              <a:t>Коммуникативные УУД</a:t>
            </a:r>
            <a:endParaRPr lang="ru-RU" sz="1300" dirty="0"/>
          </a:p>
          <a:p>
            <a:r>
              <a:rPr lang="ru-RU" sz="1300" dirty="0"/>
              <a:t>Владение монологической и диалогической формами речи в соответствии с нормами языка. Умение выражать свои мысли.</a:t>
            </a:r>
          </a:p>
          <a:p>
            <a:r>
              <a:rPr lang="ru-RU" sz="1300" b="1" u="sng" dirty="0"/>
              <a:t> </a:t>
            </a:r>
            <a:r>
              <a:rPr lang="ru-RU" sz="1300" b="1" dirty="0"/>
              <a:t>4 Практическая деятельность</a:t>
            </a:r>
            <a:endParaRPr lang="ru-RU" sz="1300" dirty="0"/>
          </a:p>
          <a:p>
            <a:endParaRPr lang="ru-RU" sz="1100" dirty="0"/>
          </a:p>
        </p:txBody>
      </p:sp>
    </p:spTree>
    <p:extLst>
      <p:ext uri="{BB962C8B-B14F-4D97-AF65-F5344CB8AC3E}">
        <p14:creationId xmlns="" xmlns:p14="http://schemas.microsoft.com/office/powerpoint/2010/main" val="358048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192688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 </a:t>
            </a:r>
            <a:r>
              <a:rPr lang="ru-RU" sz="1600" b="1" u="sng" dirty="0" smtClean="0"/>
              <a:t>4 Практическая деятельность</a:t>
            </a:r>
            <a:endParaRPr lang="ru-RU" sz="1600" u="sng" dirty="0" smtClean="0"/>
          </a:p>
          <a:p>
            <a:r>
              <a:rPr lang="ru-RU" sz="1100" dirty="0"/>
              <a:t>Действия ученика: Каждый  выбирает для себя уровень и задания.</a:t>
            </a:r>
            <a:r>
              <a:rPr lang="ru-RU" sz="1100" b="1" dirty="0"/>
              <a:t> Регулятивные УУД : Выполнение работы по алгоритму. (управление своей деятельностью) – </a:t>
            </a:r>
            <a:r>
              <a:rPr lang="ru-RU" sz="1100" dirty="0"/>
              <a:t>постановка целей практической работы и их выполнение.</a:t>
            </a:r>
          </a:p>
          <a:p>
            <a:r>
              <a:rPr lang="ru-RU" sz="1100" dirty="0"/>
              <a:t> </a:t>
            </a:r>
            <a:r>
              <a:rPr lang="ru-RU" sz="1100" b="1" u="sng" dirty="0"/>
              <a:t>Познавательные логические УУД</a:t>
            </a:r>
            <a:r>
              <a:rPr lang="ru-RU" sz="1100" dirty="0"/>
              <a:t> (использование </a:t>
            </a:r>
            <a:r>
              <a:rPr lang="ru-RU" sz="1100" dirty="0" err="1"/>
              <a:t>знако</a:t>
            </a:r>
            <a:r>
              <a:rPr lang="ru-RU" sz="1100" dirty="0"/>
              <a:t>-символических средств, общей схемы построения пропорций) </a:t>
            </a:r>
            <a:r>
              <a:rPr lang="ru-RU" sz="1100" dirty="0" smtClean="0"/>
              <a:t>в процессе </a:t>
            </a:r>
            <a:r>
              <a:rPr lang="ru-RU" sz="1100" dirty="0"/>
              <a:t>построения собственной работы. ( использование демонстрационных таблиц  при рисовании портрета </a:t>
            </a:r>
            <a:r>
              <a:rPr lang="ru-RU" sz="1100" dirty="0" err="1"/>
              <a:t>однокласника</a:t>
            </a:r>
            <a:r>
              <a:rPr lang="ru-RU" sz="1100" dirty="0"/>
              <a:t> </a:t>
            </a:r>
            <a:r>
              <a:rPr lang="ru-RU" sz="1100" dirty="0" smtClean="0"/>
              <a:t>)</a:t>
            </a:r>
          </a:p>
          <a:p>
            <a:r>
              <a:rPr lang="ru-RU" sz="1800" b="1" u="sng" dirty="0"/>
              <a:t>Подведение итогов</a:t>
            </a:r>
            <a:endParaRPr lang="ru-RU" sz="1800" dirty="0"/>
          </a:p>
          <a:p>
            <a:r>
              <a:rPr lang="ru-RU" sz="1100" dirty="0"/>
              <a:t>Действия ученика: ученик определяет границы собственного знания и создает мотивацию к самооценке в дальнейшем</a:t>
            </a:r>
            <a:r>
              <a:rPr lang="ru-RU" sz="1100" dirty="0" smtClean="0"/>
              <a:t>.</a:t>
            </a:r>
          </a:p>
          <a:p>
            <a:r>
              <a:rPr lang="ru-RU" sz="1100" dirty="0" smtClean="0"/>
              <a:t> </a:t>
            </a:r>
            <a:r>
              <a:rPr lang="ru-RU" sz="1100" b="1" u="sng" dirty="0"/>
              <a:t>Личностные  УУД</a:t>
            </a:r>
            <a:r>
              <a:rPr lang="ru-RU" sz="1100" dirty="0"/>
              <a:t> :</a:t>
            </a:r>
            <a:r>
              <a:rPr lang="ru-RU" sz="1100" u="sng" dirty="0"/>
              <a:t> </a:t>
            </a:r>
            <a:r>
              <a:rPr lang="ru-RU" sz="1100" u="sng" dirty="0" err="1"/>
              <a:t>Смыслообразование</a:t>
            </a:r>
            <a:r>
              <a:rPr lang="ru-RU" sz="1100" u="sng" dirty="0"/>
              <a:t>: </a:t>
            </a:r>
            <a:r>
              <a:rPr lang="ru-RU" sz="1100" dirty="0"/>
              <a:t>мотивация (учебная, социальная); границы собственного знания и «незнания»</a:t>
            </a:r>
          </a:p>
          <a:p>
            <a:r>
              <a:rPr lang="ru-RU" sz="1600" b="1" u="sng" dirty="0"/>
              <a:t>Рефлексия:</a:t>
            </a:r>
            <a:r>
              <a:rPr lang="ru-RU" sz="1100" b="1" u="sng" dirty="0"/>
              <a:t> </a:t>
            </a:r>
            <a:r>
              <a:rPr lang="ru-RU" sz="1100" b="1" u="sng" dirty="0" smtClean="0"/>
              <a:t>д </a:t>
            </a:r>
            <a:r>
              <a:rPr lang="ru-RU" sz="1100" b="1" u="sng" dirty="0" err="1" smtClean="0"/>
              <a:t>ействия</a:t>
            </a:r>
            <a:r>
              <a:rPr lang="ru-RU" sz="1100" b="1" u="sng" dirty="0" smtClean="0"/>
              <a:t> ученика: обобщает результаты работы на каждом этапе практической деятельности(</a:t>
            </a:r>
            <a:r>
              <a:rPr lang="ru-RU" sz="1100" b="1" u="sng" dirty="0" err="1" smtClean="0"/>
              <a:t>лгическиеУУД</a:t>
            </a:r>
            <a:r>
              <a:rPr lang="ru-RU" sz="1100" b="1" u="sng" dirty="0" smtClean="0"/>
              <a:t>).</a:t>
            </a:r>
            <a:endParaRPr lang="ru-RU" sz="1100" dirty="0"/>
          </a:p>
          <a:p>
            <a:r>
              <a:rPr lang="ru-RU" sz="1100" b="1" dirty="0"/>
              <a:t>Регулятивные </a:t>
            </a:r>
            <a:r>
              <a:rPr lang="ru-RU" sz="1100" b="1" dirty="0" smtClean="0"/>
              <a:t>УУД: самоконтроль</a:t>
            </a:r>
          </a:p>
          <a:p>
            <a:pPr lvl="0"/>
            <a:r>
              <a:rPr lang="ru-RU" sz="1600" b="1" dirty="0"/>
              <a:t>Задание на дом</a:t>
            </a:r>
            <a:r>
              <a:rPr lang="ru-RU" sz="1600" b="1" dirty="0" smtClean="0"/>
              <a:t>:</a:t>
            </a:r>
          </a:p>
          <a:p>
            <a:r>
              <a:rPr lang="ru-RU" sz="1600" u="sng" dirty="0"/>
              <a:t>Основная цель  задания </a:t>
            </a:r>
            <a:r>
              <a:rPr lang="ru-RU" sz="1600" dirty="0"/>
              <a:t>– приобрести навыки рисования  портрета и запомнить последовательность выполнения работы.</a:t>
            </a:r>
          </a:p>
          <a:p>
            <a:r>
              <a:rPr lang="ru-RU" sz="1600" b="1" u="sng" dirty="0"/>
              <a:t>Познавательные логические УУД</a:t>
            </a:r>
            <a:r>
              <a:rPr lang="ru-RU" sz="1600" dirty="0"/>
              <a:t> (использование </a:t>
            </a:r>
            <a:r>
              <a:rPr lang="ru-RU" sz="1600" dirty="0" err="1"/>
              <a:t>знако</a:t>
            </a:r>
            <a:r>
              <a:rPr lang="ru-RU" sz="1600" dirty="0"/>
              <a:t>-символических средств, общей схемы построения пропорций)</a:t>
            </a:r>
          </a:p>
          <a:p>
            <a:r>
              <a:rPr lang="ru-RU" sz="1600" b="1" dirty="0"/>
              <a:t>Регулятивные УУД : самостоятельность в выполнении задания по алгоритму..</a:t>
            </a:r>
            <a:endParaRPr lang="ru-RU" sz="1600" dirty="0"/>
          </a:p>
          <a:p>
            <a:pPr lvl="0"/>
            <a:endParaRPr lang="ru-RU" sz="1600" b="1" dirty="0"/>
          </a:p>
          <a:p>
            <a:endParaRPr lang="ru-RU" sz="1100" b="1" dirty="0" smtClean="0"/>
          </a:p>
          <a:p>
            <a:endParaRPr lang="ru-RU" sz="1100" dirty="0"/>
          </a:p>
          <a:p>
            <a:endParaRPr lang="ru-RU" sz="1100" dirty="0"/>
          </a:p>
        </p:txBody>
      </p:sp>
    </p:spTree>
    <p:extLst>
      <p:ext uri="{BB962C8B-B14F-4D97-AF65-F5344CB8AC3E}">
        <p14:creationId xmlns="" xmlns:p14="http://schemas.microsoft.com/office/powerpoint/2010/main" val="367716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 smtClean="0"/>
              <a:t>Достигла Цели </a:t>
            </a:r>
            <a:r>
              <a:rPr lang="ru-RU" u="sng" dirty="0"/>
              <a:t>проекта: разработать приемы формирования и развития  УУД   на уроке Изобразительного искусства. </a:t>
            </a:r>
            <a:endParaRPr lang="ru-RU" dirty="0"/>
          </a:p>
          <a:p>
            <a:r>
              <a:rPr lang="ru-RU" dirty="0" smtClean="0"/>
              <a:t>Разработала </a:t>
            </a:r>
            <a:r>
              <a:rPr lang="ru-RU" dirty="0"/>
              <a:t>конспект урока согласно принципу системно – </a:t>
            </a:r>
            <a:r>
              <a:rPr lang="ru-RU" dirty="0" err="1"/>
              <a:t>деятельностного</a:t>
            </a:r>
            <a:r>
              <a:rPr lang="ru-RU" dirty="0"/>
              <a:t> подхода. Реализовала ориентацию на результаты образования как системообразующий компонент Стандарта, где развитие личности обучающегося на основе усвоения универсальных учебных действий, познания и освоения мира составляет цель и основной результат образования.</a:t>
            </a:r>
          </a:p>
          <a:p>
            <a:r>
              <a:rPr lang="ru-RU" dirty="0"/>
              <a:t>Данный конспект урока, можно использовать в практической  деятельности  дальнейшем в дополнение к основным учебным программам, УМК, методическим и дидактическим материалам по изобразительному искусству.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u="sng" dirty="0" smtClean="0"/>
              <a:t>3 Вывод</a:t>
            </a:r>
            <a:r>
              <a:rPr lang="ru-RU" sz="1800" dirty="0" smtClean="0"/>
              <a:t>:</a:t>
            </a:r>
            <a:br>
              <a:rPr lang="ru-RU" sz="1800" dirty="0" smtClean="0"/>
            </a:b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158096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LUDMILA\Videos\01 01 А рис01 ф\Рисунок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9600"/>
            <a:ext cx="7920880" cy="75285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1705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161</TotalTime>
  <Words>799</Words>
  <Application>Microsoft Office PowerPoint</Application>
  <PresentationFormat>Экран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разработка приемов формирования и развития  УУД   на уроке Изобразительного искусства. ФГОС </vt:lpstr>
      <vt:lpstr>цель урока: Ознакомиться с основными классическими (греческими) пропорциями голвы человека . Нарисовать портрет человека на основе знаний о классических (греческих) пропорциях.Углубление знаний о пропорциях и приобретение практических навыков вих изображении. Анализировать ошибки. Отобрать лучшие работы к выставке. </vt:lpstr>
      <vt:lpstr>Изучаемое понятие: Повторение и углубление знаний о пропорциях и приобретение навыков изображения пропорций головы человека.</vt:lpstr>
      <vt:lpstr>Практическая деятельность.</vt:lpstr>
      <vt:lpstr>Слайд 5</vt:lpstr>
      <vt:lpstr>Слайд 6</vt:lpstr>
      <vt:lpstr>Слайд 7</vt:lpstr>
      <vt:lpstr>3 Вывод: </vt:lpstr>
      <vt:lpstr>Слайд 9</vt:lpstr>
    </vt:vector>
  </TitlesOfParts>
  <Company>free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формирования УУД  на уроке Изобразительного искусства.</dc:title>
  <dc:creator>free</dc:creator>
  <cp:lastModifiedBy>USER1</cp:lastModifiedBy>
  <cp:revision>18</cp:revision>
  <dcterms:created xsi:type="dcterms:W3CDTF">2013-04-22T16:37:52Z</dcterms:created>
  <dcterms:modified xsi:type="dcterms:W3CDTF">2015-03-25T14:14:59Z</dcterms:modified>
</cp:coreProperties>
</file>