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60" r:id="rId5"/>
    <p:sldId id="262" r:id="rId6"/>
    <p:sldId id="263" r:id="rId7"/>
    <p:sldId id="264" r:id="rId8"/>
    <p:sldId id="265" r:id="rId9"/>
    <p:sldId id="266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269482-5899-4178-BBBE-33ED7AC3C74B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F7FC0F-C175-48C4-9C20-8D6A0E76E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69482-5899-4178-BBBE-33ED7AC3C74B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7FC0F-C175-48C4-9C20-8D6A0E76E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69482-5899-4178-BBBE-33ED7AC3C74B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7FC0F-C175-48C4-9C20-8D6A0E76E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69482-5899-4178-BBBE-33ED7AC3C74B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7FC0F-C175-48C4-9C20-8D6A0E76E3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69482-5899-4178-BBBE-33ED7AC3C74B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7FC0F-C175-48C4-9C20-8D6A0E76E3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69482-5899-4178-BBBE-33ED7AC3C74B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7FC0F-C175-48C4-9C20-8D6A0E76E3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69482-5899-4178-BBBE-33ED7AC3C74B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7FC0F-C175-48C4-9C20-8D6A0E76E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69482-5899-4178-BBBE-33ED7AC3C74B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7FC0F-C175-48C4-9C20-8D6A0E76E3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269482-5899-4178-BBBE-33ED7AC3C74B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7FC0F-C175-48C4-9C20-8D6A0E76E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A269482-5899-4178-BBBE-33ED7AC3C74B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F7FC0F-C175-48C4-9C20-8D6A0E76E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269482-5899-4178-BBBE-33ED7AC3C74B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F7FC0F-C175-48C4-9C20-8D6A0E76E3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A269482-5899-4178-BBBE-33ED7AC3C74B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F7FC0F-C175-48C4-9C20-8D6A0E76E3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Теория привязанности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ГКУЗ АО «специализированный дом ребенка «ЗВЕЗДОЧКА».</a:t>
            </a:r>
          </a:p>
          <a:p>
            <a:r>
              <a:rPr lang="ru-RU" dirty="0" smtClean="0"/>
              <a:t>2014г.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Формирование </a:t>
            </a:r>
            <a:r>
              <a:rPr lang="ru-RU" sz="3100" dirty="0" smtClean="0"/>
              <a:t>привязанностей у детей, разлученных с семьей.</a:t>
            </a:r>
            <a:br>
              <a:rPr lang="ru-RU" sz="3100" dirty="0" smtClean="0"/>
            </a:br>
            <a:r>
              <a:rPr lang="ru-RU" sz="31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294967295"/>
          </p:nvPr>
        </p:nvSpPr>
        <p:spPr>
          <a:xfrm>
            <a:off x="5102225" y="1444625"/>
            <a:ext cx="4041775" cy="3941763"/>
          </a:xfrm>
        </p:spPr>
        <p:txBody>
          <a:bodyPr/>
          <a:lstStyle/>
          <a:p>
            <a:r>
              <a:rPr lang="ru-RU" dirty="0" smtClean="0"/>
              <a:t>При утрате объекта привязанности (семьи как среды ее формирующей) у ребенка возникает разрыв и нарушение привязанности.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27653" name="Picture 5" descr="https://encrypted-tbn1.gstatic.com/images?q=tbn:ANd9GcRxg8ZP0qjjikFwoxUfYopEhRmZy_8Mbit0uJdqU81-CZveDBWK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00240"/>
            <a:ext cx="2928958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Типы </a:t>
            </a:r>
            <a:r>
              <a:rPr lang="ru-RU" dirty="0" smtClean="0"/>
              <a:t>нарушенной </a:t>
            </a:r>
            <a:r>
              <a:rPr lang="ru-RU" dirty="0" smtClean="0"/>
              <a:t>привязанности </a:t>
            </a:r>
            <a:r>
              <a:rPr lang="ru-RU" sz="3100" dirty="0" smtClean="0"/>
              <a:t>( </a:t>
            </a:r>
            <a:r>
              <a:rPr lang="ru-RU" sz="3100" dirty="0" smtClean="0"/>
              <a:t>Мэри </a:t>
            </a:r>
            <a:r>
              <a:rPr lang="ru-RU" sz="3100" dirty="0" err="1" smtClean="0"/>
              <a:t>Эйнсворт</a:t>
            </a:r>
            <a:r>
              <a:rPr lang="ru-RU" sz="3100" dirty="0" smtClean="0"/>
              <a:t>)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294967295"/>
          </p:nvPr>
        </p:nvSpPr>
        <p:spPr>
          <a:xfrm>
            <a:off x="500035" y="1444625"/>
            <a:ext cx="8286807" cy="3941763"/>
          </a:xfrm>
        </p:spPr>
        <p:txBody>
          <a:bodyPr>
            <a:normAutofit/>
          </a:bodyPr>
          <a:lstStyle/>
          <a:p>
            <a:pPr lvl="0"/>
            <a:endParaRPr lang="ru-RU" dirty="0" smtClean="0"/>
          </a:p>
          <a:p>
            <a:pPr lvl="0"/>
            <a:r>
              <a:rPr lang="ru-RU" sz="3200" dirty="0" smtClean="0"/>
              <a:t>Негативная </a:t>
            </a:r>
            <a:r>
              <a:rPr lang="ru-RU" sz="3200" dirty="0" smtClean="0"/>
              <a:t>(невротическая) привязанность — ребенок постоянно «цепляется» за </a:t>
            </a:r>
            <a:r>
              <a:rPr lang="ru-RU" sz="3200" dirty="0" smtClean="0"/>
              <a:t>близкого, </a:t>
            </a:r>
            <a:r>
              <a:rPr lang="ru-RU" sz="3200" dirty="0" smtClean="0"/>
              <a:t>ищет «негативного» внимания, провоцируя </a:t>
            </a:r>
            <a:r>
              <a:rPr lang="ru-RU" sz="3200" dirty="0" smtClean="0"/>
              <a:t>на </a:t>
            </a:r>
            <a:r>
              <a:rPr lang="ru-RU" sz="3200" dirty="0" smtClean="0"/>
              <a:t>наказания и стараясь </a:t>
            </a:r>
            <a:r>
              <a:rPr lang="ru-RU" sz="3200" dirty="0" smtClean="0"/>
              <a:t>раздражить</a:t>
            </a: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  Амбивалентная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294967295"/>
          </p:nvPr>
        </p:nvSpPr>
        <p:spPr>
          <a:xfrm>
            <a:off x="571473" y="1444625"/>
            <a:ext cx="8572528" cy="3941763"/>
          </a:xfrm>
        </p:spPr>
        <p:txBody>
          <a:bodyPr>
            <a:normAutofit/>
          </a:bodyPr>
          <a:lstStyle/>
          <a:p>
            <a:endParaRPr lang="ru-RU" sz="3200" dirty="0" smtClean="0"/>
          </a:p>
          <a:p>
            <a:r>
              <a:rPr lang="ru-RU" sz="3200" dirty="0" smtClean="0"/>
              <a:t>— </a:t>
            </a:r>
            <a:r>
              <a:rPr lang="ru-RU" sz="3200" dirty="0" smtClean="0"/>
              <a:t>ребенок постоянно демонстрирует двойственное отношение к близкому взрослому: «привязанность-отвержение», то ластится, то грубит и избегает. </a:t>
            </a:r>
            <a:r>
              <a:rPr lang="ru-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Избегающая</a:t>
            </a:r>
            <a:endParaRPr lang="ru-RU" dirty="0"/>
          </a:p>
        </p:txBody>
      </p:sp>
      <p:sp>
        <p:nvSpPr>
          <p:cNvPr id="10" name="Содержимое 6"/>
          <p:cNvSpPr>
            <a:spLocks noGrp="1"/>
          </p:cNvSpPr>
          <p:nvPr>
            <p:ph sz="quarter" idx="4294967295"/>
          </p:nvPr>
        </p:nvSpPr>
        <p:spPr>
          <a:xfrm>
            <a:off x="500035" y="1444625"/>
            <a:ext cx="8286807" cy="4270391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/>
              <a:t>— </a:t>
            </a:r>
            <a:r>
              <a:rPr lang="ru-RU" sz="3200" dirty="0" smtClean="0"/>
              <a:t>ребенок угрюм, замкнут, не допускает доверительных отношений со взрослыми и детьми, хотя может любить животных. Основной мотив — «никому нельзя доверять». </a:t>
            </a:r>
            <a:r>
              <a:rPr lang="ru-RU" sz="3200" dirty="0" smtClean="0"/>
              <a:t> </a:t>
            </a:r>
            <a:endParaRPr lang="ru-RU" sz="3200" dirty="0" smtClean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Дезорганизованная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294967295"/>
          </p:nvPr>
        </p:nvSpPr>
        <p:spPr>
          <a:xfrm>
            <a:off x="357159" y="1785926"/>
            <a:ext cx="8501122" cy="4357718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/>
              <a:t>Дезорганизованная — эти дети научились выживать, нарушая все правила и границы человеческих отношений, отказываясь от привязанности в пользу силы: им не надо, чтобы их любили, они предпочитают, чтобы их </a:t>
            </a:r>
            <a:r>
              <a:rPr lang="ru-RU" sz="3200" dirty="0" smtClean="0"/>
              <a:t>боялись </a:t>
            </a:r>
            <a:endParaRPr lang="ru-RU" sz="3200" dirty="0" smtClean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294967295"/>
          </p:nvPr>
        </p:nvSpPr>
        <p:spPr>
          <a:xfrm>
            <a:off x="285721" y="857232"/>
            <a:ext cx="8858280" cy="5072097"/>
          </a:xfrm>
        </p:spPr>
        <p:txBody>
          <a:bodyPr>
            <a:normAutofit/>
          </a:bodyPr>
          <a:lstStyle/>
          <a:p>
            <a:r>
              <a:rPr lang="ru-RU" dirty="0" smtClean="0"/>
              <a:t>В рамках клинической психиатрии раннего возраста в настоящее время выделяются критерии расстройства привязанностей (МКБ-10). Возникновение расстройства привязанности возможно с 8-ми месячного возраста. </a:t>
            </a:r>
            <a:r>
              <a:rPr lang="ru-RU" dirty="0" smtClean="0"/>
              <a:t> Выделяют </a:t>
            </a:r>
            <a:r>
              <a:rPr lang="ru-RU" dirty="0" smtClean="0"/>
              <a:t>2 вида расстройств привязанностей – реактивное (избегающий тип) и расторможенное (негативный, невротический тип).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 Замещающая семья – как приоритетный фактор формирования привязанности.</a:t>
            </a:r>
            <a:endParaRPr lang="ru-RU" sz="3200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294967295"/>
          </p:nvPr>
        </p:nvSpPr>
        <p:spPr>
          <a:xfrm>
            <a:off x="5102225" y="1444625"/>
            <a:ext cx="4041775" cy="39417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Готовность замещающего родителя давать эмоциональное тепло и принимать ребенка таким, какой он есть — являются определяющими для достижения успеха в формировании привязанности ребенка к новой семье.</a:t>
            </a:r>
            <a:endParaRPr lang="ru-RU" dirty="0"/>
          </a:p>
        </p:txBody>
      </p:sp>
      <p:pic>
        <p:nvPicPr>
          <p:cNvPr id="29698" name="Picture 2" descr="https://encrypted-tbn3.gstatic.com/images?q=tbn:ANd9GcSIx6D0TDaDnOHpaDjB4BuJlmqN4hXDlMxNDILZ07zd4TcA1M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14554"/>
            <a:ext cx="3186117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Семейные группы – база формирования устойчивой привязанности 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rmAutofit/>
          </a:bodyPr>
          <a:lstStyle/>
          <a:p>
            <a:r>
              <a:rPr lang="ru-RU" dirty="0" smtClean="0"/>
              <a:t>Стабильность и </a:t>
            </a:r>
            <a:r>
              <a:rPr lang="ru-RU" dirty="0" smtClean="0"/>
              <a:t>постоянство, уменьшение </a:t>
            </a:r>
            <a:r>
              <a:rPr lang="ru-RU" dirty="0" smtClean="0"/>
              <a:t>числа детей в группе до 6-7; определение в  эту группу </a:t>
            </a:r>
            <a:r>
              <a:rPr lang="ru-RU" dirty="0" smtClean="0"/>
              <a:t> женщин, </a:t>
            </a:r>
            <a:r>
              <a:rPr lang="ru-RU" dirty="0" smtClean="0"/>
              <a:t>выполняющих роль наиболее близких </a:t>
            </a:r>
            <a:r>
              <a:rPr lang="ru-RU" dirty="0" smtClean="0"/>
              <a:t>людей, </a:t>
            </a:r>
            <a:r>
              <a:rPr lang="ru-RU" dirty="0" smtClean="0"/>
              <a:t>дети не переводятся из </a:t>
            </a:r>
            <a:r>
              <a:rPr lang="ru-RU" dirty="0" smtClean="0"/>
              <a:t>одной </a:t>
            </a:r>
            <a:r>
              <a:rPr lang="ru-RU" dirty="0" smtClean="0"/>
              <a:t>группы в другую, группы становятся интегрированными по возрасту и уровню развития, для детей одного возраста и уровня развития организуются занятия вне группы.  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6" name="Содержимое 5" descr="sem-ya-s-det-mi1-580x28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9750" y="2410619"/>
            <a:ext cx="5524500" cy="2667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75BlC8G8-E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2000240"/>
            <a:ext cx="6342647" cy="45259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Autofit/>
          </a:bodyPr>
          <a:lstStyle/>
          <a:p>
            <a:r>
              <a:rPr lang="ru-RU" sz="2000" b="0" dirty="0" smtClean="0"/>
              <a:t>Привязанность в общей форме можно определить как «близкая связь между двумя людьми, не зависящая от их местонахождения и длящаяся во времени и служащая источником их эмоциональной близости» (</a:t>
            </a:r>
            <a:r>
              <a:rPr lang="ru-RU" sz="2000" b="0" dirty="0" err="1" smtClean="0"/>
              <a:t>Фалберг</a:t>
            </a:r>
            <a:r>
              <a:rPr lang="ru-RU" sz="2000" b="0" dirty="0" smtClean="0"/>
              <a:t>). </a:t>
            </a:r>
            <a:endParaRPr lang="ru-RU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5143504" y="1643050"/>
            <a:ext cx="3786214" cy="521495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</a:t>
            </a:r>
            <a:endParaRPr lang="ru-RU" sz="2400" dirty="0" smtClean="0"/>
          </a:p>
          <a:p>
            <a:r>
              <a:rPr lang="ru-RU" sz="2800" dirty="0" smtClean="0"/>
              <a:t>Основная функция </a:t>
            </a:r>
          </a:p>
          <a:p>
            <a:r>
              <a:rPr lang="ru-RU" sz="2800" dirty="0" smtClean="0"/>
              <a:t>объекта привязанности – </a:t>
            </a:r>
          </a:p>
          <a:p>
            <a:r>
              <a:rPr lang="ru-RU" sz="2800" dirty="0" smtClean="0"/>
              <a:t>не удовлетворение </a:t>
            </a:r>
          </a:p>
          <a:p>
            <a:r>
              <a:rPr lang="ru-RU" sz="2800" dirty="0" smtClean="0"/>
              <a:t>физиологических </a:t>
            </a:r>
          </a:p>
          <a:p>
            <a:r>
              <a:rPr lang="ru-RU" sz="2800" dirty="0" smtClean="0"/>
              <a:t>потребностей, а </a:t>
            </a:r>
          </a:p>
          <a:p>
            <a:r>
              <a:rPr lang="ru-RU" sz="2800" dirty="0" smtClean="0"/>
              <a:t>обеспечение ЗАЩИТЫ </a:t>
            </a:r>
            <a:r>
              <a:rPr lang="ru-RU" sz="2800" dirty="0" smtClean="0"/>
              <a:t>               и БЕЗОПАСНОСТИ </a:t>
            </a:r>
            <a:endParaRPr lang="ru-RU" sz="2800" dirty="0"/>
          </a:p>
        </p:txBody>
      </p:sp>
      <p:pic>
        <p:nvPicPr>
          <p:cNvPr id="10" name="Рисунок 9" descr="77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500" r="12500"/>
          <a:stretch>
            <a:fillRect/>
          </a:stretch>
        </p:blipFill>
        <p:spPr>
          <a:xfrm>
            <a:off x="428596" y="1857364"/>
            <a:ext cx="4114800" cy="4114800"/>
          </a:xfr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71472" y="214291"/>
            <a:ext cx="8039128" cy="157163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/>
              <a:t>Привязанность – </a:t>
            </a:r>
            <a:br>
              <a:rPr lang="ru-RU" sz="4400" dirty="0" smtClean="0"/>
            </a:br>
            <a:r>
              <a:rPr lang="ru-RU" sz="4400" dirty="0" smtClean="0"/>
              <a:t>жизненно важная связь.</a:t>
            </a:r>
            <a:br>
              <a:rPr lang="ru-RU" sz="4400" dirty="0" smtClean="0"/>
            </a:b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Уровни  </a:t>
            </a:r>
            <a:r>
              <a:rPr lang="ru-RU" dirty="0" smtClean="0"/>
              <a:t>привязанности</a:t>
            </a:r>
            <a:endParaRPr lang="ru-RU" dirty="0"/>
          </a:p>
        </p:txBody>
      </p:sp>
      <p:pic>
        <p:nvPicPr>
          <p:cNvPr id="13" name="Содержимое 12" descr="images (16)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928662" y="2000240"/>
            <a:ext cx="1752600" cy="2609850"/>
          </a:xfrm>
        </p:spPr>
      </p:pic>
      <p:sp>
        <p:nvSpPr>
          <p:cNvPr id="14" name="Прямоугольник 13"/>
          <p:cNvSpPr/>
          <p:nvPr/>
        </p:nvSpPr>
        <p:spPr>
          <a:xfrm>
            <a:off x="3357554" y="2143116"/>
            <a:ext cx="47863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 smtClean="0"/>
              <a:t>Первый  </a:t>
            </a:r>
            <a:r>
              <a:rPr lang="ru-RU" sz="2800" dirty="0" smtClean="0"/>
              <a:t>уровень, с рождения, – привязанность через чувства. Быть в физическом контакте с теми, кто тебе дорог, чувствовать их запах, видеть 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                 На втором году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29190" y="1500174"/>
            <a:ext cx="364333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smtClean="0"/>
              <a:t>жизни у ребёнка развивается способность привязываться </a:t>
            </a:r>
          </a:p>
          <a:p>
            <a:pPr algn="r"/>
            <a:r>
              <a:rPr lang="ru-RU" sz="2400" dirty="0" smtClean="0"/>
              <a:t>посредством «</a:t>
            </a:r>
            <a:r>
              <a:rPr lang="ru-RU" sz="2800" dirty="0" smtClean="0"/>
              <a:t>похожести</a:t>
            </a:r>
            <a:r>
              <a:rPr lang="ru-RU" sz="2400" dirty="0" smtClean="0"/>
              <a:t>». Ребёнок имитирует тех, кого он любит, старается </a:t>
            </a:r>
          </a:p>
          <a:p>
            <a:pPr algn="r"/>
            <a:r>
              <a:rPr lang="ru-RU" sz="2400" dirty="0" smtClean="0"/>
              <a:t>быть похожим на них: в поведении, в интонациях, в предпочтениях.</a:t>
            </a:r>
          </a:p>
        </p:txBody>
      </p:sp>
      <p:pic>
        <p:nvPicPr>
          <p:cNvPr id="1026" name="Picture 2" descr="http://acoolakids.ru/upload-files/JMFY-kY6j8Y_en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14422"/>
            <a:ext cx="3829050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               К третьему году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6248" y="1500174"/>
            <a:ext cx="42148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dirty="0" smtClean="0"/>
              <a:t>развивается способность привязываться посредством </a:t>
            </a:r>
          </a:p>
          <a:p>
            <a:pPr algn="r"/>
            <a:r>
              <a:rPr lang="ru-RU" sz="2800" dirty="0" smtClean="0"/>
              <a:t>принадлежности и верности. Это желание быть на той же стороне, желание </a:t>
            </a:r>
          </a:p>
          <a:p>
            <a:pPr algn="r"/>
            <a:r>
              <a:rPr lang="ru-RU" sz="2800" dirty="0" smtClean="0"/>
              <a:t>обладать («моя мама»). Появляется ревность.</a:t>
            </a:r>
          </a:p>
        </p:txBody>
      </p:sp>
      <p:pic>
        <p:nvPicPr>
          <p:cNvPr id="21506" name="Picture 2" descr="https://encrypted-tbn0.gstatic.com/images?q=tbn:ANd9GcT0G6l79EMvSmccm2OKScooVvDWSWLWVi8Ra1ocw1Ybyal1oWMwb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71678"/>
            <a:ext cx="2786082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К четвёртому году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14876" y="1357298"/>
            <a:ext cx="40005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dirty="0" smtClean="0"/>
              <a:t>жизни у ребёнка появляется желание </a:t>
            </a:r>
            <a:r>
              <a:rPr lang="ru-RU" sz="2400" dirty="0" smtClean="0"/>
              <a:t>обнаружения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pPr algn="r"/>
            <a:r>
              <a:rPr lang="ru-RU" sz="2800" dirty="0" smtClean="0"/>
              <a:t>собственной </a:t>
            </a:r>
            <a:r>
              <a:rPr lang="ru-RU" sz="2800" dirty="0" smtClean="0"/>
              <a:t>важности в жизни любимого человека. Дети становятся мягче</a:t>
            </a:r>
            <a:r>
              <a:rPr lang="ru-RU" sz="2800" dirty="0" smtClean="0"/>
              <a:t>,</a:t>
            </a:r>
            <a:endParaRPr lang="ru-RU" sz="2800" dirty="0" smtClean="0"/>
          </a:p>
          <a:p>
            <a:pPr algn="r"/>
            <a:r>
              <a:rPr lang="ru-RU" sz="2800" dirty="0" smtClean="0"/>
              <a:t>покладистее</a:t>
            </a:r>
            <a:r>
              <a:rPr lang="ru-RU" sz="2800" dirty="0" smtClean="0"/>
              <a:t>, ищут подтверждения своей важности для нас.</a:t>
            </a:r>
          </a:p>
        </p:txBody>
      </p:sp>
      <p:pic>
        <p:nvPicPr>
          <p:cNvPr id="2050" name="Picture 2" descr="https://encrypted-tbn2.gstatic.com/images?q=tbn:ANd9GcTaemwJZkhPzQlv229-5hL-2UmJ5P13PZ_BlJuX1E-mdf6APhEDF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71678"/>
            <a:ext cx="3000396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 На </a:t>
            </a:r>
            <a:r>
              <a:rPr lang="ru-RU" dirty="0" smtClean="0"/>
              <a:t>пятом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628" y="1305342"/>
            <a:ext cx="38576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/>
              <a:t>году </a:t>
            </a:r>
            <a:r>
              <a:rPr lang="ru-RU" sz="2000" dirty="0" smtClean="0"/>
              <a:t>ребёнок начинает любить. Он отдаёт вам своё сердце. Если </a:t>
            </a:r>
          </a:p>
          <a:p>
            <a:pPr algn="r"/>
            <a:r>
              <a:rPr lang="ru-RU" sz="2000" dirty="0" smtClean="0"/>
              <a:t>раньше он говорил «люблю маму» больше имитируя других, то теперь он </a:t>
            </a:r>
            <a:r>
              <a:rPr lang="ru-RU" sz="2000" dirty="0" smtClean="0"/>
              <a:t>действительно </a:t>
            </a:r>
            <a:r>
              <a:rPr lang="ru-RU" sz="2000" dirty="0" smtClean="0"/>
              <a:t>ЛЮБИТ маму, поёт песни о любви и рисует сердца. Это </a:t>
            </a:r>
            <a:r>
              <a:rPr lang="ru-RU" sz="2000" dirty="0" smtClean="0"/>
              <a:t>привязанность </a:t>
            </a:r>
          </a:p>
          <a:p>
            <a:pPr algn="r"/>
            <a:r>
              <a:rPr lang="ru-RU" sz="2000" dirty="0" smtClean="0"/>
              <a:t>посредством </a:t>
            </a:r>
            <a:r>
              <a:rPr lang="ru-RU" sz="2000" dirty="0" smtClean="0"/>
              <a:t>эмоций, время, когда ребёнок физически готов расставаться </a:t>
            </a:r>
          </a:p>
          <a:p>
            <a:pPr algn="r"/>
            <a:r>
              <a:rPr lang="ru-RU" sz="2000" dirty="0" smtClean="0"/>
              <a:t>с теми, кто ему дорог, без существенного ущерба для своей психики.</a:t>
            </a:r>
            <a:endParaRPr lang="ru-RU" sz="2000" dirty="0" smtClean="0"/>
          </a:p>
        </p:txBody>
      </p:sp>
      <p:pic>
        <p:nvPicPr>
          <p:cNvPr id="22530" name="Picture 2" descr="http://cs402623.vk.me/v402623229/85e0/GrD5vxw8nv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4286248" cy="3838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Нарушение привязанности </a:t>
            </a:r>
            <a:endParaRPr lang="ru-RU" dirty="0"/>
          </a:p>
        </p:txBody>
      </p:sp>
      <p:pic>
        <p:nvPicPr>
          <p:cNvPr id="3" name="Рисунок 2" descr="images (14).jpg"/>
          <p:cNvPicPr>
            <a:picLocks noChangeAspect="1"/>
          </p:cNvPicPr>
          <p:nvPr/>
        </p:nvPicPr>
        <p:blipFill>
          <a:blip r:embed="rId2"/>
          <a:srcRect l="12692" r="12692"/>
          <a:stretch>
            <a:fillRect/>
          </a:stretch>
        </p:blipFill>
        <p:spPr>
          <a:xfrm>
            <a:off x="285750" y="2143125"/>
            <a:ext cx="4114800" cy="41148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500562" y="1571612"/>
            <a:ext cx="40719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smtClean="0"/>
              <a:t>Результаты наблюдений и клинические данные показали, что отсутствие или разрыв подобных взаимоотношений приводят к серьезному </a:t>
            </a:r>
            <a:r>
              <a:rPr lang="ru-RU" sz="2400" dirty="0" err="1" smtClean="0"/>
              <a:t>дистрессу</a:t>
            </a:r>
            <a:r>
              <a:rPr lang="ru-RU" sz="2400" dirty="0" smtClean="0"/>
              <a:t>, возникновению проблем, связанных с психическим развитием и поведением ребенка.  </a:t>
            </a:r>
          </a:p>
          <a:p>
            <a:pPr algn="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315</TotalTime>
  <Words>566</Words>
  <Application>Microsoft Office PowerPoint</Application>
  <PresentationFormat>Экран (4:3)</PresentationFormat>
  <Paragraphs>52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Теория привязанности  </vt:lpstr>
      <vt:lpstr>Привязанность в общей форме можно определить как «близкая связь между двумя людьми, не зависящая от их местонахождения и длящаяся во времени и служащая источником их эмоциональной близости» (Фалберг). </vt:lpstr>
      <vt:lpstr> Привязанность –  жизненно важная связь. </vt:lpstr>
      <vt:lpstr>Уровни  привязанности</vt:lpstr>
      <vt:lpstr>                 На втором году</vt:lpstr>
      <vt:lpstr>               К третьему году</vt:lpstr>
      <vt:lpstr>                 К четвёртому году</vt:lpstr>
      <vt:lpstr>                              На пятом</vt:lpstr>
      <vt:lpstr>Нарушение привязанности </vt:lpstr>
      <vt:lpstr>  Формирование привязанностей у детей, разлученных с семьей.   </vt:lpstr>
      <vt:lpstr>  Типы нарушенной привязанности ( Мэри Эйнсворт)   </vt:lpstr>
      <vt:lpstr>    Амбивалентная</vt:lpstr>
      <vt:lpstr>Избегающая</vt:lpstr>
      <vt:lpstr>Дезорганизованная</vt:lpstr>
      <vt:lpstr>Слайд 15</vt:lpstr>
      <vt:lpstr> Замещающая семья – как приоритетный фактор формирования привязанности.</vt:lpstr>
      <vt:lpstr>Семейные группы – база формирования устойчивой привязанности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Наташа</cp:lastModifiedBy>
  <cp:revision>28</cp:revision>
  <dcterms:created xsi:type="dcterms:W3CDTF">2014-03-25T06:52:07Z</dcterms:created>
  <dcterms:modified xsi:type="dcterms:W3CDTF">2014-03-25T18:48:49Z</dcterms:modified>
</cp:coreProperties>
</file>