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1" r:id="rId5"/>
    <p:sldId id="259" r:id="rId6"/>
    <p:sldId id="267" r:id="rId7"/>
    <p:sldId id="260" r:id="rId8"/>
    <p:sldId id="262" r:id="rId9"/>
    <p:sldId id="263" r:id="rId10"/>
    <p:sldId id="269" r:id="rId11"/>
    <p:sldId id="265" r:id="rId12"/>
    <p:sldId id="281" r:id="rId13"/>
    <p:sldId id="266" r:id="rId14"/>
    <p:sldId id="268" r:id="rId15"/>
    <p:sldId id="278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AFC"/>
    <a:srgbClr val="96D7E6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8821" autoAdjust="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0727A-2E31-4617-8488-9AA9A5AE4E63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DF3A8122-8EEF-4537-9B73-C1E82D9965E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Информационный блок: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Изучение теоретических материалов, подбор  познавательных рассказов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9420E4-D6D5-4680-B628-7603C26D488E}" type="par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1C46D2-6821-480C-88B7-8A75F8A6C1A2}" type="sib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0C9D20-9BD5-4C6D-8F3F-BF7DA3B36A02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Технологический блок: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конспектов занятий с использованием материалов по краеведению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9886AF-C566-4D19-88B0-D224F78266B1}" type="par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889D6-BEC8-4925-B068-EB888A67F25B}" type="sib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C1EEFF-843D-40D4-9B58-C2935461108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Организационный блок: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Создание предметно – развивающей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D8C8C1-063E-4983-ADA4-086331A9D65C}" type="par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F751DB-DA19-4E5D-84E7-87195670F6A7}" type="sib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8FD72B-20A1-4BCA-80E3-5BD04A02654F}" type="pres">
      <dgm:prSet presAssocID="{DF80727A-2E31-4617-8488-9AA9A5AE4E63}" presName="compositeShape" presStyleCnt="0">
        <dgm:presLayoutVars>
          <dgm:dir/>
          <dgm:resizeHandles/>
        </dgm:presLayoutVars>
      </dgm:prSet>
      <dgm:spPr/>
    </dgm:pt>
    <dgm:pt modelId="{40469106-1615-41CC-A8D2-2FA78D667A21}" type="pres">
      <dgm:prSet presAssocID="{DF80727A-2E31-4617-8488-9AA9A5AE4E63}" presName="pyramid" presStyleLbl="node1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F98E6C4-FB31-449C-BEE3-566F49C9FC97}" type="pres">
      <dgm:prSet presAssocID="{DF80727A-2E31-4617-8488-9AA9A5AE4E63}" presName="theList" presStyleCnt="0"/>
      <dgm:spPr/>
    </dgm:pt>
    <dgm:pt modelId="{9C6D99DA-2DD5-415E-9290-DFDBED62979F}" type="pres">
      <dgm:prSet presAssocID="{DF3A8122-8EEF-4537-9B73-C1E82D9965E3}" presName="aNode" presStyleLbl="fgAcc1" presStyleIdx="0" presStyleCnt="3" custScaleX="136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D891-0CDC-4D5A-89AF-2D1F432A0FAF}" type="pres">
      <dgm:prSet presAssocID="{DF3A8122-8EEF-4537-9B73-C1E82D9965E3}" presName="aSpace" presStyleCnt="0"/>
      <dgm:spPr/>
    </dgm:pt>
    <dgm:pt modelId="{4A26D275-684A-4F3E-B172-B72BA210362F}" type="pres">
      <dgm:prSet presAssocID="{400C9D20-9BD5-4C6D-8F3F-BF7DA3B36A02}" presName="aNode" presStyleLbl="fgAcc1" presStyleIdx="1" presStyleCnt="3" custScaleX="13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F6AE-E289-40AA-A00D-937BBFF3A638}" type="pres">
      <dgm:prSet presAssocID="{400C9D20-9BD5-4C6D-8F3F-BF7DA3B36A02}" presName="aSpace" presStyleCnt="0"/>
      <dgm:spPr/>
    </dgm:pt>
    <dgm:pt modelId="{C581B366-BAEA-4E72-9AD3-A4781C24A7AA}" type="pres">
      <dgm:prSet presAssocID="{14C1EEFF-843D-40D4-9B58-C29354611083}" presName="aNode" presStyleLbl="fgAcc1" presStyleIdx="2" presStyleCnt="3" custScaleX="13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88B0-CF9C-49EB-995D-05679670DE1E}" type="pres">
      <dgm:prSet presAssocID="{14C1EEFF-843D-40D4-9B58-C29354611083}" presName="aSpace" presStyleCnt="0"/>
      <dgm:spPr/>
    </dgm:pt>
  </dgm:ptLst>
  <dgm:cxnLst>
    <dgm:cxn modelId="{F394A913-9908-49F1-8602-EA30FB8A3398}" type="presOf" srcId="{14C1EEFF-843D-40D4-9B58-C29354611083}" destId="{C581B366-BAEA-4E72-9AD3-A4781C24A7AA}" srcOrd="0" destOrd="0" presId="urn:microsoft.com/office/officeart/2005/8/layout/pyramid2"/>
    <dgm:cxn modelId="{C8BE3E71-DCD2-4CFC-B7BC-F99F4B40ED9A}" type="presOf" srcId="{DF3A8122-8EEF-4537-9B73-C1E82D9965E3}" destId="{9C6D99DA-2DD5-415E-9290-DFDBED62979F}" srcOrd="0" destOrd="0" presId="urn:microsoft.com/office/officeart/2005/8/layout/pyramid2"/>
    <dgm:cxn modelId="{05C767E7-0F28-4189-A783-2A9CD5EB5370}" type="presOf" srcId="{400C9D20-9BD5-4C6D-8F3F-BF7DA3B36A02}" destId="{4A26D275-684A-4F3E-B172-B72BA210362F}" srcOrd="0" destOrd="0" presId="urn:microsoft.com/office/officeart/2005/8/layout/pyramid2"/>
    <dgm:cxn modelId="{E953790D-199E-4046-91D2-C8B342B68D92}" srcId="{DF80727A-2E31-4617-8488-9AA9A5AE4E63}" destId="{400C9D20-9BD5-4C6D-8F3F-BF7DA3B36A02}" srcOrd="1" destOrd="0" parTransId="{099886AF-C566-4D19-88B0-D224F78266B1}" sibTransId="{FB8889D6-BEC8-4925-B068-EB888A67F25B}"/>
    <dgm:cxn modelId="{536AFFF1-8AF4-433A-9637-6EC43CCB4753}" type="presOf" srcId="{DF80727A-2E31-4617-8488-9AA9A5AE4E63}" destId="{288FD72B-20A1-4BCA-80E3-5BD04A02654F}" srcOrd="0" destOrd="0" presId="urn:microsoft.com/office/officeart/2005/8/layout/pyramid2"/>
    <dgm:cxn modelId="{D332C586-DD71-45DF-87F2-1585093EAC4B}" srcId="{DF80727A-2E31-4617-8488-9AA9A5AE4E63}" destId="{DF3A8122-8EEF-4537-9B73-C1E82D9965E3}" srcOrd="0" destOrd="0" parTransId="{099420E4-D6D5-4680-B628-7603C26D488E}" sibTransId="{2F1C46D2-6821-480C-88B7-8A75F8A6C1A2}"/>
    <dgm:cxn modelId="{0E354D52-3882-4C7F-8B59-373126D28B7D}" srcId="{DF80727A-2E31-4617-8488-9AA9A5AE4E63}" destId="{14C1EEFF-843D-40D4-9B58-C29354611083}" srcOrd="2" destOrd="0" parTransId="{10D8C8C1-063E-4983-ADA4-086331A9D65C}" sibTransId="{86F751DB-DA19-4E5D-84E7-87195670F6A7}"/>
    <dgm:cxn modelId="{88AF2606-D154-46C4-9305-A09982FD670A}" type="presParOf" srcId="{288FD72B-20A1-4BCA-80E3-5BD04A02654F}" destId="{40469106-1615-41CC-A8D2-2FA78D667A21}" srcOrd="0" destOrd="0" presId="urn:microsoft.com/office/officeart/2005/8/layout/pyramid2"/>
    <dgm:cxn modelId="{10EDCB23-3760-43A9-B52F-F1EDD97D3D3A}" type="presParOf" srcId="{288FD72B-20A1-4BCA-80E3-5BD04A02654F}" destId="{2F98E6C4-FB31-449C-BEE3-566F49C9FC97}" srcOrd="1" destOrd="0" presId="urn:microsoft.com/office/officeart/2005/8/layout/pyramid2"/>
    <dgm:cxn modelId="{8167ED50-50C2-4C4B-9BE8-1925E31A3751}" type="presParOf" srcId="{2F98E6C4-FB31-449C-BEE3-566F49C9FC97}" destId="{9C6D99DA-2DD5-415E-9290-DFDBED62979F}" srcOrd="0" destOrd="0" presId="urn:microsoft.com/office/officeart/2005/8/layout/pyramid2"/>
    <dgm:cxn modelId="{C05B562E-711B-446B-BD78-069E45F2222C}" type="presParOf" srcId="{2F98E6C4-FB31-449C-BEE3-566F49C9FC97}" destId="{8380D891-0CDC-4D5A-89AF-2D1F432A0FAF}" srcOrd="1" destOrd="0" presId="urn:microsoft.com/office/officeart/2005/8/layout/pyramid2"/>
    <dgm:cxn modelId="{3D7233F1-2B2D-4F3A-8C8B-1039DB2663F8}" type="presParOf" srcId="{2F98E6C4-FB31-449C-BEE3-566F49C9FC97}" destId="{4A26D275-684A-4F3E-B172-B72BA210362F}" srcOrd="2" destOrd="0" presId="urn:microsoft.com/office/officeart/2005/8/layout/pyramid2"/>
    <dgm:cxn modelId="{4683D2BF-BA0A-4083-B42D-FDD1B4DE072E}" type="presParOf" srcId="{2F98E6C4-FB31-449C-BEE3-566F49C9FC97}" destId="{D307F6AE-E289-40AA-A00D-937BBFF3A638}" srcOrd="3" destOrd="0" presId="urn:microsoft.com/office/officeart/2005/8/layout/pyramid2"/>
    <dgm:cxn modelId="{33935231-546A-484F-A918-59F11C5AF540}" type="presParOf" srcId="{2F98E6C4-FB31-449C-BEE3-566F49C9FC97}" destId="{C581B366-BAEA-4E72-9AD3-A4781C24A7AA}" srcOrd="4" destOrd="0" presId="urn:microsoft.com/office/officeart/2005/8/layout/pyramid2"/>
    <dgm:cxn modelId="{C66112D8-AD97-4C88-BF87-49DEAAE9B481}" type="presParOf" srcId="{2F98E6C4-FB31-449C-BEE3-566F49C9FC97}" destId="{3F9288B0-CF9C-49EB-995D-05679670DE1E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469106-1615-41CC-A8D2-2FA78D667A21}">
      <dsp:nvSpPr>
        <dsp:cNvPr id="0" name=""/>
        <dsp:cNvSpPr/>
      </dsp:nvSpPr>
      <dsp:spPr>
        <a:xfrm>
          <a:off x="1135782" y="0"/>
          <a:ext cx="3645024" cy="3645024"/>
        </a:xfrm>
        <a:prstGeom prst="triangl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C6D99DA-2DD5-415E-9290-DFDBED62979F}">
      <dsp:nvSpPr>
        <dsp:cNvPr id="0" name=""/>
        <dsp:cNvSpPr/>
      </dsp:nvSpPr>
      <dsp:spPr>
        <a:xfrm>
          <a:off x="2524647" y="366460"/>
          <a:ext cx="3236558" cy="862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Информационный блок: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Изучение теоретических материалов, подбор  познавательных рассказов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4647" y="366460"/>
        <a:ext cx="3236558" cy="862845"/>
      </dsp:txXfrm>
    </dsp:sp>
    <dsp:sp modelId="{4A26D275-684A-4F3E-B172-B72BA210362F}">
      <dsp:nvSpPr>
        <dsp:cNvPr id="0" name=""/>
        <dsp:cNvSpPr/>
      </dsp:nvSpPr>
      <dsp:spPr>
        <a:xfrm>
          <a:off x="2528592" y="1337161"/>
          <a:ext cx="3228669" cy="862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Технологический блок: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Разработка конспектов занятий с использованием материалов по краеведению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8592" y="1337161"/>
        <a:ext cx="3228669" cy="862845"/>
      </dsp:txXfrm>
    </dsp:sp>
    <dsp:sp modelId="{C581B366-BAEA-4E72-9AD3-A4781C24A7AA}">
      <dsp:nvSpPr>
        <dsp:cNvPr id="0" name=""/>
        <dsp:cNvSpPr/>
      </dsp:nvSpPr>
      <dsp:spPr>
        <a:xfrm>
          <a:off x="2508868" y="2307862"/>
          <a:ext cx="3268117" cy="862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Организационный блок: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Создание предметно – развивающей среды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8868" y="2307862"/>
        <a:ext cx="3268117" cy="862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74D-B82C-452E-AC02-192566B9DE8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B80F-71B5-4D89-94C8-CD262BD40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57489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420888"/>
            <a:ext cx="7406640" cy="23574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нравственно – патриотическому воспитанию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чём расскажут улицы Коломны»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5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№15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«Светлячок»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5805264"/>
            <a:ext cx="226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Лысякова М.С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286520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Коломна 2013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215106"/>
          </a:xfrm>
        </p:spPr>
        <p:txBody>
          <a:bodyPr>
            <a:norm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активно участвуют в тематических выставках, конкурсах, спортивно-патриотических мероприятиях, дискуссиях, других видах деятельности.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Проявляют умение выражать собственное мнение, анализировать нравственно- этические задачи, живо реагировать на происходящее, оказывать посильную помощь.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Владеют основами знаний по истории родного города и Отечества.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Демонстрируют навыки социального общения со взрослыми.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Проявляют внимание и уважение к ветеранам, пожилым людям, оказывают посильную помощь.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35798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и реализации проекта:</a:t>
            </a:r>
          </a:p>
          <a:p>
            <a:pPr algn="ctr"/>
            <a:endParaRPr lang="ru-RU" sz="1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Информационно-накопительный: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Изучение интереса детей для определения целей проекта.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Сбор и анализ литературы для взрослых и детей.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Консультации со специалистами-краеведами. </a:t>
            </a:r>
          </a:p>
          <a:p>
            <a:pPr lvl="0" algn="just">
              <a:buFont typeface="Courier New" pitchFamily="49" charset="0"/>
              <a:buChar char="o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35798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и реализации проекта:</a:t>
            </a:r>
          </a:p>
          <a:p>
            <a:pPr algn="ctr"/>
            <a:endParaRPr lang="ru-RU" sz="1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проекта – организационно-практический: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 в реализации проекта: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проведение цикла познавательных занятий, на темы:</a:t>
            </a: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«Мой город».</a:t>
            </a: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Улицы родного города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 рождения до наших дней».</a:t>
            </a: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 объекты города и района».</a:t>
            </a: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моего города» (обычаи, традиции, народное творчество, история).</a:t>
            </a: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«Земляками своими гордимся».</a:t>
            </a: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– Россияне».</a:t>
            </a:r>
          </a:p>
          <a:p>
            <a:pPr lvl="0"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экскурсий, проведение бесед, подбор научно-популярной и художественной литературы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3.Оформление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выставок детских работ, информационных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стендов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Создание альбомов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Разработка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домашних заданий для детей 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Разработка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консультаций и памяток для детей 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Оснащение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группы детского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35798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воспитателей, детей и родителей в реализации проекта: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 в детском саду:</a:t>
            </a: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«Коломна – мой любимый город».</a:t>
            </a: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«Знатоки Коломны».</a:t>
            </a: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Осеннее развлечение «Ярмарка».</a:t>
            </a: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защитника Отечества».</a:t>
            </a:r>
          </a:p>
          <a:p>
            <a:pPr lvl="0"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Музыкально-литературный праздник «День Великой Победы».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Презентационно - завершающий </a:t>
            </a:r>
          </a:p>
          <a:p>
            <a:pPr lvl="0"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занятие «О чём расскажут улицы Коломны».</a:t>
            </a:r>
          </a:p>
          <a:p>
            <a:pPr lvl="0"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продуктов детской  деятельности. </a:t>
            </a:r>
          </a:p>
          <a:p>
            <a:pPr lvl="0"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этапов реализации проекта детьми. </a:t>
            </a:r>
          </a:p>
          <a:p>
            <a:pPr algn="just"/>
            <a:endParaRPr lang="ru-RU" sz="1600" b="1" i="1" dirty="0" smtClean="0">
              <a:solidFill>
                <a:srgbClr val="C00000"/>
              </a:solidFill>
            </a:endParaRPr>
          </a:p>
          <a:p>
            <a:pPr algn="just">
              <a:buFont typeface="Courier New" pitchFamily="49" charset="0"/>
              <a:buChar char="o"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 algn="just"/>
            <a:endParaRPr lang="ru-RU" sz="16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реализации проекта: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детей и родителей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Методические разработки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Интеграция со специалистами детского сад</a:t>
            </a: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624918" cy="621510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осень\IMG_1597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9"/>
            <a:ext cx="4286280" cy="2714644"/>
          </a:xfrm>
          <a:prstGeom prst="rect">
            <a:avLst/>
          </a:prstGeom>
          <a:noFill/>
        </p:spPr>
      </p:pic>
      <p:pic>
        <p:nvPicPr>
          <p:cNvPr id="1027" name="Picture 3" descr="C:\Users\Андрюшка\Desktop\IMG_1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00108"/>
            <a:ext cx="4214842" cy="2714644"/>
          </a:xfrm>
          <a:prstGeom prst="rect">
            <a:avLst/>
          </a:prstGeom>
          <a:noFill/>
        </p:spPr>
      </p:pic>
      <p:pic>
        <p:nvPicPr>
          <p:cNvPr id="6" name="Рисунок 5" descr="IMG_1522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4286280" cy="2786082"/>
          </a:xfrm>
          <a:prstGeom prst="rect">
            <a:avLst/>
          </a:prstGeom>
        </p:spPr>
      </p:pic>
      <p:pic>
        <p:nvPicPr>
          <p:cNvPr id="7" name="Рисунок 6" descr="IMG_1658-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857628"/>
            <a:ext cx="4214842" cy="284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82042" cy="6286544"/>
          </a:xfrm>
        </p:spPr>
        <p:txBody>
          <a:bodyPr/>
          <a:lstStyle/>
          <a:p>
            <a:pPr algn="ctr"/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4888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4071934" cy="2833686"/>
          </a:xfrm>
          <a:prstGeom prst="rect">
            <a:avLst/>
          </a:prstGeom>
        </p:spPr>
      </p:pic>
      <p:pic>
        <p:nvPicPr>
          <p:cNvPr id="9" name="Рисунок 8" descr="IMG_4924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66"/>
            <a:ext cx="4214842" cy="2857520"/>
          </a:xfrm>
          <a:prstGeom prst="rect">
            <a:avLst/>
          </a:prstGeom>
        </p:spPr>
      </p:pic>
      <p:pic>
        <p:nvPicPr>
          <p:cNvPr id="10" name="Рисунок 9" descr="IMG_5129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3286124"/>
            <a:ext cx="542928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7489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572428" cy="68580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“Человеку никак нельзя жить без                                          Родины, как нельзя жить без сердца”.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К.Паустовский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/>
              <a:t>	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2708920"/>
          <a:ext cx="6912768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862150" cy="64294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3300" dirty="0" smtClean="0"/>
              <a:t>		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“Ты вспоминаешь не страну большую, которую изъездил и узнал.</a:t>
            </a:r>
            <a:b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Ты вспоминаешь Родину такую, какой её ты в детстве увидал”</a:t>
            </a:r>
          </a:p>
          <a:p>
            <a:pPr algn="r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Симонов К.</a:t>
            </a:r>
          </a:p>
          <a:p>
            <a:pPr algn="just">
              <a:buNone/>
            </a:pPr>
            <a:endParaRPr lang="ru-RU" sz="3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dirty="0" smtClean="0"/>
              <a:t>    		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406640" cy="62865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нравственно-патриотического воспитания в системе образования: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  <a:latin typeface="Tahoma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патриотов России, граждан правового, демократического государства, способных к социализации в условиях гражданского общества;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мира и межличностных отношений и т.д.</a:t>
            </a:r>
          </a:p>
          <a:p>
            <a:pPr algn="l">
              <a:lnSpc>
                <a:spcPct val="90000"/>
              </a:lnSpc>
            </a:pP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национальной доктрины образования 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339034" cy="64294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Проведенные среди детей и родителей воспитанников нашего ДОУ исследования показывают: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 5-6 годам у 70% дошкольников отсутствует познавательный интерес к истории и культурному наследию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 65 % детей отмечается низкий уровень знаний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80 % родителей не имеют возможности посещать культурные учреждения города из-за высокой занятости;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40 % родителей затрудняются в знании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20 % родителей не знают и не хотят знать историю города и края.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406640" cy="62151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проекта позволяет детям усвоить сложный краеведческий материал через совместный поиск решения проблемы, тем самым, делая познавательный процесс, интересным и мотивированным.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развивает творческие способности дошкольников, помогает самому педагогу развиваться как творческой личности.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728"/>
            <a:ext cx="8568952" cy="635798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	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	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Дать знания детям о родном городе: история, символика, достопримечательности, промышленные объекты, их вред и польза, экологическая ситуация в городе.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Познакомить с именами тех, кто основал и прославил город.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Воспитывать любовь к родному городу, краю, умение видеть прекрасное, гордиться им.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Познакомить с культурой и традициями Коломенского края.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74896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498080" cy="635798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творческий, групповой.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дети подготовительной к школе группы, родители воспитанников, педагоги группы, музыкальный руководитель, инструктор по физической культуре.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 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течение года (сентябрь – май).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раздел программы: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«Коммуникация», «Художественное творчество», «Социализация, «Познание», «Чтение художественной литературы», «Музыка», «Здоровье», «Физическое воспитание».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Разделы программы, содержание которых включено в проект: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речи, изобразительная деятельность, игровая деятельность, музыкальная деятельность, занятия по ФЦКМ.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ресурсы, необходимые для выполнения проекта: 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подбор исторической литературы;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подбор произведений русского народного творчества; 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подбор наглядного материала (иллюстрации, фотографии, зарисовки);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изобразительного материала для продуктивной деятельности;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выставки книг, рисунков, поделок;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условий для проведения открытых мероприятий (оформление групповой комнаты, музыкального зала). 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536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по нравственно – патриотическому воспитанию «О чём расскажут улицы Коломны»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нравственно – патриотическому воспитанию «Родной свой край  люби и знай!»</dc:title>
  <dc:creator>Андрюшка</dc:creator>
  <cp:lastModifiedBy>Андрюшка</cp:lastModifiedBy>
  <cp:revision>22</cp:revision>
  <dcterms:created xsi:type="dcterms:W3CDTF">2013-10-05T17:05:34Z</dcterms:created>
  <dcterms:modified xsi:type="dcterms:W3CDTF">2013-10-10T17:05:23Z</dcterms:modified>
</cp:coreProperties>
</file>