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4" r:id="rId4"/>
    <p:sldId id="266" r:id="rId5"/>
    <p:sldId id="268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5" r:id="rId14"/>
  </p:sldIdLst>
  <p:sldSz cx="9144000" cy="6858000" type="screen4x3"/>
  <p:notesSz cx="6858000" cy="9945688"/>
  <p:custDataLst>
    <p:tags r:id="rId15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2D68C-120B-432F-9C86-BFB4A3DCCA06}" type="datetimeFigureOut">
              <a:rPr lang="ru-RU"/>
              <a:pPr>
                <a:defRPr/>
              </a:pPr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A7D87-3597-4734-AC7F-534DAAF14D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F8F3A-EEC4-4CCB-B20A-3101F7426D7F}" type="datetimeFigureOut">
              <a:rPr lang="ru-RU"/>
              <a:pPr>
                <a:defRPr/>
              </a:pPr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2F09B-4692-45A8-9A3E-2D4B279823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45C7E-E040-4D74-90D4-A83845EA03A2}" type="datetimeFigureOut">
              <a:rPr lang="ru-RU"/>
              <a:pPr>
                <a:defRPr/>
              </a:pPr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37342-5280-4D86-8F5D-ED93FC3FDF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01BCF-E8AE-4ABC-8DDB-5884B58E88CA}" type="datetimeFigureOut">
              <a:rPr lang="ru-RU"/>
              <a:pPr>
                <a:defRPr/>
              </a:pPr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8EA93-65DA-49D5-8729-4BC8806902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ED8FB-D09B-4557-AE4E-9D323E101CDA}" type="datetimeFigureOut">
              <a:rPr lang="ru-RU"/>
              <a:pPr>
                <a:defRPr/>
              </a:pPr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AA806-115E-46EB-B3AE-10EEFF2D85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02D22-CFB8-4EDE-A8F5-D6A94ED6EE27}" type="datetimeFigureOut">
              <a:rPr lang="ru-RU"/>
              <a:pPr>
                <a:defRPr/>
              </a:pPr>
              <a:t>06.05.2014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E4B20-6E5C-4FE8-8F44-C498353B6C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DCBB0-2B7A-4D69-A1CB-5800DCEC84A8}" type="datetimeFigureOut">
              <a:rPr lang="ru-RU"/>
              <a:pPr>
                <a:defRPr/>
              </a:pPr>
              <a:t>06.05.2014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4F30F-435B-44E1-9AA0-DA2F98334F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E683B-DD7F-4551-8A5B-7B9A15A92AA1}" type="datetimeFigureOut">
              <a:rPr lang="ru-RU"/>
              <a:pPr>
                <a:defRPr/>
              </a:pPr>
              <a:t>06.05.2014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D3410-CD03-495E-AD3F-4DC5387F93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36266-547D-459D-B0FE-0E6DF90CDF15}" type="datetimeFigureOut">
              <a:rPr lang="ru-RU"/>
              <a:pPr>
                <a:defRPr/>
              </a:pPr>
              <a:t>06.05.2014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B5BE7-1651-4777-A436-F7A6A168EB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7341B-2A75-456F-94B2-5DDF402561E2}" type="datetimeFigureOut">
              <a:rPr lang="ru-RU"/>
              <a:pPr>
                <a:defRPr/>
              </a:pPr>
              <a:t>06.05.2014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01E38-B496-4393-92D2-61FEA99388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EB311-3B57-421A-906B-85C6E0A06D0B}" type="datetimeFigureOut">
              <a:rPr lang="ru-RU"/>
              <a:pPr>
                <a:defRPr/>
              </a:pPr>
              <a:t>06.05.2014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CF174-305A-4AA0-9034-DE8940E8A4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BB75446-060D-4435-986E-57008536E41C}" type="datetimeFigureOut">
              <a:rPr lang="ru-RU"/>
              <a:pPr>
                <a:defRPr/>
              </a:pPr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311BDA6-33F6-4B2D-98A8-323EE9C415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2143125"/>
          </a:xfrm>
        </p:spPr>
        <p:txBody>
          <a:bodyPr>
            <a:noAutofit/>
          </a:bodyPr>
          <a:lstStyle/>
          <a:p>
            <a:r>
              <a:rPr lang="ru-RU" sz="6000" b="1" smtClean="0">
                <a:solidFill>
                  <a:srgbClr val="E46C0A"/>
                </a:solidFill>
                <a:latin typeface="Arial" charset="0"/>
                <a:cs typeface="Arial" charset="0"/>
              </a:rPr>
              <a:t/>
            </a:r>
            <a:br>
              <a:rPr lang="ru-RU" sz="6000" b="1" smtClean="0">
                <a:solidFill>
                  <a:srgbClr val="E46C0A"/>
                </a:solidFill>
                <a:latin typeface="Arial" charset="0"/>
                <a:cs typeface="Arial" charset="0"/>
              </a:rPr>
            </a:br>
            <a:r>
              <a:rPr lang="ru-RU" sz="6000" b="1" smtClean="0">
                <a:solidFill>
                  <a:srgbClr val="E46C0A"/>
                </a:solidFill>
                <a:latin typeface="Monotype Corsiva" pitchFamily="66" charset="0"/>
                <a:cs typeface="Arial" charset="0"/>
              </a:rPr>
              <a:t>Мастер-класс</a:t>
            </a:r>
            <a:r>
              <a:rPr lang="en-US" sz="6000" b="1" smtClean="0">
                <a:solidFill>
                  <a:srgbClr val="E46C0A"/>
                </a:solidFill>
                <a:latin typeface="Monotype Corsiva" pitchFamily="66" charset="0"/>
                <a:cs typeface="Arial" charset="0"/>
              </a:rPr>
              <a:t/>
            </a:r>
            <a:br>
              <a:rPr lang="en-US" sz="6000" b="1" smtClean="0">
                <a:solidFill>
                  <a:srgbClr val="E46C0A"/>
                </a:solidFill>
                <a:latin typeface="Monotype Corsiva" pitchFamily="66" charset="0"/>
                <a:cs typeface="Arial" charset="0"/>
              </a:rPr>
            </a:br>
            <a:r>
              <a:rPr lang="ru-RU" sz="6000" b="1" smtClean="0">
                <a:solidFill>
                  <a:srgbClr val="E46C0A"/>
                </a:solidFill>
                <a:latin typeface="Monotype Corsiva" pitchFamily="66" charset="0"/>
                <a:cs typeface="Arial" charset="0"/>
              </a:rPr>
              <a:t>«Пасхальный зайчик»</a:t>
            </a:r>
            <a:r>
              <a:rPr lang="ru-RU" sz="6000" smtClean="0">
                <a:latin typeface="Monotype Corsiva" pitchFamily="66" charset="0"/>
              </a:rPr>
              <a:t/>
            </a:r>
            <a:br>
              <a:rPr lang="ru-RU" sz="6000" smtClean="0">
                <a:latin typeface="Monotype Corsiva" pitchFamily="66" charset="0"/>
              </a:rPr>
            </a:br>
            <a:endParaRPr lang="ru-RU" sz="6000" smtClean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9000" y="4429125"/>
            <a:ext cx="5286375" cy="1714500"/>
          </a:xfrm>
        </p:spPr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200" dirty="0" smtClean="0">
                <a:solidFill>
                  <a:schemeClr val="tx1"/>
                </a:solidFill>
              </a:rPr>
              <a:t>Журбина Елена Николаевна,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200" dirty="0" smtClean="0">
                <a:solidFill>
                  <a:schemeClr val="tx1"/>
                </a:solidFill>
              </a:rPr>
              <a:t>воспитатель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200" dirty="0" smtClean="0">
                <a:solidFill>
                  <a:schemeClr val="tx1"/>
                </a:solidFill>
              </a:rPr>
              <a:t>1 квалификационной категории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200" dirty="0" smtClean="0">
                <a:solidFill>
                  <a:schemeClr val="tx1"/>
                </a:solidFill>
              </a:rPr>
              <a:t>МКДОУ «Краснянский детский сад»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13315" name="Прямоугольник 3"/>
          <p:cNvSpPr>
            <a:spLocks noChangeArrowheads="1"/>
          </p:cNvSpPr>
          <p:nvPr/>
        </p:nvSpPr>
        <p:spPr bwMode="auto">
          <a:xfrm>
            <a:off x="2143125" y="357188"/>
            <a:ext cx="4857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Районный конкурс «Воспитатель года – 2014»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35733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dirty="0" smtClean="0"/>
              <a:t>Нижний край ткани закатать валиком на 1/3 длины. Повернуть деталь так, чтобы валик – лапки зайца – оказались под головой. Закрепить витками область под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                                    </a:t>
            </a:r>
            <a:r>
              <a:rPr lang="ru-RU" sz="2700" dirty="0" smtClean="0"/>
              <a:t> грудью.</a:t>
            </a:r>
            <a:br>
              <a:rPr lang="ru-RU" sz="2700" dirty="0" smtClean="0"/>
            </a:br>
            <a:r>
              <a:rPr lang="ru-RU" sz="2700" dirty="0" smtClean="0"/>
              <a:t>            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22530" name="Picture 2" descr="C:\Documents and Settings\Dom\Рабочий стол\SAM_25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75" y="1357313"/>
            <a:ext cx="4071938" cy="3071812"/>
          </a:xfrm>
          <a:ln w="38100">
            <a:solidFill>
              <a:srgbClr val="C00000"/>
            </a:solidFill>
          </a:ln>
        </p:spPr>
      </p:pic>
      <p:pic>
        <p:nvPicPr>
          <p:cNvPr id="22531" name="Picture 5" descr="C:\Documents and Settings\Dom\Рабочий стол\SAM_25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357563"/>
            <a:ext cx="4267200" cy="320040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88"/>
            <a:ext cx="9144000" cy="7143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dirty="0" smtClean="0"/>
              <a:t>Туловище закрепляем, обмотав ниткой вокруг  талии  и </a:t>
            </a:r>
            <a:br>
              <a:rPr lang="ru-RU" sz="2700" dirty="0" smtClean="0"/>
            </a:br>
            <a:r>
              <a:rPr lang="ru-RU" sz="2700" dirty="0" smtClean="0"/>
              <a:t>крест-накрест на грудке и на спине.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23554" name="Picture 2" descr="C:\Documents and Settings\Dom\Рабочий стол\SAM_25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3" y="1285875"/>
            <a:ext cx="4267200" cy="3200400"/>
          </a:xfrm>
          <a:ln w="38100">
            <a:solidFill>
              <a:srgbClr val="C00000"/>
            </a:solidFill>
          </a:ln>
        </p:spPr>
      </p:pic>
      <p:pic>
        <p:nvPicPr>
          <p:cNvPr id="23555" name="Picture 3" descr="C:\Documents and Settings\Dom\Рабочий стол\SAM_25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3357563"/>
            <a:ext cx="4267200" cy="320040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85813"/>
            <a:ext cx="9144000" cy="27146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200" dirty="0" smtClean="0"/>
              <a:t>В образовавшуюся петлю  можно положить  пасхальное яйцо, кулич или конфетку.                                                                                                         </a:t>
            </a:r>
            <a:br>
              <a:rPr lang="ru-RU" sz="2200" dirty="0" smtClean="0"/>
            </a:br>
            <a:r>
              <a:rPr lang="ru-RU" sz="2200" dirty="0" smtClean="0"/>
              <a:t>                                                         </a:t>
            </a:r>
            <a:br>
              <a:rPr lang="ru-RU" sz="2200" dirty="0" smtClean="0"/>
            </a:br>
            <a:r>
              <a:rPr lang="ru-RU" sz="2200" dirty="0" smtClean="0"/>
              <a:t>                                                     Вот такие зайчики у </a:t>
            </a:r>
            <a:br>
              <a:rPr lang="ru-RU" sz="2200" dirty="0" smtClean="0"/>
            </a:br>
            <a:r>
              <a:rPr lang="ru-RU" sz="2200" dirty="0" smtClean="0"/>
              <a:t>                                                               меня получились! Теперь              </a:t>
            </a:r>
            <a:br>
              <a:rPr lang="ru-RU" sz="2200" dirty="0" smtClean="0"/>
            </a:br>
            <a:r>
              <a:rPr lang="ru-RU" sz="2200" dirty="0" smtClean="0"/>
              <a:t>                                   можно, по                                                                                         </a:t>
            </a:r>
            <a:br>
              <a:rPr lang="ru-RU" sz="2200" dirty="0" smtClean="0"/>
            </a:br>
            <a:r>
              <a:rPr lang="ru-RU" sz="2200" dirty="0" smtClean="0"/>
              <a:t>                                                              желанию, их украсить –                  </a:t>
            </a:r>
            <a:br>
              <a:rPr lang="ru-RU" sz="2200" dirty="0" smtClean="0"/>
            </a:br>
            <a:r>
              <a:rPr lang="ru-RU" sz="2200" dirty="0" smtClean="0"/>
              <a:t>                                                                  завязать красивый бантик,  </a:t>
            </a:r>
            <a:br>
              <a:rPr lang="ru-RU" sz="2200" dirty="0" smtClean="0"/>
            </a:br>
            <a:r>
              <a:rPr lang="ru-RU" sz="2200" dirty="0" smtClean="0"/>
              <a:t>                                                                  надеть юбочку.  Всё зависит  </a:t>
            </a:r>
            <a:br>
              <a:rPr lang="ru-RU" sz="2200" dirty="0" smtClean="0"/>
            </a:br>
            <a:r>
              <a:rPr lang="ru-RU" sz="2200" dirty="0" smtClean="0"/>
              <a:t>                                                                  от вашей фантазии и вкуса!</a:t>
            </a:r>
            <a:r>
              <a:rPr lang="ru-RU" sz="27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4578" name="Picture 2" descr="C:\Documents and Settings\Dom\Рабочий стол\SAM_25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3" y="1000125"/>
            <a:ext cx="4267200" cy="3200400"/>
          </a:xfrm>
          <a:ln w="38100">
            <a:solidFill>
              <a:srgbClr val="C00000"/>
            </a:solidFill>
          </a:ln>
        </p:spPr>
      </p:pic>
      <p:pic>
        <p:nvPicPr>
          <p:cNvPr id="24579" name="Picture 3" descr="C:\Documents and Settings\Dom\Рабочий стол\SAM_25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5" y="3429000"/>
            <a:ext cx="4267200" cy="320040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rgbClr val="C00000"/>
                </a:solidFill>
                <a:latin typeface="Monotype Corsiva" pitchFamily="66" charset="0"/>
              </a:rPr>
              <a:t>Светлой Вам Пасхи!</a:t>
            </a:r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dirty="0" smtClean="0">
                <a:solidFill>
                  <a:srgbClr val="C00000"/>
                </a:solidFill>
              </a:rPr>
              <a:t>   </a:t>
            </a:r>
            <a:r>
              <a:rPr lang="en-US" dirty="0" smtClean="0">
                <a:solidFill>
                  <a:srgbClr val="C00000"/>
                </a:solidFill>
              </a:rPr>
              <a:t>       </a:t>
            </a:r>
            <a:r>
              <a:rPr lang="ru-RU" sz="5400" b="1" dirty="0" smtClean="0">
                <a:solidFill>
                  <a:srgbClr val="C00000"/>
                </a:solidFill>
                <a:latin typeface="Monotype Corsiva" pitchFamily="66" charset="0"/>
              </a:rPr>
              <a:t>Мира и Добра Вашим  </a:t>
            </a:r>
          </a:p>
          <a:p>
            <a:pPr>
              <a:buFont typeface="Arial" charset="0"/>
              <a:buNone/>
            </a:pPr>
            <a:r>
              <a:rPr lang="ru-RU" sz="5400" b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en-US" sz="5400" b="1" dirty="0" smtClean="0">
                <a:solidFill>
                  <a:srgbClr val="C00000"/>
                </a:solidFill>
                <a:latin typeface="Monotype Corsiva" pitchFamily="66" charset="0"/>
              </a:rPr>
              <a:t>       </a:t>
            </a:r>
            <a:r>
              <a:rPr lang="ru-RU" sz="5400" b="1" dirty="0" smtClean="0">
                <a:solidFill>
                  <a:srgbClr val="C00000"/>
                </a:solidFill>
                <a:latin typeface="Monotype Corsiva" pitchFamily="66" charset="0"/>
              </a:rPr>
              <a:t>близким </a:t>
            </a:r>
            <a:r>
              <a:rPr lang="en-US" sz="5400" b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5400" b="1" dirty="0" smtClean="0">
                <a:solidFill>
                  <a:srgbClr val="C00000"/>
                </a:solidFill>
                <a:latin typeface="Monotype Corsiva" pitchFamily="66" charset="0"/>
              </a:rPr>
              <a:t>и </a:t>
            </a:r>
            <a:r>
              <a:rPr lang="en-US" sz="5400" b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5400" b="1" dirty="0" smtClean="0">
                <a:solidFill>
                  <a:srgbClr val="C00000"/>
                </a:solidFill>
                <a:latin typeface="Monotype Corsiva" pitchFamily="66" charset="0"/>
              </a:rPr>
              <a:t>родным!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214314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60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5100" b="1" dirty="0" smtClean="0">
                <a:solidFill>
                  <a:srgbClr val="C00000"/>
                </a:solidFill>
                <a:latin typeface="Monotype Corsiva" pitchFamily="66" charset="0"/>
              </a:rPr>
              <a:t>Чем дальше в будущее входим,</a:t>
            </a:r>
            <a:r>
              <a:rPr lang="en-US" sz="5100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en-US" sz="51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5100" b="1" dirty="0" smtClean="0">
                <a:solidFill>
                  <a:srgbClr val="C00000"/>
                </a:solidFill>
                <a:latin typeface="Monotype Corsiva" pitchFamily="66" charset="0"/>
              </a:rPr>
              <a:t>Тем больше прошлым </a:t>
            </a:r>
            <a:r>
              <a:rPr lang="en-US" sz="5100" b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br>
              <a:rPr lang="en-US" sz="51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5100" b="1" dirty="0" smtClean="0">
                <a:solidFill>
                  <a:srgbClr val="C00000"/>
                </a:solidFill>
                <a:latin typeface="Monotype Corsiva" pitchFamily="66" charset="0"/>
              </a:rPr>
              <a:t>дорожим.</a:t>
            </a:r>
            <a:r>
              <a:rPr lang="ru-RU" sz="5300" dirty="0" smtClean="0"/>
              <a:t/>
            </a:r>
            <a:br>
              <a:rPr lang="ru-RU" sz="5300" dirty="0" smtClean="0"/>
            </a:br>
            <a:endParaRPr lang="ru-RU" sz="5300" dirty="0"/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142875" y="3071810"/>
            <a:ext cx="9001125" cy="305435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4600" dirty="0" smtClean="0"/>
              <a:t>  </a:t>
            </a:r>
            <a:r>
              <a:rPr lang="en-US" sz="4600" smtClean="0"/>
              <a:t>   </a:t>
            </a:r>
            <a:r>
              <a:rPr lang="ru-RU" sz="4600" b="1" smtClean="0">
                <a:solidFill>
                  <a:srgbClr val="C00000"/>
                </a:solidFill>
                <a:latin typeface="Monotype Corsiva" pitchFamily="66" charset="0"/>
              </a:rPr>
              <a:t>И </a:t>
            </a:r>
            <a:r>
              <a:rPr lang="ru-RU" sz="4600" b="1" dirty="0" smtClean="0">
                <a:solidFill>
                  <a:srgbClr val="C00000"/>
                </a:solidFill>
                <a:latin typeface="Monotype Corsiva" pitchFamily="66" charset="0"/>
              </a:rPr>
              <a:t>в прошлом красоту находим,</a:t>
            </a:r>
          </a:p>
          <a:p>
            <a:pPr>
              <a:buFont typeface="Arial" charset="0"/>
              <a:buNone/>
            </a:pPr>
            <a:r>
              <a:rPr lang="ru-RU" sz="4600" b="1" dirty="0" smtClean="0">
                <a:solidFill>
                  <a:srgbClr val="C00000"/>
                </a:solidFill>
                <a:latin typeface="Monotype Corsiva" pitchFamily="66" charset="0"/>
              </a:rPr>
              <a:t>    </a:t>
            </a:r>
            <a:r>
              <a:rPr lang="en-US" sz="4600" b="1" dirty="0" smtClean="0">
                <a:solidFill>
                  <a:srgbClr val="C00000"/>
                </a:solidFill>
                <a:latin typeface="Monotype Corsiva" pitchFamily="66" charset="0"/>
              </a:rPr>
              <a:t>                </a:t>
            </a:r>
            <a:r>
              <a:rPr lang="ru-RU" sz="4600" b="1" dirty="0" smtClean="0">
                <a:solidFill>
                  <a:srgbClr val="C00000"/>
                </a:solidFill>
                <a:latin typeface="Monotype Corsiva" pitchFamily="66" charset="0"/>
              </a:rPr>
              <a:t>Хоть новому </a:t>
            </a:r>
            <a:endParaRPr lang="en-US" sz="46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>
              <a:buFont typeface="Arial" charset="0"/>
              <a:buNone/>
            </a:pPr>
            <a:r>
              <a:rPr lang="en-US" sz="4600" b="1" dirty="0" smtClean="0">
                <a:solidFill>
                  <a:srgbClr val="C00000"/>
                </a:solidFill>
                <a:latin typeface="Monotype Corsiva" pitchFamily="66" charset="0"/>
              </a:rPr>
              <a:t>                       </a:t>
            </a:r>
            <a:r>
              <a:rPr lang="ru-RU" sz="4600" b="1" dirty="0" smtClean="0">
                <a:solidFill>
                  <a:srgbClr val="C00000"/>
                </a:solidFill>
                <a:latin typeface="Monotype Corsiva" pitchFamily="66" charset="0"/>
              </a:rPr>
              <a:t>принадлежим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10715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Цель: </a:t>
            </a:r>
            <a:r>
              <a:rPr lang="ru-RU" sz="2700" i="1" dirty="0" smtClean="0"/>
              <a:t>Формировать  и расширять  представления  детей о  традиционных русских тряпичных куклах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8576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500" dirty="0" smtClean="0">
                <a:solidFill>
                  <a:srgbClr val="C00000"/>
                </a:solidFill>
              </a:rPr>
              <a:t>       </a:t>
            </a:r>
            <a:r>
              <a:rPr lang="ru-RU" sz="3600" b="1" i="1" u="sng" dirty="0" smtClean="0">
                <a:solidFill>
                  <a:srgbClr val="FF0000"/>
                </a:solidFill>
                <a:latin typeface="Monotype Corsiva" pitchFamily="66" charset="0"/>
              </a:rPr>
              <a:t>Задачи:</a:t>
            </a:r>
            <a:endParaRPr lang="ru-RU" sz="3600" b="1" i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Образовательные: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 smtClean="0"/>
              <a:t>Познакомить с последовательностью  изготовления традиционной народной тряпичной куклы «Пасхальный зайчик».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Развивающие: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 smtClean="0"/>
              <a:t>Развивать познавательный интерес к изучению народной игрушки.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Воспитательные: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 smtClean="0"/>
              <a:t>Прививать любовь к истории, её традициям и праздникам;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 smtClean="0"/>
              <a:t>Формировать умение трудиться и творить.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43250" y="4929188"/>
            <a:ext cx="5786438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              </a:t>
            </a:r>
            <a:endParaRPr lang="ru-RU" sz="2000" dirty="0"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C00000"/>
                </a:solidFill>
                <a:latin typeface="Monotype Corsiva" pitchFamily="66" charset="0"/>
              </a:rPr>
              <a:t>Актуальность</a:t>
            </a:r>
            <a:endParaRPr lang="ru-RU" sz="6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sz="2400" smtClean="0"/>
              <a:t>Сегодня  интерес к народному творчеству необычайно велик: создаются фольклорные ансамбли, возрождаются праздничные народные гуляния, в высокой моде находят неожиданное отражение элементы русского народного костюма и т.д. Знакомство с традиционными русскими тряпичными куклами позволит нам, познакомиться с некоторыми сторонами культуры русского народа, а сами куклы составят оригинальную домашнюю коллекцию или станут необычным подарком для ваших друзей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Происхождение выражения</a:t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«Гостинец от зайчика!»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7400" dirty="0" smtClean="0"/>
              <a:t>          </a:t>
            </a: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В детстве, когда мне дарили подарки, я не раз слышала от родителей, но чаще от бабушек и дедушек: «Это тебе гостинец от зайчика». Откуда пошло это выражение, как оно появилось, почему именно от зайчика? Я долго не могла понять. Думала, что это сказочный зайчик встретился по дороге и дал гостинец, чтобы они мне передали. А оказалось всё очень просто.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В старину на Руси к празднику Пасха женщины делали тряпичную </a:t>
            </a:r>
            <a:r>
              <a:rPr lang="en-US" sz="8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игрушку «Пасхальный зайчик». Игрушка была не простая – с сюрпризом. Чтобы доставить ребёнку двойную радость от получения такой игрушки – в неё вкладывали </a:t>
            </a:r>
            <a:r>
              <a:rPr lang="en-US" sz="8800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8800" dirty="0" smtClean="0"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сюрприз – Пасхальное яйцо или куличик. А </a:t>
            </a:r>
            <a:r>
              <a:rPr lang="en-US" sz="8800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8800" dirty="0" smtClean="0"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когда взрослые дарили детям этот подарок, </a:t>
            </a:r>
            <a:endParaRPr lang="en-US" sz="8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8800" dirty="0" smtClean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то приговаривали: «Это тебе гостинец от </a:t>
            </a:r>
            <a:endParaRPr lang="en-US" sz="8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8800" dirty="0" smtClean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зайчика»! Вот откуда и появилась эта фраза.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8800" dirty="0" smtClean="0"/>
              <a:t>           </a:t>
            </a:r>
            <a:endParaRPr lang="ru-RU" sz="8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457200" y="1071563"/>
            <a:ext cx="8229600" cy="346075"/>
          </a:xfrm>
        </p:spPr>
        <p:txBody>
          <a:bodyPr/>
          <a:lstStyle/>
          <a:p>
            <a:r>
              <a:rPr lang="ru-RU" b="1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b="1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smtClean="0">
                <a:solidFill>
                  <a:srgbClr val="C00000"/>
                </a:solidFill>
                <a:latin typeface="Monotype Corsiva" pitchFamily="66" charset="0"/>
              </a:rPr>
              <a:t>Материалы и инструменты: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- ножницы;</a:t>
            </a:r>
            <a:br>
              <a:rPr lang="ru-RU" sz="2400" smtClean="0"/>
            </a:br>
            <a:r>
              <a:rPr lang="ru-RU" sz="2400" smtClean="0"/>
              <a:t>- лоскуток размером приблизительно 13 на 30 см;</a:t>
            </a:r>
            <a:br>
              <a:rPr lang="ru-RU" sz="2400" smtClean="0"/>
            </a:br>
            <a:r>
              <a:rPr lang="ru-RU" sz="2400" smtClean="0"/>
              <a:t>- набивочный материал;</a:t>
            </a:r>
            <a:br>
              <a:rPr lang="ru-RU" sz="2400" smtClean="0"/>
            </a:br>
            <a:r>
              <a:rPr lang="ru-RU" sz="2400" smtClean="0"/>
              <a:t>- цветные нити для обвязывания, ленточки, кружева, тесьма для украшения</a:t>
            </a:r>
          </a:p>
        </p:txBody>
      </p:sp>
      <p:pic>
        <p:nvPicPr>
          <p:cNvPr id="18434" name="Picture 2" descr="E:\DCIM\100PHOTO\SAM_25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75" y="2928938"/>
            <a:ext cx="5072063" cy="3500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73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Изготовление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9458" name="Picture 4" descr="E:\DCIM\100PHOTO\SAM_25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11563" y="2571750"/>
            <a:ext cx="4389437" cy="3143250"/>
          </a:xfrm>
          <a:ln w="38100">
            <a:solidFill>
              <a:srgbClr val="C00000"/>
            </a:solidFill>
          </a:ln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500063" y="1274763"/>
            <a:ext cx="8215312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sz="2400">
                <a:solidFill>
                  <a:srgbClr val="555555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  </a:t>
            </a:r>
            <a:r>
              <a:rPr lang="ru-RU" sz="2400">
                <a:latin typeface="Calibri" pitchFamily="34" charset="0"/>
                <a:ea typeface="Times New Roman" pitchFamily="18" charset="0"/>
                <a:cs typeface="Arial" charset="0"/>
              </a:rPr>
              <a:t>Берём прямоугольный лоскут ткани и складываем вдоль </a:t>
            </a:r>
          </a:p>
          <a:p>
            <a:pPr algn="just"/>
            <a:r>
              <a:rPr lang="ru-RU" sz="2400">
                <a:latin typeface="Calibri" pitchFamily="34" charset="0"/>
                <a:ea typeface="Times New Roman" pitchFamily="18" charset="0"/>
                <a:cs typeface="Arial" charset="0"/>
              </a:rPr>
              <a:t>                    пополам   лицевой стороной наружу</a:t>
            </a:r>
          </a:p>
          <a:p>
            <a:pPr algn="just"/>
            <a:endParaRPr lang="ru-RU" sz="2400">
              <a:latin typeface="Calibri" pitchFamily="34" charset="0"/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7686675" cy="2643188"/>
          </a:xfrm>
        </p:spPr>
        <p:txBody>
          <a:bodyPr/>
          <a:lstStyle/>
          <a:p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  Заложить верхний уголок внутрь. Закрепить, обмотав ниткой, заложенный уголок, выполнить несколько обхватов петлей, нитку не обрывать. </a:t>
            </a:r>
            <a:br>
              <a:rPr lang="ru-RU" sz="2400" smtClean="0"/>
            </a:br>
            <a:r>
              <a:rPr lang="ru-RU" sz="2400" smtClean="0"/>
              <a:t>                                                                                                                                                         </a:t>
            </a:r>
            <a:br>
              <a:rPr lang="ru-RU" sz="2400" smtClean="0"/>
            </a:br>
            <a:r>
              <a:rPr lang="ru-RU" sz="2400" smtClean="0"/>
              <a:t>                                                            Вот какие замечательные  </a:t>
            </a:r>
            <a:br>
              <a:rPr lang="ru-RU" sz="2400" smtClean="0"/>
            </a:br>
            <a:r>
              <a:rPr lang="ru-RU" sz="2400" smtClean="0"/>
              <a:t>                                                           ушки  у зайчика            </a:t>
            </a:r>
            <a:br>
              <a:rPr lang="ru-RU" sz="2400" smtClean="0"/>
            </a:br>
            <a:r>
              <a:rPr lang="ru-RU" sz="2400" smtClean="0"/>
              <a:t>                                                              получились!</a:t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endParaRPr lang="ru-RU" sz="2400" smtClean="0"/>
          </a:p>
        </p:txBody>
      </p:sp>
      <p:pic>
        <p:nvPicPr>
          <p:cNvPr id="20482" name="Picture 2" descr="E:\DCIM\100PHOTO\SAM_25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" y="1285875"/>
            <a:ext cx="3857625" cy="2928938"/>
          </a:xfrm>
          <a:ln w="38100">
            <a:solidFill>
              <a:srgbClr val="C00000"/>
            </a:solidFill>
          </a:ln>
        </p:spPr>
      </p:pic>
      <p:pic>
        <p:nvPicPr>
          <p:cNvPr id="20483" name="Picture 5" descr="C:\Documents and Settings\Dom\Рабочий стол\SAM_25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3" y="3214688"/>
            <a:ext cx="3929062" cy="2928937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dirty="0" smtClean="0"/>
              <a:t>В разворот  ткани кладем  ватный шарик и выполняем несколько витков нитками, оформляя голову.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1506" name="Picture 2" descr="C:\Documents and Settings\Dom\Рабочий стол\SAM_25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" y="1214438"/>
            <a:ext cx="4267200" cy="3200400"/>
          </a:xfrm>
          <a:ln w="38100">
            <a:solidFill>
              <a:srgbClr val="C00000"/>
            </a:solidFill>
          </a:ln>
        </p:spPr>
      </p:pic>
      <p:pic>
        <p:nvPicPr>
          <p:cNvPr id="21507" name="Picture 3" descr="C:\Documents and Settings\Dom\Рабочий стол\SAM_25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8" y="3286125"/>
            <a:ext cx="4267200" cy="320040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6ac6435c287c1566a91de7c79d219852cb2c43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332</Words>
  <Application>Microsoft Office PowerPoint</Application>
  <PresentationFormat>Экран 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Мастер-класс «Пасхальный зайчик» </vt:lpstr>
      <vt:lpstr> Чем дальше в будущее входим, Тем больше прошлым   дорожим. </vt:lpstr>
      <vt:lpstr> Цель: Формировать  и расширять  представления  детей о  традиционных русских тряпичных куклах </vt:lpstr>
      <vt:lpstr>Актуальность</vt:lpstr>
      <vt:lpstr>Происхождение выражения «Гостинец от зайчика!»</vt:lpstr>
      <vt:lpstr> Материалы и инструменты: - ножницы; - лоскуток размером приблизительно 13 на 30 см; - набивочный материал; - цветные нити для обвязывания, ленточки, кружева, тесьма для украшения</vt:lpstr>
      <vt:lpstr> Изготовление </vt:lpstr>
      <vt:lpstr>   Заложить верхний уголок внутрь. Закрепить, обмотав ниткой, заложенный уголок, выполнить несколько обхватов петлей, нитку не обрывать.                                                                                                                                                                                                                        Вот какие замечательные                                                              ушки  у зайчика                                                                           получились!  </vt:lpstr>
      <vt:lpstr>В разворот  ткани кладем  ватный шарик и выполняем несколько витков нитками, оформляя голову. </vt:lpstr>
      <vt:lpstr>Нижний край ткани закатать валиком на 1/3 длины. Повернуть деталь так, чтобы валик – лапки зайца – оказались под головой. Закрепить витками область под                                      грудью.               </vt:lpstr>
      <vt:lpstr>Туловище закрепляем, обмотав ниткой вокруг  талии  и  крест-накрест на грудке и на спине. </vt:lpstr>
      <vt:lpstr> В образовавшуюся петлю  можно положить  пасхальное яйцо, кулич или конфетку.                                                                                                                                                                                                                         Вот такие зайчики у                                                                 меня получились! Теперь                                                  можно, по                                                                                                                                                        желанию, их украсить –                                                                                     завязать красивый бантик,                                                                     надеть юбочку.  Всё зависит                                                                     от вашей фантазии и вкуса!   </vt:lpstr>
      <vt:lpstr>Светлой Вам Пасхи!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Белозёрова</dc:creator>
  <cp:lastModifiedBy>Lena-Dom</cp:lastModifiedBy>
  <cp:revision>46</cp:revision>
  <dcterms:created xsi:type="dcterms:W3CDTF">2014-03-09T15:50:47Z</dcterms:created>
  <dcterms:modified xsi:type="dcterms:W3CDTF">2014-05-06T16:12:52Z</dcterms:modified>
</cp:coreProperties>
</file>