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6"/>
  </p:notesMasterIdLst>
  <p:sldIdLst>
    <p:sldId id="256" r:id="rId2"/>
    <p:sldId id="28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0" r:id="rId19"/>
    <p:sldId id="274" r:id="rId20"/>
    <p:sldId id="275" r:id="rId21"/>
    <p:sldId id="276" r:id="rId22"/>
    <p:sldId id="277"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64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CC1CC1-A15F-4DE2-88F2-9D566619D31F}" type="datetimeFigureOut">
              <a:rPr lang="ru-RU" smtClean="0"/>
              <a:pPr/>
              <a:t>12.10.2013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15D3B2-F61F-42BE-9F1C-364F74AC66A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015D3B2-F61F-42BE-9F1C-364F74AC66A8}"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12.10.2013</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12.10.2013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12.10.2013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12.10.2013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12.10.2013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12.10.2013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12.10.2013</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12.10.2013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dissolve/>
  </p:transition>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0544" y="776288"/>
            <a:ext cx="8062912" cy="3372792"/>
          </a:xfrm>
        </p:spPr>
        <p:txBody>
          <a:bodyPr>
            <a:normAutofit fontScale="90000"/>
          </a:bodyPr>
          <a:lstStyle/>
          <a:p>
            <a:pPr algn="ctr"/>
            <a:r>
              <a:rPr lang="ru-RU" cap="none" dirty="0" smtClean="0">
                <a:solidFill>
                  <a:schemeClr val="accent2">
                    <a:lumMod val="75000"/>
                  </a:schemeClr>
                </a:solidFill>
              </a:rPr>
              <a:t>Презентация-занятие по ОБЖ в подготовительной к школе группе «Волшебное электричество»</a:t>
            </a:r>
            <a:br>
              <a:rPr lang="ru-RU" cap="none" dirty="0" smtClean="0">
                <a:solidFill>
                  <a:schemeClr val="accent2">
                    <a:lumMod val="75000"/>
                  </a:schemeClr>
                </a:solidFill>
              </a:rPr>
            </a:br>
            <a:r>
              <a:rPr lang="ru-RU" cap="none" dirty="0" smtClean="0">
                <a:solidFill>
                  <a:schemeClr val="accent2">
                    <a:lumMod val="75000"/>
                  </a:schemeClr>
                </a:solidFill>
              </a:rPr>
              <a:t>(с использованием </a:t>
            </a:r>
            <a:r>
              <a:rPr lang="ru-RU" cap="none" dirty="0" err="1" smtClean="0">
                <a:solidFill>
                  <a:schemeClr val="accent2">
                    <a:lumMod val="75000"/>
                  </a:schemeClr>
                </a:solidFill>
              </a:rPr>
              <a:t>здоровьесберегающих</a:t>
            </a:r>
            <a:r>
              <a:rPr lang="ru-RU" cap="none" dirty="0" smtClean="0">
                <a:solidFill>
                  <a:schemeClr val="accent2">
                    <a:lumMod val="75000"/>
                  </a:schemeClr>
                </a:solidFill>
              </a:rPr>
              <a:t> технологий и экспериментирования)</a:t>
            </a:r>
            <a:r>
              <a:rPr lang="ru-RU" sz="2400" dirty="0" smtClean="0"/>
              <a:t/>
            </a:r>
            <a:br>
              <a:rPr lang="ru-RU" sz="2400" dirty="0" smtClean="0"/>
            </a:br>
            <a:r>
              <a:rPr lang="ru-RU" sz="2400" dirty="0" smtClean="0"/>
              <a:t> </a:t>
            </a:r>
            <a:endParaRPr lang="ru-RU" sz="2400" dirty="0"/>
          </a:p>
        </p:txBody>
      </p:sp>
      <p:sp>
        <p:nvSpPr>
          <p:cNvPr id="3" name="Подзаголовок 2"/>
          <p:cNvSpPr>
            <a:spLocks noGrp="1"/>
          </p:cNvSpPr>
          <p:nvPr>
            <p:ph type="subTitle" idx="1"/>
          </p:nvPr>
        </p:nvSpPr>
        <p:spPr>
          <a:xfrm>
            <a:off x="540544" y="4365104"/>
            <a:ext cx="8135912" cy="2088232"/>
          </a:xfrm>
        </p:spPr>
        <p:txBody>
          <a:bodyPr>
            <a:normAutofit fontScale="77500" lnSpcReduction="20000"/>
          </a:bodyPr>
          <a:lstStyle/>
          <a:p>
            <a:pPr algn="r"/>
            <a:r>
              <a:rPr lang="ru-RU" sz="4000" i="1" dirty="0" smtClean="0">
                <a:solidFill>
                  <a:schemeClr val="accent4"/>
                </a:solidFill>
              </a:rPr>
              <a:t>Автор:</a:t>
            </a:r>
          </a:p>
          <a:p>
            <a:pPr algn="r"/>
            <a:r>
              <a:rPr lang="ru-RU" sz="4000" i="1" dirty="0" smtClean="0">
                <a:solidFill>
                  <a:schemeClr val="accent4"/>
                </a:solidFill>
              </a:rPr>
              <a:t> воспитатель ГБДОУ №26</a:t>
            </a:r>
          </a:p>
          <a:p>
            <a:pPr algn="r"/>
            <a:r>
              <a:rPr lang="ru-RU" sz="4000" i="1" dirty="0" smtClean="0">
                <a:solidFill>
                  <a:schemeClr val="accent4"/>
                </a:solidFill>
              </a:rPr>
              <a:t>Ершова И.В.</a:t>
            </a:r>
          </a:p>
          <a:p>
            <a:pPr algn="r"/>
            <a:r>
              <a:rPr lang="ru-RU" sz="4000" i="1" dirty="0" smtClean="0">
                <a:solidFill>
                  <a:schemeClr val="accent4"/>
                </a:solidFill>
              </a:rPr>
              <a:t>г.Санкт-Петербург</a:t>
            </a:r>
          </a:p>
          <a:p>
            <a:pPr algn="r"/>
            <a:r>
              <a:rPr lang="ru-RU" sz="4000" i="1" dirty="0" smtClean="0">
                <a:solidFill>
                  <a:schemeClr val="accent4"/>
                </a:solidFill>
              </a:rPr>
              <a:t>2013г.</a:t>
            </a:r>
            <a:endParaRPr lang="ru-RU" sz="4000" i="1" dirty="0">
              <a:solidFill>
                <a:schemeClr val="accent4"/>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4)Вентилятор:</a:t>
            </a:r>
            <a:endParaRPr lang="ru-RU" dirty="0"/>
          </a:p>
        </p:txBody>
      </p:sp>
      <p:sp>
        <p:nvSpPr>
          <p:cNvPr id="3" name="Текст 2"/>
          <p:cNvSpPr>
            <a:spLocks noGrp="1"/>
          </p:cNvSpPr>
          <p:nvPr>
            <p:ph type="body" idx="2"/>
          </p:nvPr>
        </p:nvSpPr>
        <p:spPr>
          <a:xfrm>
            <a:off x="1331640" y="2132856"/>
            <a:ext cx="1296144" cy="1800200"/>
          </a:xfrm>
        </p:spPr>
        <p:txBody>
          <a:bodyPr/>
          <a:lstStyle/>
          <a:p>
            <a:endParaRPr lang="ru-RU" dirty="0"/>
          </a:p>
        </p:txBody>
      </p:sp>
      <p:sp>
        <p:nvSpPr>
          <p:cNvPr id="4" name="Содержимое 3"/>
          <p:cNvSpPr>
            <a:spLocks noGrp="1"/>
          </p:cNvSpPr>
          <p:nvPr>
            <p:ph sz="half" idx="1"/>
          </p:nvPr>
        </p:nvSpPr>
        <p:spPr>
          <a:xfrm>
            <a:off x="3429000" y="2060848"/>
            <a:ext cx="5486400" cy="2304256"/>
          </a:xfrm>
        </p:spPr>
        <p:txBody>
          <a:bodyPr/>
          <a:lstStyle/>
          <a:p>
            <a:r>
              <a:rPr lang="ru-RU" dirty="0" smtClean="0"/>
              <a:t>Служит для проветривания помещения в жаркое время года.</a:t>
            </a:r>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755576" y="1484784"/>
            <a:ext cx="2376264" cy="4248472"/>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2000" fill="hold"/>
                                        <p:tgtEl>
                                          <p:spTgt spid="4098"/>
                                        </p:tgtEl>
                                        <p:attrNameLst>
                                          <p:attrName>ppt_x</p:attrName>
                                        </p:attrNameLst>
                                      </p:cBhvr>
                                      <p:tavLst>
                                        <p:tav tm="0">
                                          <p:val>
                                            <p:strVal val="0-#ppt_w/2"/>
                                          </p:val>
                                        </p:tav>
                                        <p:tav tm="100000">
                                          <p:val>
                                            <p:strVal val="#ppt_x"/>
                                          </p:val>
                                        </p:tav>
                                      </p:tavLst>
                                    </p:anim>
                                    <p:anim calcmode="lin" valueType="num">
                                      <p:cBhvr additive="base">
                                        <p:cTn id="12" dur="20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5)Фен:</a:t>
            </a:r>
            <a:endParaRPr lang="ru-RU" dirty="0"/>
          </a:p>
        </p:txBody>
      </p:sp>
      <p:sp>
        <p:nvSpPr>
          <p:cNvPr id="3" name="Текст 2"/>
          <p:cNvSpPr>
            <a:spLocks noGrp="1"/>
          </p:cNvSpPr>
          <p:nvPr>
            <p:ph type="body" idx="2"/>
          </p:nvPr>
        </p:nvSpPr>
        <p:spPr>
          <a:xfrm>
            <a:off x="1331640" y="2852936"/>
            <a:ext cx="1656184" cy="2016224"/>
          </a:xfrm>
        </p:spPr>
        <p:txBody>
          <a:bodyPr/>
          <a:lstStyle/>
          <a:p>
            <a:endParaRPr lang="ru-RU" dirty="0"/>
          </a:p>
        </p:txBody>
      </p:sp>
      <p:sp>
        <p:nvSpPr>
          <p:cNvPr id="4" name="Содержимое 3"/>
          <p:cNvSpPr>
            <a:spLocks noGrp="1"/>
          </p:cNvSpPr>
          <p:nvPr>
            <p:ph sz="half" idx="1"/>
          </p:nvPr>
        </p:nvSpPr>
        <p:spPr>
          <a:xfrm>
            <a:off x="3429000" y="2276872"/>
            <a:ext cx="5486400" cy="2232248"/>
          </a:xfrm>
        </p:spPr>
        <p:txBody>
          <a:bodyPr/>
          <a:lstStyle/>
          <a:p>
            <a:r>
              <a:rPr lang="ru-RU" dirty="0" smtClean="0"/>
              <a:t>Служит для сушки и укладки волос.</a:t>
            </a:r>
            <a:endParaRPr lang="ru-RU" dirty="0"/>
          </a:p>
        </p:txBody>
      </p:sp>
      <p:pic>
        <p:nvPicPr>
          <p:cNvPr id="5122" name="Picture 2"/>
          <p:cNvPicPr>
            <a:picLocks noChangeAspect="1" noChangeArrowheads="1"/>
          </p:cNvPicPr>
          <p:nvPr/>
        </p:nvPicPr>
        <p:blipFill>
          <a:blip r:embed="rId2" cstate="print"/>
          <a:srcRect/>
          <a:stretch>
            <a:fillRect/>
          </a:stretch>
        </p:blipFill>
        <p:spPr bwMode="auto">
          <a:xfrm>
            <a:off x="803174" y="1196752"/>
            <a:ext cx="2904730" cy="4896544"/>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2000" fill="hold"/>
                                        <p:tgtEl>
                                          <p:spTgt spid="5122"/>
                                        </p:tgtEl>
                                        <p:attrNameLst>
                                          <p:attrName>ppt_x</p:attrName>
                                        </p:attrNameLst>
                                      </p:cBhvr>
                                      <p:tavLst>
                                        <p:tav tm="0">
                                          <p:val>
                                            <p:strVal val="0-#ppt_w/2"/>
                                          </p:val>
                                        </p:tav>
                                        <p:tav tm="100000">
                                          <p:val>
                                            <p:strVal val="#ppt_x"/>
                                          </p:val>
                                        </p:tav>
                                      </p:tavLst>
                                    </p:anim>
                                    <p:anim calcmode="lin" valueType="num">
                                      <p:cBhvr additive="base">
                                        <p:cTn id="12" dur="20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5)Пылесос:</a:t>
            </a:r>
            <a:endParaRPr lang="ru-RU" dirty="0"/>
          </a:p>
        </p:txBody>
      </p:sp>
      <p:sp>
        <p:nvSpPr>
          <p:cNvPr id="3" name="Текст 2"/>
          <p:cNvSpPr>
            <a:spLocks noGrp="1"/>
          </p:cNvSpPr>
          <p:nvPr>
            <p:ph type="body" idx="2"/>
          </p:nvPr>
        </p:nvSpPr>
        <p:spPr>
          <a:xfrm>
            <a:off x="1403648" y="2420888"/>
            <a:ext cx="1008112" cy="2160240"/>
          </a:xfrm>
        </p:spPr>
        <p:txBody>
          <a:bodyPr/>
          <a:lstStyle/>
          <a:p>
            <a:endParaRPr lang="ru-RU" dirty="0"/>
          </a:p>
        </p:txBody>
      </p:sp>
      <p:sp>
        <p:nvSpPr>
          <p:cNvPr id="4" name="Содержимое 3"/>
          <p:cNvSpPr>
            <a:spLocks noGrp="1"/>
          </p:cNvSpPr>
          <p:nvPr>
            <p:ph sz="half" idx="1"/>
          </p:nvPr>
        </p:nvSpPr>
        <p:spPr>
          <a:xfrm>
            <a:off x="3429000" y="2276872"/>
            <a:ext cx="5486400" cy="1944216"/>
          </a:xfrm>
        </p:spPr>
        <p:txBody>
          <a:bodyPr>
            <a:normAutofit/>
          </a:bodyPr>
          <a:lstStyle/>
          <a:p>
            <a:r>
              <a:rPr lang="ru-RU" dirty="0" smtClean="0"/>
              <a:t>Служит для уборки помещения , а также чистки мебели.</a:t>
            </a:r>
            <a:endParaRPr lang="ru-RU" dirty="0"/>
          </a:p>
        </p:txBody>
      </p:sp>
      <p:pic>
        <p:nvPicPr>
          <p:cNvPr id="6146" name="Picture 2"/>
          <p:cNvPicPr>
            <a:picLocks noChangeAspect="1" noChangeArrowheads="1"/>
          </p:cNvPicPr>
          <p:nvPr/>
        </p:nvPicPr>
        <p:blipFill>
          <a:blip r:embed="rId2" cstate="print"/>
          <a:srcRect/>
          <a:stretch>
            <a:fillRect/>
          </a:stretch>
        </p:blipFill>
        <p:spPr bwMode="auto">
          <a:xfrm>
            <a:off x="827584" y="1556792"/>
            <a:ext cx="2592288" cy="4608512"/>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2000" fill="hold"/>
                                        <p:tgtEl>
                                          <p:spTgt spid="6146"/>
                                        </p:tgtEl>
                                        <p:attrNameLst>
                                          <p:attrName>ppt_x</p:attrName>
                                        </p:attrNameLst>
                                      </p:cBhvr>
                                      <p:tavLst>
                                        <p:tav tm="0">
                                          <p:val>
                                            <p:strVal val="0-#ppt_w/2"/>
                                          </p:val>
                                        </p:tav>
                                        <p:tav tm="100000">
                                          <p:val>
                                            <p:strVal val="#ppt_x"/>
                                          </p:val>
                                        </p:tav>
                                      </p:tavLst>
                                    </p:anim>
                                    <p:anim calcmode="lin" valueType="num">
                                      <p:cBhvr additive="base">
                                        <p:cTn id="12" dur="20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3.ФИЗМИНУТКА:</a:t>
            </a:r>
            <a:endParaRPr lang="ru-RU" dirty="0"/>
          </a:p>
        </p:txBody>
      </p:sp>
      <p:sp>
        <p:nvSpPr>
          <p:cNvPr id="5" name="Содержимое 4"/>
          <p:cNvSpPr>
            <a:spLocks noGrp="1"/>
          </p:cNvSpPr>
          <p:nvPr>
            <p:ph idx="1"/>
          </p:nvPr>
        </p:nvSpPr>
        <p:spPr/>
        <p:txBody>
          <a:bodyPr/>
          <a:lstStyle/>
          <a:p>
            <a:pPr>
              <a:buNone/>
            </a:pPr>
            <a:r>
              <a:rPr lang="ru-RU" dirty="0" smtClean="0"/>
              <a:t>Ток бежит по проводам,</a:t>
            </a:r>
          </a:p>
          <a:p>
            <a:pPr>
              <a:buNone/>
            </a:pPr>
            <a:r>
              <a:rPr lang="ru-RU" dirty="0" smtClean="0"/>
              <a:t> (бегут по кругу)</a:t>
            </a:r>
          </a:p>
          <a:p>
            <a:pPr>
              <a:buNone/>
            </a:pPr>
            <a:r>
              <a:rPr lang="ru-RU" dirty="0" smtClean="0"/>
              <a:t>Свет несёт в квартиру к нам,</a:t>
            </a:r>
          </a:p>
          <a:p>
            <a:pPr>
              <a:buNone/>
            </a:pPr>
            <a:r>
              <a:rPr lang="ru-RU" dirty="0" smtClean="0"/>
              <a:t> (фонарики вверх)</a:t>
            </a:r>
          </a:p>
          <a:p>
            <a:pPr>
              <a:buNone/>
            </a:pPr>
            <a:r>
              <a:rPr lang="ru-RU" dirty="0" smtClean="0"/>
              <a:t>Чтоб работали приборы</a:t>
            </a:r>
          </a:p>
          <a:p>
            <a:pPr>
              <a:buNone/>
            </a:pPr>
            <a:r>
              <a:rPr lang="ru-RU" dirty="0" smtClean="0"/>
              <a:t>Холодильник, мониторы</a:t>
            </a:r>
          </a:p>
          <a:p>
            <a:pPr>
              <a:buNone/>
            </a:pPr>
            <a:r>
              <a:rPr lang="ru-RU" dirty="0" smtClean="0"/>
              <a:t>Кофемолки, пылесос</a:t>
            </a:r>
          </a:p>
          <a:p>
            <a:pPr>
              <a:buNone/>
            </a:pPr>
            <a:r>
              <a:rPr lang="ru-RU" dirty="0" smtClean="0"/>
              <a:t>Ток энергию принёс…</a:t>
            </a:r>
          </a:p>
          <a:p>
            <a:pPr>
              <a:buNone/>
            </a:pPr>
            <a:endParaRPr lang="ru-RU" dirty="0"/>
          </a:p>
        </p:txBody>
      </p:sp>
      <p:pic>
        <p:nvPicPr>
          <p:cNvPr id="11267" name="Picture 3"/>
          <p:cNvPicPr>
            <a:picLocks noChangeAspect="1" noChangeArrowheads="1"/>
          </p:cNvPicPr>
          <p:nvPr/>
        </p:nvPicPr>
        <p:blipFill>
          <a:blip r:embed="rId2" cstate="print"/>
          <a:srcRect/>
          <a:stretch>
            <a:fillRect/>
          </a:stretch>
        </p:blipFill>
        <p:spPr bwMode="auto">
          <a:xfrm>
            <a:off x="5580112" y="3717032"/>
            <a:ext cx="3059832" cy="2627055"/>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5">
                                            <p:txEl>
                                              <p:pRg st="7" end="7"/>
                                            </p:txEl>
                                          </p:spTgt>
                                        </p:tgtEl>
                                        <p:attrNameLst>
                                          <p:attrName>ppt_y</p:attrName>
                                        </p:attrNameLst>
                                      </p:cBhvr>
                                      <p:tavLst>
                                        <p:tav tm="0">
                                          <p:val>
                                            <p:strVal val="1+#ppt_h/2"/>
                                          </p:val>
                                        </p:tav>
                                        <p:tav tm="100000">
                                          <p:val>
                                            <p:strVal val="#ppt_y"/>
                                          </p:val>
                                        </p:tav>
                                      </p:tavLst>
                                    </p:anim>
                                  </p:childTnLst>
                                </p:cTn>
                              </p:par>
                              <p:par>
                                <p:cTn id="41" presetID="5" presetClass="entr" presetSubtype="10" fill="hold" nodeType="withEffect">
                                  <p:stCondLst>
                                    <p:cond delay="0"/>
                                  </p:stCondLst>
                                  <p:childTnLst>
                                    <p:set>
                                      <p:cBhvr>
                                        <p:cTn id="42" dur="1" fill="hold">
                                          <p:stCondLst>
                                            <p:cond delay="0"/>
                                          </p:stCondLst>
                                        </p:cTn>
                                        <p:tgtEl>
                                          <p:spTgt spid="11267"/>
                                        </p:tgtEl>
                                        <p:attrNameLst>
                                          <p:attrName>style.visibility</p:attrName>
                                        </p:attrNameLst>
                                      </p:cBhvr>
                                      <p:to>
                                        <p:strVal val="visible"/>
                                      </p:to>
                                    </p:set>
                                    <p:animEffect transition="in" filter="checkerboard(across)">
                                      <p:cBhvr>
                                        <p:cTn id="43"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20688"/>
            <a:ext cx="7772400" cy="1152128"/>
          </a:xfrm>
        </p:spPr>
        <p:txBody>
          <a:bodyPr>
            <a:normAutofit fontScale="90000"/>
          </a:bodyPr>
          <a:lstStyle/>
          <a:p>
            <a:r>
              <a:rPr lang="ru-RU" sz="2800" dirty="0" smtClean="0"/>
              <a:t>4.«Откуда берётся электричество»</a:t>
            </a:r>
            <a:br>
              <a:rPr lang="ru-RU" sz="2800" dirty="0" smtClean="0"/>
            </a:br>
            <a:r>
              <a:rPr lang="ru-RU" sz="2800" dirty="0" smtClean="0"/>
              <a:t> (рассказ воспитателя) </a:t>
            </a:r>
            <a:br>
              <a:rPr lang="ru-RU" sz="2800" dirty="0" smtClean="0"/>
            </a:br>
            <a:r>
              <a:rPr lang="ru-RU" sz="2800" dirty="0" smtClean="0"/>
              <a:t/>
            </a:r>
            <a:br>
              <a:rPr lang="ru-RU" sz="2800" dirty="0" smtClean="0"/>
            </a:b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pPr>
              <a:buNone/>
            </a:pPr>
            <a:r>
              <a:rPr lang="ru-RU" dirty="0" smtClean="0"/>
              <a:t>Электрический ток вырабатывается на больших мощных электростанциях. Чтобы получить электричество, на таких станциях используется сила воды, тепловая, солнца, ветра. Затем, электрический ток течёт по проводам, спрятанным глубоко под землёй или очень высоко над землёй, приходит в наши дома, попадая в выключатели и розетки.</a:t>
            </a:r>
          </a:p>
          <a:p>
            <a:pPr>
              <a:buNone/>
            </a:pPr>
            <a:r>
              <a:rPr lang="ru-RU" dirty="0" smtClean="0"/>
              <a:t>Электрический ток совершает длинное путешествие по улицам и переулкам, по проводам и чем-то похож на реку, только в реке течёт вода, а по проводам текут маленькие-премаленькие частицы.</a:t>
            </a:r>
          </a:p>
          <a:p>
            <a:pPr>
              <a:buNone/>
            </a:pPr>
            <a:r>
              <a:rPr lang="ru-RU" dirty="0" smtClean="0"/>
              <a:t>Этот провод – дорожка. Сверху она одета в резиновую рубашку, а под ней пучок тонких медных проволочек, по ним и попадает ток в дома, больницы, школы, детские сады.(дети рассматривают кусочки провода)</a:t>
            </a:r>
          </a:p>
          <a:p>
            <a:endParaRPr lang="ru-R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764704"/>
            <a:ext cx="8075240" cy="5112568"/>
          </a:xfrm>
        </p:spPr>
        <p:txBody>
          <a:bodyPr/>
          <a:lstStyle/>
          <a:p>
            <a:pPr algn="ctr"/>
            <a:r>
              <a:rPr lang="ru-RU" sz="3200" dirty="0" smtClean="0"/>
              <a:t>5.Знакомство с правилами безопасного пользования электроприборами(</a:t>
            </a:r>
            <a:r>
              <a:rPr lang="ru-RU" sz="3200" dirty="0" err="1" smtClean="0"/>
              <a:t>здоровьесберегающие</a:t>
            </a:r>
            <a:r>
              <a:rPr lang="ru-RU" sz="3200" dirty="0" smtClean="0"/>
              <a:t> технологии)</a:t>
            </a:r>
            <a:br>
              <a:rPr lang="ru-RU" sz="32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t>
            </a:r>
            <a:r>
              <a:rPr lang="ru-RU" sz="2800" dirty="0" smtClean="0"/>
              <a:t>Внимательно посмотрите на эту картинку, подумайте и скажите, что это обозначает?.</a:t>
            </a:r>
            <a:endParaRPr lang="ru-RU" sz="28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1268760"/>
            <a:ext cx="4464496" cy="2736304"/>
          </a:xfrm>
        </p:spPr>
        <p:txBody>
          <a:bodyPr/>
          <a:lstStyle/>
          <a:p>
            <a:endParaRPr lang="ru-RU" dirty="0"/>
          </a:p>
        </p:txBody>
      </p:sp>
      <p:pic>
        <p:nvPicPr>
          <p:cNvPr id="3" name="Picture 2"/>
          <p:cNvPicPr>
            <a:picLocks noGrp="1" noChangeAspect="1" noChangeArrowheads="1"/>
          </p:cNvPicPr>
          <p:nvPr>
            <p:ph idx="4294967295"/>
          </p:nvPr>
        </p:nvPicPr>
        <p:blipFill>
          <a:blip r:embed="rId2" cstate="print"/>
          <a:srcRect/>
          <a:stretch>
            <a:fillRect/>
          </a:stretch>
        </p:blipFill>
        <p:spPr bwMode="auto">
          <a:xfrm>
            <a:off x="1150938" y="476250"/>
            <a:ext cx="7993062" cy="56896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14400" y="512064"/>
            <a:ext cx="7772400" cy="756696"/>
          </a:xfrm>
        </p:spPr>
        <p:txBody>
          <a:bodyPr/>
          <a:lstStyle/>
          <a:p>
            <a:pPr algn="ctr"/>
            <a:r>
              <a:rPr lang="ru-RU" sz="2800" dirty="0" smtClean="0"/>
              <a:t>Правила пользования электроприборами</a:t>
            </a:r>
            <a:endParaRPr lang="ru-RU" sz="2800" dirty="0"/>
          </a:p>
        </p:txBody>
      </p:sp>
      <p:sp>
        <p:nvSpPr>
          <p:cNvPr id="4" name="Содержимое 3"/>
          <p:cNvSpPr>
            <a:spLocks noGrp="1"/>
          </p:cNvSpPr>
          <p:nvPr>
            <p:ph idx="1"/>
          </p:nvPr>
        </p:nvSpPr>
        <p:spPr>
          <a:xfrm>
            <a:off x="914400" y="1196752"/>
            <a:ext cx="7772400" cy="5158808"/>
          </a:xfrm>
        </p:spPr>
        <p:txBody>
          <a:bodyPr>
            <a:normAutofit fontScale="55000" lnSpcReduction="20000"/>
          </a:bodyPr>
          <a:lstStyle/>
          <a:p>
            <a:pPr>
              <a:buNone/>
            </a:pPr>
            <a:r>
              <a:rPr lang="ru-RU" dirty="0" smtClean="0"/>
              <a:t>1. НЕЛЬЗЯ засовывать в электрическую розетку посторонние предметы, особенно металлические! Потому что ток, как по мостику, может перебраться на вас, серьёзно вас травмировать и даже убить.</a:t>
            </a:r>
          </a:p>
          <a:p>
            <a:pPr>
              <a:buNone/>
            </a:pPr>
            <a:r>
              <a:rPr lang="ru-RU" dirty="0" smtClean="0"/>
              <a:t>2. НЕЛЬЗЯ касаться руками оголённых проводов! По оголённому, не защищённому изоляцией проводу течёт электрический ток, удар которого может быть смертелен.</a:t>
            </a:r>
          </a:p>
          <a:p>
            <a:pPr>
              <a:buNone/>
            </a:pPr>
            <a:r>
              <a:rPr lang="ru-RU" dirty="0" smtClean="0"/>
              <a:t>3. НЕЛЬЗЯ прикасаться к включенным электроприборам мокрыми руками! Можно получить сильный удар током, так как вода является проводником электротока.</a:t>
            </a:r>
          </a:p>
          <a:p>
            <a:pPr>
              <a:buNone/>
            </a:pPr>
            <a:r>
              <a:rPr lang="ru-RU" dirty="0" smtClean="0"/>
              <a:t>4. НЕЛЬЗЯ оставлять включенные электроприборы без присмотра! Включенные электроприборы могут стать причиной пожара. Уходя из дома, всегда проверяйте, потушен ли свет, выключены ли телевизор, магнитофон, электрообогреватель, утюг, плита и т. п.</a:t>
            </a:r>
          </a:p>
          <a:p>
            <a:pPr>
              <a:buNone/>
            </a:pPr>
            <a:r>
              <a:rPr lang="ru-RU" dirty="0" smtClean="0"/>
              <a:t>5. НЕЛЬЗЯ перегружать работой электроприборы! Может произойти замыкание, что приведёт к пожару.</a:t>
            </a:r>
          </a:p>
          <a:p>
            <a:pPr>
              <a:buNone/>
            </a:pPr>
            <a:r>
              <a:rPr lang="ru-RU" dirty="0" smtClean="0"/>
              <a:t>6. НЕЛЬЗЯ пользоваться неисправными розетками, электроприборами! Это так же может привести к пожару.</a:t>
            </a:r>
          </a:p>
          <a:p>
            <a:pPr>
              <a:buNone/>
            </a:pPr>
            <a:r>
              <a:rPr lang="ru-RU" dirty="0" smtClean="0"/>
              <a:t>7. НЕЛЬЗЯ включать электроприборы без разрешения взрослых и в их отсутствие!</a:t>
            </a:r>
          </a:p>
          <a:p>
            <a:pPr>
              <a:buNone/>
            </a:pPr>
            <a:r>
              <a:rPr lang="ru-RU" dirty="0" smtClean="0"/>
              <a:t>Если вы будете соблюдать эти несложные правила, то электричество всегда будет вашим другом.</a:t>
            </a:r>
          </a:p>
          <a:p>
            <a:endParaRPr lang="ru-R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0"/>
                            </p:stCondLst>
                            <p:childTnLst>
                              <p:par>
                                <p:cTn id="20" presetID="2" presetClass="entr" presetSubtype="4" fill="hold"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7000"/>
                            </p:stCondLst>
                            <p:childTnLst>
                              <p:par>
                                <p:cTn id="25" presetID="2" presetClass="entr" presetSubtype="4"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9000"/>
                            </p:stCondLst>
                            <p:childTnLst>
                              <p:par>
                                <p:cTn id="30" presetID="2" presetClass="entr" presetSubtype="4"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1000"/>
                            </p:stCondLst>
                            <p:childTnLst>
                              <p:par>
                                <p:cTn id="35" presetID="2" presetClass="entr" presetSubtype="4"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3000"/>
                            </p:stCondLst>
                            <p:childTnLst>
                              <p:par>
                                <p:cTn id="40" presetID="2" presetClass="entr" presetSubtype="4" fill="hold" nodeType="after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5000"/>
                            </p:stCondLst>
                            <p:childTnLst>
                              <p:par>
                                <p:cTn id="45" presetID="2" presetClass="entr" presetSubtype="4" fill="hold" nodeType="after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additive="base">
                                        <p:cTn id="47"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smtClean="0"/>
              <a:t>6.  Опыты со статическим электричеством</a:t>
            </a:r>
            <a:endParaRPr lang="ru-RU" sz="3200" dirty="0"/>
          </a:p>
        </p:txBody>
      </p:sp>
      <p:sp>
        <p:nvSpPr>
          <p:cNvPr id="3" name="Содержимое 2"/>
          <p:cNvSpPr>
            <a:spLocks noGrp="1"/>
          </p:cNvSpPr>
          <p:nvPr>
            <p:ph sz="half" idx="1"/>
          </p:nvPr>
        </p:nvSpPr>
        <p:spPr>
          <a:xfrm>
            <a:off x="464344" y="1484785"/>
            <a:ext cx="4038600" cy="4811680"/>
          </a:xfrm>
        </p:spPr>
        <p:txBody>
          <a:bodyPr>
            <a:normAutofit fontScale="62500" lnSpcReduction="20000"/>
          </a:bodyPr>
          <a:lstStyle/>
          <a:p>
            <a:pPr algn="ctr">
              <a:buNone/>
            </a:pPr>
            <a:r>
              <a:rPr lang="ru-RU" dirty="0" smtClean="0"/>
              <a:t>Опыт № 1.</a:t>
            </a:r>
          </a:p>
          <a:p>
            <a:pPr>
              <a:buNone/>
            </a:pPr>
            <a:r>
              <a:rPr lang="ru-RU" dirty="0" smtClean="0"/>
              <a:t>Висящий на стене шарик:</a:t>
            </a:r>
          </a:p>
          <a:p>
            <a:pPr>
              <a:buNone/>
            </a:pPr>
            <a:r>
              <a:rPr lang="ru-RU" dirty="0" smtClean="0"/>
              <a:t>Ребята, что это? (Воздушный шарик). Правильно. А как вы думаете, в шарике есть электричество? (Ответы детей). А я вам сейчас докажу, что в воздушном шарике живёт безопасное электричество. И с ним можно даже поиграть.</a:t>
            </a:r>
          </a:p>
          <a:p>
            <a:pPr>
              <a:buNone/>
            </a:pPr>
            <a:r>
              <a:rPr lang="ru-RU" dirty="0" smtClean="0"/>
              <a:t>Для этого нужно шарик потереть о волосы и приложить к стене той стороной, которой натирали. Он стал электрическим и поэтому прилип к стене.</a:t>
            </a:r>
          </a:p>
          <a:p>
            <a:pPr>
              <a:buNone/>
            </a:pPr>
            <a:r>
              <a:rPr lang="ru-RU" dirty="0" smtClean="0"/>
              <a:t>Ну что, есть в воздушном шарике электричество? (Ответы детей) .</a:t>
            </a:r>
          </a:p>
          <a:p>
            <a:pPr>
              <a:buNone/>
            </a:pPr>
            <a:endParaRPr lang="ru-RU" dirty="0" smtClean="0"/>
          </a:p>
          <a:p>
            <a:pPr>
              <a:buNone/>
            </a:pPr>
            <a:endParaRPr lang="ru-RU" dirty="0"/>
          </a:p>
        </p:txBody>
      </p:sp>
      <p:pic>
        <p:nvPicPr>
          <p:cNvPr id="1026" name="Picture 2" descr="C:\Users\ируська\Desktop\фотки\работейка\DSCF7245.JPG"/>
          <p:cNvPicPr>
            <a:picLocks noGrp="1" noChangeAspect="1" noChangeArrowheads="1"/>
          </p:cNvPicPr>
          <p:nvPr>
            <p:ph sz="half" idx="2"/>
          </p:nvPr>
        </p:nvPicPr>
        <p:blipFill>
          <a:blip r:embed="rId2" cstate="print"/>
          <a:srcRect/>
          <a:stretch>
            <a:fillRect/>
          </a:stretch>
        </p:blipFill>
        <p:spPr bwMode="auto">
          <a:xfrm>
            <a:off x="5292080" y="1770063"/>
            <a:ext cx="3080594" cy="4107458"/>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smtClean="0"/>
              <a:t>Опыт № 3.</a:t>
            </a:r>
            <a:endParaRPr lang="ru-RU" sz="3200" dirty="0"/>
          </a:p>
        </p:txBody>
      </p:sp>
      <p:sp>
        <p:nvSpPr>
          <p:cNvPr id="3" name="Содержимое 2"/>
          <p:cNvSpPr>
            <a:spLocks noGrp="1"/>
          </p:cNvSpPr>
          <p:nvPr>
            <p:ph sz="half" idx="1"/>
          </p:nvPr>
        </p:nvSpPr>
        <p:spPr/>
        <p:txBody>
          <a:bodyPr>
            <a:normAutofit lnSpcReduction="10000"/>
          </a:bodyPr>
          <a:lstStyle/>
          <a:p>
            <a:pPr>
              <a:buNone/>
            </a:pPr>
            <a:r>
              <a:rPr lang="ru-RU" dirty="0" smtClean="0"/>
              <a:t>Волшебные цветочки:</a:t>
            </a:r>
          </a:p>
          <a:p>
            <a:pPr>
              <a:buNone/>
            </a:pPr>
            <a:r>
              <a:rPr lang="ru-RU" dirty="0" smtClean="0"/>
              <a:t>кусочком шерстяной ткани натереть пластмассовую палочку, медленно поднести к цветку из бумажной салфетки и поднять. </a:t>
            </a:r>
          </a:p>
          <a:p>
            <a:pPr>
              <a:buNone/>
            </a:pPr>
            <a:r>
              <a:rPr lang="ru-RU" dirty="0" smtClean="0"/>
              <a:t>Цветочки тоже поднимутся.</a:t>
            </a:r>
          </a:p>
          <a:p>
            <a:pPr>
              <a:buNone/>
            </a:pPr>
            <a:endParaRPr lang="ru-RU" dirty="0"/>
          </a:p>
        </p:txBody>
      </p:sp>
      <p:pic>
        <p:nvPicPr>
          <p:cNvPr id="2050" name="Picture 2" descr="C:\Users\ируська\Desktop\фотки\работейка\DSCF7234.JPG"/>
          <p:cNvPicPr>
            <a:picLocks noGrp="1" noChangeAspect="1" noChangeArrowheads="1"/>
          </p:cNvPicPr>
          <p:nvPr>
            <p:ph sz="half" idx="2"/>
          </p:nvPr>
        </p:nvPicPr>
        <p:blipFill>
          <a:blip r:embed="rId2" cstate="print"/>
          <a:srcRect/>
          <a:stretch>
            <a:fillRect/>
          </a:stretch>
        </p:blipFill>
        <p:spPr bwMode="auto">
          <a:xfrm>
            <a:off x="4656138" y="2060849"/>
            <a:ext cx="4038600" cy="2736304"/>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Цель:</a:t>
            </a:r>
            <a:endParaRPr lang="ru-RU" dirty="0"/>
          </a:p>
        </p:txBody>
      </p:sp>
      <p:sp>
        <p:nvSpPr>
          <p:cNvPr id="3" name="Содержимое 2"/>
          <p:cNvSpPr>
            <a:spLocks noGrp="1"/>
          </p:cNvSpPr>
          <p:nvPr>
            <p:ph idx="1"/>
          </p:nvPr>
        </p:nvSpPr>
        <p:spPr>
          <a:xfrm>
            <a:off x="914400" y="1783560"/>
            <a:ext cx="7772400" cy="3301624"/>
          </a:xfrm>
        </p:spPr>
        <p:txBody>
          <a:bodyPr>
            <a:normAutofit/>
          </a:bodyPr>
          <a:lstStyle/>
          <a:p>
            <a:pPr algn="ctr">
              <a:buNone/>
            </a:pPr>
            <a:r>
              <a:rPr lang="ru-RU" sz="3600" dirty="0" smtClean="0"/>
              <a:t> Формирование навыков безопасного поведения при обращении с электроприборами.</a:t>
            </a:r>
            <a:endParaRPr lang="ru-RU" sz="3600" dirty="0"/>
          </a:p>
        </p:txBody>
      </p:sp>
      <p:pic>
        <p:nvPicPr>
          <p:cNvPr id="9219" name="Picture 3" descr="C:\Users\ируська\Desktop\электроприборы\бра.jpg"/>
          <p:cNvPicPr>
            <a:picLocks noChangeAspect="1" noChangeArrowheads="1"/>
          </p:cNvPicPr>
          <p:nvPr/>
        </p:nvPicPr>
        <p:blipFill>
          <a:blip r:embed="rId2" cstate="print"/>
          <a:srcRect/>
          <a:stretch>
            <a:fillRect/>
          </a:stretch>
        </p:blipFill>
        <p:spPr bwMode="auto">
          <a:xfrm>
            <a:off x="1763688" y="4077072"/>
            <a:ext cx="1295400" cy="1905000"/>
          </a:xfrm>
          <a:prstGeom prst="rect">
            <a:avLst/>
          </a:prstGeom>
          <a:noFill/>
        </p:spPr>
      </p:pic>
      <p:pic>
        <p:nvPicPr>
          <p:cNvPr id="9220" name="Picture 4" descr="C:\Users\ируська\Desktop\электроприборы\вентилятор.jpg"/>
          <p:cNvPicPr>
            <a:picLocks noChangeAspect="1" noChangeArrowheads="1"/>
          </p:cNvPicPr>
          <p:nvPr/>
        </p:nvPicPr>
        <p:blipFill>
          <a:blip r:embed="rId3" cstate="print"/>
          <a:srcRect/>
          <a:stretch>
            <a:fillRect/>
          </a:stretch>
        </p:blipFill>
        <p:spPr bwMode="auto">
          <a:xfrm>
            <a:off x="3059832" y="4725144"/>
            <a:ext cx="1295400" cy="1905000"/>
          </a:xfrm>
          <a:prstGeom prst="rect">
            <a:avLst/>
          </a:prstGeom>
          <a:noFill/>
        </p:spPr>
      </p:pic>
      <p:pic>
        <p:nvPicPr>
          <p:cNvPr id="9222" name="Picture 6" descr="C:\Users\ируська\Desktop\электроприборы\кухонный-комбайн.jpg"/>
          <p:cNvPicPr>
            <a:picLocks noChangeAspect="1" noChangeArrowheads="1"/>
          </p:cNvPicPr>
          <p:nvPr/>
        </p:nvPicPr>
        <p:blipFill>
          <a:blip r:embed="rId4" cstate="print"/>
          <a:srcRect/>
          <a:stretch>
            <a:fillRect/>
          </a:stretch>
        </p:blipFill>
        <p:spPr bwMode="auto">
          <a:xfrm>
            <a:off x="4427984" y="4005064"/>
            <a:ext cx="1295400" cy="1905000"/>
          </a:xfrm>
          <a:prstGeom prst="rect">
            <a:avLst/>
          </a:prstGeom>
          <a:noFill/>
        </p:spPr>
      </p:pic>
      <p:pic>
        <p:nvPicPr>
          <p:cNvPr id="9224" name="Picture 8" descr="C:\Users\ируська\Desktop\электроприборы\микроволновка.jpg"/>
          <p:cNvPicPr>
            <a:picLocks noChangeAspect="1" noChangeArrowheads="1"/>
          </p:cNvPicPr>
          <p:nvPr/>
        </p:nvPicPr>
        <p:blipFill>
          <a:blip r:embed="rId5" cstate="print"/>
          <a:srcRect/>
          <a:stretch>
            <a:fillRect/>
          </a:stretch>
        </p:blipFill>
        <p:spPr bwMode="auto">
          <a:xfrm>
            <a:off x="395536" y="4725144"/>
            <a:ext cx="1295400" cy="1905000"/>
          </a:xfrm>
          <a:prstGeom prst="rect">
            <a:avLst/>
          </a:prstGeom>
          <a:noFill/>
        </p:spPr>
      </p:pic>
      <p:pic>
        <p:nvPicPr>
          <p:cNvPr id="9225" name="Picture 9" descr="C:\Users\ируська\Desktop\электроприборы\фен.jpg"/>
          <p:cNvPicPr>
            <a:picLocks noChangeAspect="1" noChangeArrowheads="1"/>
          </p:cNvPicPr>
          <p:nvPr/>
        </p:nvPicPr>
        <p:blipFill>
          <a:blip r:embed="rId6" cstate="print"/>
          <a:srcRect/>
          <a:stretch>
            <a:fillRect/>
          </a:stretch>
        </p:blipFill>
        <p:spPr bwMode="auto">
          <a:xfrm>
            <a:off x="7596336" y="3429000"/>
            <a:ext cx="1295400" cy="1905000"/>
          </a:xfrm>
          <a:prstGeom prst="rect">
            <a:avLst/>
          </a:prstGeom>
          <a:noFill/>
        </p:spPr>
      </p:pic>
      <p:pic>
        <p:nvPicPr>
          <p:cNvPr id="9226" name="Picture 10" descr="C:\Users\ируська\Desktop\электроприборы\стиралка.jpg"/>
          <p:cNvPicPr>
            <a:picLocks noChangeAspect="1" noChangeArrowheads="1"/>
          </p:cNvPicPr>
          <p:nvPr/>
        </p:nvPicPr>
        <p:blipFill>
          <a:blip r:embed="rId7" cstate="print"/>
          <a:srcRect/>
          <a:stretch>
            <a:fillRect/>
          </a:stretch>
        </p:blipFill>
        <p:spPr bwMode="auto">
          <a:xfrm>
            <a:off x="7164288" y="4437112"/>
            <a:ext cx="1295400" cy="1905000"/>
          </a:xfrm>
          <a:prstGeom prst="rect">
            <a:avLst/>
          </a:prstGeom>
          <a:noFill/>
        </p:spPr>
      </p:pic>
      <p:pic>
        <p:nvPicPr>
          <p:cNvPr id="9228" name="Picture 12" descr="C:\Users\ируська\Desktop\электроприборы\тостер.jpg"/>
          <p:cNvPicPr>
            <a:picLocks noChangeAspect="1" noChangeArrowheads="1"/>
          </p:cNvPicPr>
          <p:nvPr/>
        </p:nvPicPr>
        <p:blipFill>
          <a:blip r:embed="rId8" cstate="print"/>
          <a:srcRect/>
          <a:stretch>
            <a:fillRect/>
          </a:stretch>
        </p:blipFill>
        <p:spPr bwMode="auto">
          <a:xfrm>
            <a:off x="467544" y="2420888"/>
            <a:ext cx="1295400" cy="1905000"/>
          </a:xfrm>
          <a:prstGeom prst="rect">
            <a:avLst/>
          </a:prstGeom>
          <a:noFill/>
        </p:spPr>
      </p:pic>
      <p:pic>
        <p:nvPicPr>
          <p:cNvPr id="9229" name="Picture 13" descr="C:\Users\ируська\Desktop\электроприборы\утюг.jpg"/>
          <p:cNvPicPr>
            <a:picLocks noChangeAspect="1" noChangeArrowheads="1"/>
          </p:cNvPicPr>
          <p:nvPr/>
        </p:nvPicPr>
        <p:blipFill>
          <a:blip r:embed="rId9" cstate="print"/>
          <a:srcRect/>
          <a:stretch>
            <a:fillRect/>
          </a:stretch>
        </p:blipFill>
        <p:spPr bwMode="auto">
          <a:xfrm>
            <a:off x="5940152" y="4581128"/>
            <a:ext cx="1295400" cy="1905000"/>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28"/>
                                        </p:tgtEl>
                                        <p:attrNameLst>
                                          <p:attrName>style.visibility</p:attrName>
                                        </p:attrNameLst>
                                      </p:cBhvr>
                                      <p:to>
                                        <p:strVal val="visible"/>
                                      </p:to>
                                    </p:set>
                                    <p:anim calcmode="lin" valueType="num">
                                      <p:cBhvr additive="base">
                                        <p:cTn id="15" dur="500" fill="hold"/>
                                        <p:tgtEl>
                                          <p:spTgt spid="9228"/>
                                        </p:tgtEl>
                                        <p:attrNameLst>
                                          <p:attrName>ppt_x</p:attrName>
                                        </p:attrNameLst>
                                      </p:cBhvr>
                                      <p:tavLst>
                                        <p:tav tm="0">
                                          <p:val>
                                            <p:strVal val="#ppt_x"/>
                                          </p:val>
                                        </p:tav>
                                        <p:tav tm="100000">
                                          <p:val>
                                            <p:strVal val="#ppt_x"/>
                                          </p:val>
                                        </p:tav>
                                      </p:tavLst>
                                    </p:anim>
                                    <p:anim calcmode="lin" valueType="num">
                                      <p:cBhvr additive="base">
                                        <p:cTn id="16" dur="500" fill="hold"/>
                                        <p:tgtEl>
                                          <p:spTgt spid="92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24"/>
                                        </p:tgtEl>
                                        <p:attrNameLst>
                                          <p:attrName>style.visibility</p:attrName>
                                        </p:attrNameLst>
                                      </p:cBhvr>
                                      <p:to>
                                        <p:strVal val="visible"/>
                                      </p:to>
                                    </p:set>
                                    <p:anim calcmode="lin" valueType="num">
                                      <p:cBhvr additive="base">
                                        <p:cTn id="19" dur="500" fill="hold"/>
                                        <p:tgtEl>
                                          <p:spTgt spid="9224"/>
                                        </p:tgtEl>
                                        <p:attrNameLst>
                                          <p:attrName>ppt_x</p:attrName>
                                        </p:attrNameLst>
                                      </p:cBhvr>
                                      <p:tavLst>
                                        <p:tav tm="0">
                                          <p:val>
                                            <p:strVal val="#ppt_x"/>
                                          </p:val>
                                        </p:tav>
                                        <p:tav tm="100000">
                                          <p:val>
                                            <p:strVal val="#ppt_x"/>
                                          </p:val>
                                        </p:tav>
                                      </p:tavLst>
                                    </p:anim>
                                    <p:anim calcmode="lin" valueType="num">
                                      <p:cBhvr additive="base">
                                        <p:cTn id="20" dur="500" fill="hold"/>
                                        <p:tgtEl>
                                          <p:spTgt spid="92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19"/>
                                        </p:tgtEl>
                                        <p:attrNameLst>
                                          <p:attrName>style.visibility</p:attrName>
                                        </p:attrNameLst>
                                      </p:cBhvr>
                                      <p:to>
                                        <p:strVal val="visible"/>
                                      </p:to>
                                    </p:set>
                                    <p:anim calcmode="lin" valueType="num">
                                      <p:cBhvr additive="base">
                                        <p:cTn id="23" dur="500" fill="hold"/>
                                        <p:tgtEl>
                                          <p:spTgt spid="9219"/>
                                        </p:tgtEl>
                                        <p:attrNameLst>
                                          <p:attrName>ppt_x</p:attrName>
                                        </p:attrNameLst>
                                      </p:cBhvr>
                                      <p:tavLst>
                                        <p:tav tm="0">
                                          <p:val>
                                            <p:strVal val="#ppt_x"/>
                                          </p:val>
                                        </p:tav>
                                        <p:tav tm="100000">
                                          <p:val>
                                            <p:strVal val="#ppt_x"/>
                                          </p:val>
                                        </p:tav>
                                      </p:tavLst>
                                    </p:anim>
                                    <p:anim calcmode="lin" valueType="num">
                                      <p:cBhvr additive="base">
                                        <p:cTn id="24" dur="500" fill="hold"/>
                                        <p:tgtEl>
                                          <p:spTgt spid="92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220"/>
                                        </p:tgtEl>
                                        <p:attrNameLst>
                                          <p:attrName>style.visibility</p:attrName>
                                        </p:attrNameLst>
                                      </p:cBhvr>
                                      <p:to>
                                        <p:strVal val="visible"/>
                                      </p:to>
                                    </p:set>
                                    <p:anim calcmode="lin" valueType="num">
                                      <p:cBhvr additive="base">
                                        <p:cTn id="27" dur="500" fill="hold"/>
                                        <p:tgtEl>
                                          <p:spTgt spid="9220"/>
                                        </p:tgtEl>
                                        <p:attrNameLst>
                                          <p:attrName>ppt_x</p:attrName>
                                        </p:attrNameLst>
                                      </p:cBhvr>
                                      <p:tavLst>
                                        <p:tav tm="0">
                                          <p:val>
                                            <p:strVal val="#ppt_x"/>
                                          </p:val>
                                        </p:tav>
                                        <p:tav tm="100000">
                                          <p:val>
                                            <p:strVal val="#ppt_x"/>
                                          </p:val>
                                        </p:tav>
                                      </p:tavLst>
                                    </p:anim>
                                    <p:anim calcmode="lin" valueType="num">
                                      <p:cBhvr additive="base">
                                        <p:cTn id="28" dur="500" fill="hold"/>
                                        <p:tgtEl>
                                          <p:spTgt spid="92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222"/>
                                        </p:tgtEl>
                                        <p:attrNameLst>
                                          <p:attrName>style.visibility</p:attrName>
                                        </p:attrNameLst>
                                      </p:cBhvr>
                                      <p:to>
                                        <p:strVal val="visible"/>
                                      </p:to>
                                    </p:set>
                                    <p:anim calcmode="lin" valueType="num">
                                      <p:cBhvr additive="base">
                                        <p:cTn id="31" dur="500" fill="hold"/>
                                        <p:tgtEl>
                                          <p:spTgt spid="9222"/>
                                        </p:tgtEl>
                                        <p:attrNameLst>
                                          <p:attrName>ppt_x</p:attrName>
                                        </p:attrNameLst>
                                      </p:cBhvr>
                                      <p:tavLst>
                                        <p:tav tm="0">
                                          <p:val>
                                            <p:strVal val="#ppt_x"/>
                                          </p:val>
                                        </p:tav>
                                        <p:tav tm="100000">
                                          <p:val>
                                            <p:strVal val="#ppt_x"/>
                                          </p:val>
                                        </p:tav>
                                      </p:tavLst>
                                    </p:anim>
                                    <p:anim calcmode="lin" valueType="num">
                                      <p:cBhvr additive="base">
                                        <p:cTn id="32" dur="500" fill="hold"/>
                                        <p:tgtEl>
                                          <p:spTgt spid="92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229"/>
                                        </p:tgtEl>
                                        <p:attrNameLst>
                                          <p:attrName>style.visibility</p:attrName>
                                        </p:attrNameLst>
                                      </p:cBhvr>
                                      <p:to>
                                        <p:strVal val="visible"/>
                                      </p:to>
                                    </p:set>
                                    <p:anim calcmode="lin" valueType="num">
                                      <p:cBhvr additive="base">
                                        <p:cTn id="35" dur="500" fill="hold"/>
                                        <p:tgtEl>
                                          <p:spTgt spid="9229"/>
                                        </p:tgtEl>
                                        <p:attrNameLst>
                                          <p:attrName>ppt_x</p:attrName>
                                        </p:attrNameLst>
                                      </p:cBhvr>
                                      <p:tavLst>
                                        <p:tav tm="0">
                                          <p:val>
                                            <p:strVal val="#ppt_x"/>
                                          </p:val>
                                        </p:tav>
                                        <p:tav tm="100000">
                                          <p:val>
                                            <p:strVal val="#ppt_x"/>
                                          </p:val>
                                        </p:tav>
                                      </p:tavLst>
                                    </p:anim>
                                    <p:anim calcmode="lin" valueType="num">
                                      <p:cBhvr additive="base">
                                        <p:cTn id="36" dur="500" fill="hold"/>
                                        <p:tgtEl>
                                          <p:spTgt spid="922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226"/>
                                        </p:tgtEl>
                                        <p:attrNameLst>
                                          <p:attrName>style.visibility</p:attrName>
                                        </p:attrNameLst>
                                      </p:cBhvr>
                                      <p:to>
                                        <p:strVal val="visible"/>
                                      </p:to>
                                    </p:set>
                                    <p:anim calcmode="lin" valueType="num">
                                      <p:cBhvr additive="base">
                                        <p:cTn id="39" dur="500" fill="hold"/>
                                        <p:tgtEl>
                                          <p:spTgt spid="9226"/>
                                        </p:tgtEl>
                                        <p:attrNameLst>
                                          <p:attrName>ppt_x</p:attrName>
                                        </p:attrNameLst>
                                      </p:cBhvr>
                                      <p:tavLst>
                                        <p:tav tm="0">
                                          <p:val>
                                            <p:strVal val="#ppt_x"/>
                                          </p:val>
                                        </p:tav>
                                        <p:tav tm="100000">
                                          <p:val>
                                            <p:strVal val="#ppt_x"/>
                                          </p:val>
                                        </p:tav>
                                      </p:tavLst>
                                    </p:anim>
                                    <p:anim calcmode="lin" valueType="num">
                                      <p:cBhvr additive="base">
                                        <p:cTn id="40" dur="500" fill="hold"/>
                                        <p:tgtEl>
                                          <p:spTgt spid="922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225"/>
                                        </p:tgtEl>
                                        <p:attrNameLst>
                                          <p:attrName>style.visibility</p:attrName>
                                        </p:attrNameLst>
                                      </p:cBhvr>
                                      <p:to>
                                        <p:strVal val="visible"/>
                                      </p:to>
                                    </p:set>
                                    <p:anim calcmode="lin" valueType="num">
                                      <p:cBhvr additive="base">
                                        <p:cTn id="43" dur="500" fill="hold"/>
                                        <p:tgtEl>
                                          <p:spTgt spid="9225"/>
                                        </p:tgtEl>
                                        <p:attrNameLst>
                                          <p:attrName>ppt_x</p:attrName>
                                        </p:attrNameLst>
                                      </p:cBhvr>
                                      <p:tavLst>
                                        <p:tav tm="0">
                                          <p:val>
                                            <p:strVal val="#ppt_x"/>
                                          </p:val>
                                        </p:tav>
                                        <p:tav tm="100000">
                                          <p:val>
                                            <p:strVal val="#ppt_x"/>
                                          </p:val>
                                        </p:tav>
                                      </p:tavLst>
                                    </p:anim>
                                    <p:anim calcmode="lin" valueType="num">
                                      <p:cBhvr additive="base">
                                        <p:cTn id="44"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Опыт № 4.</a:t>
            </a:r>
            <a:endParaRPr lang="ru-RU" dirty="0"/>
          </a:p>
        </p:txBody>
      </p:sp>
      <p:sp>
        <p:nvSpPr>
          <p:cNvPr id="3" name="Содержимое 2"/>
          <p:cNvSpPr>
            <a:spLocks noGrp="1"/>
          </p:cNvSpPr>
          <p:nvPr>
            <p:ph sz="half" idx="1"/>
          </p:nvPr>
        </p:nvSpPr>
        <p:spPr/>
        <p:txBody>
          <a:bodyPr>
            <a:normAutofit lnSpcReduction="10000"/>
          </a:bodyPr>
          <a:lstStyle/>
          <a:p>
            <a:pPr>
              <a:buNone/>
            </a:pPr>
            <a:r>
              <a:rPr lang="ru-RU" dirty="0" smtClean="0"/>
              <a:t>Опыт с батарейкой:</a:t>
            </a:r>
          </a:p>
          <a:p>
            <a:pPr>
              <a:buNone/>
            </a:pPr>
            <a:r>
              <a:rPr lang="ru-RU" dirty="0" smtClean="0"/>
              <a:t>фонарик без батарейки не включается, а когда подставить батарейку – плюс – к плюсу, минус – к минусу – он светит.</a:t>
            </a:r>
          </a:p>
          <a:p>
            <a:pPr>
              <a:buNone/>
            </a:pPr>
            <a:r>
              <a:rPr lang="ru-RU" dirty="0" smtClean="0"/>
              <a:t>Вывод: в батарейке живёт неопасное электричество.</a:t>
            </a:r>
          </a:p>
          <a:p>
            <a:pPr>
              <a:buNone/>
            </a:pPr>
            <a:endParaRPr lang="ru-RU" dirty="0"/>
          </a:p>
        </p:txBody>
      </p:sp>
      <p:pic>
        <p:nvPicPr>
          <p:cNvPr id="3074" name="Picture 2" descr="C:\Users\ируська\Desktop\атестация\электроприборы\фото приборов и сопутствующего\2010124154317493.jpg"/>
          <p:cNvPicPr>
            <a:picLocks noGrp="1" noChangeAspect="1" noChangeArrowheads="1"/>
          </p:cNvPicPr>
          <p:nvPr>
            <p:ph sz="half" idx="2"/>
          </p:nvPr>
        </p:nvPicPr>
        <p:blipFill>
          <a:blip r:embed="rId2" cstate="print"/>
          <a:srcRect/>
          <a:stretch>
            <a:fillRect/>
          </a:stretch>
        </p:blipFill>
        <p:spPr bwMode="auto">
          <a:xfrm>
            <a:off x="4499993" y="2060848"/>
            <a:ext cx="4304032" cy="3384375"/>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914400" y="3284984"/>
            <a:ext cx="7772400" cy="2088232"/>
          </a:xfrm>
        </p:spPr>
        <p:txBody>
          <a:bodyPr/>
          <a:lstStyle/>
          <a:p>
            <a:pPr algn="ctr"/>
            <a:r>
              <a:rPr lang="ru-RU" b="0" dirty="0" smtClean="0"/>
              <a:t/>
            </a:r>
            <a:br>
              <a:rPr lang="ru-RU" b="0" dirty="0" smtClean="0"/>
            </a:br>
            <a:r>
              <a:rPr lang="ru-RU" b="0" dirty="0" smtClean="0"/>
              <a:t>Безопасное</a:t>
            </a:r>
            <a:endParaRPr lang="ru-RU" dirty="0"/>
          </a:p>
        </p:txBody>
      </p:sp>
      <p:sp>
        <p:nvSpPr>
          <p:cNvPr id="6" name="Подзаголовок 5"/>
          <p:cNvSpPr>
            <a:spLocks noGrp="1"/>
          </p:cNvSpPr>
          <p:nvPr>
            <p:ph type="subTitle" idx="1"/>
          </p:nvPr>
        </p:nvSpPr>
        <p:spPr>
          <a:xfrm>
            <a:off x="914400" y="332656"/>
            <a:ext cx="7772400" cy="2880320"/>
          </a:xfrm>
        </p:spPr>
        <p:txBody>
          <a:bodyPr>
            <a:noAutofit/>
          </a:bodyPr>
          <a:lstStyle/>
          <a:p>
            <a:endParaRPr lang="ru-RU" sz="3200" dirty="0" smtClean="0"/>
          </a:p>
          <a:p>
            <a:endParaRPr lang="ru-RU" sz="3200" dirty="0" smtClean="0"/>
          </a:p>
          <a:p>
            <a:endParaRPr lang="ru-RU" sz="3200" dirty="0" smtClean="0"/>
          </a:p>
          <a:p>
            <a:endParaRPr lang="ru-RU" sz="3200" dirty="0" smtClean="0"/>
          </a:p>
          <a:p>
            <a:r>
              <a:rPr lang="ru-RU" sz="3200" dirty="0" smtClean="0"/>
              <a:t>	Ребята, вы молодцы, научились делать предметы волшебными. Теперь вы знаете, что в таких простых предметах, как расчёска, воздушный шарик, салфетка живёт электричество, но оно какое? </a:t>
            </a:r>
            <a:endParaRPr lang="ru-RU" sz="32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0648"/>
            <a:ext cx="7772400" cy="972720"/>
          </a:xfrm>
        </p:spPr>
        <p:txBody>
          <a:bodyPr/>
          <a:lstStyle/>
          <a:p>
            <a:pPr algn="ctr"/>
            <a:r>
              <a:rPr lang="ru-RU" sz="3200" dirty="0" smtClean="0"/>
              <a:t>7.Подведение итогов.</a:t>
            </a:r>
            <a:br>
              <a:rPr lang="ru-RU" sz="3200" dirty="0" smtClean="0"/>
            </a:br>
            <a:endParaRPr lang="ru-RU" sz="3200" dirty="0"/>
          </a:p>
        </p:txBody>
      </p:sp>
      <p:sp>
        <p:nvSpPr>
          <p:cNvPr id="3" name="Содержимое 2"/>
          <p:cNvSpPr>
            <a:spLocks noGrp="1"/>
          </p:cNvSpPr>
          <p:nvPr>
            <p:ph idx="1"/>
          </p:nvPr>
        </p:nvSpPr>
        <p:spPr>
          <a:xfrm>
            <a:off x="914400" y="1124744"/>
            <a:ext cx="7772400" cy="4608512"/>
          </a:xfrm>
        </p:spPr>
        <p:txBody>
          <a:bodyPr/>
          <a:lstStyle/>
          <a:p>
            <a:pPr>
              <a:buNone/>
            </a:pPr>
            <a:r>
              <a:rPr lang="ru-RU" dirty="0" smtClean="0"/>
              <a:t>1) О каких электроприборах мы говорили с вами на занятии? (ответы детей)</a:t>
            </a:r>
          </a:p>
          <a:p>
            <a:pPr>
              <a:buNone/>
            </a:pPr>
            <a:r>
              <a:rPr lang="ru-RU" dirty="0" smtClean="0"/>
              <a:t>2) Ещё сегодня на занятии мы узнали, что электричество бывает опасное и безопасное. А где встречается опасное электричество? (ответы детей)</a:t>
            </a:r>
          </a:p>
          <a:p>
            <a:pPr>
              <a:buNone/>
            </a:pPr>
            <a:r>
              <a:rPr lang="ru-RU" dirty="0" smtClean="0"/>
              <a:t>3) А где мы можем встретить безопасное электричество? (ответы детей).</a:t>
            </a:r>
          </a:p>
          <a:p>
            <a:pPr>
              <a:buNone/>
            </a:pPr>
            <a:endParaRPr lang="ru-RU"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914400" y="512064"/>
            <a:ext cx="7772400" cy="1548784"/>
          </a:xfrm>
        </p:spPr>
        <p:txBody>
          <a:bodyPr/>
          <a:lstStyle/>
          <a:p>
            <a:pPr algn="ctr"/>
            <a:r>
              <a:rPr lang="ru-RU" sz="3200" dirty="0" smtClean="0"/>
              <a:t>4)Расскажите правила безопасного пользования электроприборами по иллюстрации</a:t>
            </a:r>
            <a:endParaRPr lang="ru-RU" sz="3200" dirty="0"/>
          </a:p>
        </p:txBody>
      </p:sp>
      <p:pic>
        <p:nvPicPr>
          <p:cNvPr id="8194" name="Picture 2"/>
          <p:cNvPicPr>
            <a:picLocks noGrp="1" noChangeAspect="1" noChangeArrowheads="1"/>
          </p:cNvPicPr>
          <p:nvPr>
            <p:ph idx="1"/>
          </p:nvPr>
        </p:nvPicPr>
        <p:blipFill>
          <a:blip r:embed="rId2" cstate="print"/>
          <a:stretch>
            <a:fillRect/>
          </a:stretch>
        </p:blipFill>
        <p:spPr bwMode="auto">
          <a:xfrm>
            <a:off x="1833562" y="2498725"/>
            <a:ext cx="5934075" cy="314325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additive="base">
                                        <p:cTn id="11" dur="2000" fill="hold"/>
                                        <p:tgtEl>
                                          <p:spTgt spid="8194"/>
                                        </p:tgtEl>
                                        <p:attrNameLst>
                                          <p:attrName>ppt_x</p:attrName>
                                        </p:attrNameLst>
                                      </p:cBhvr>
                                      <p:tavLst>
                                        <p:tav tm="0">
                                          <p:val>
                                            <p:strVal val="#ppt_x"/>
                                          </p:val>
                                        </p:tav>
                                        <p:tav tm="100000">
                                          <p:val>
                                            <p:strVal val="#ppt_x"/>
                                          </p:val>
                                        </p:tav>
                                      </p:tavLst>
                                    </p:anim>
                                    <p:anim calcmode="lin" valueType="num">
                                      <p:cBhvr additive="base">
                                        <p:cTn id="12" dur="20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548680"/>
            <a:ext cx="7772400" cy="936104"/>
          </a:xfrm>
        </p:spPr>
        <p:txBody>
          <a:bodyPr/>
          <a:lstStyle/>
          <a:p>
            <a:pPr algn="ctr"/>
            <a:r>
              <a:rPr lang="ru-RU" sz="2400" dirty="0" smtClean="0"/>
              <a:t>Презентация-занятие «Волшебное электричество»выполнена на основе </a:t>
            </a:r>
            <a:r>
              <a:rPr lang="ru-RU" sz="2400" dirty="0" smtClean="0"/>
              <a:t>:</a:t>
            </a:r>
            <a:r>
              <a:rPr lang="ru-RU" dirty="0" smtClean="0"/>
              <a:t/>
            </a:r>
            <a:br>
              <a:rPr lang="ru-RU" dirty="0" smtClean="0"/>
            </a:br>
            <a:endParaRPr lang="ru-RU" dirty="0"/>
          </a:p>
        </p:txBody>
      </p:sp>
      <p:sp>
        <p:nvSpPr>
          <p:cNvPr id="3" name="Содержимое 2"/>
          <p:cNvSpPr>
            <a:spLocks noGrp="1"/>
          </p:cNvSpPr>
          <p:nvPr>
            <p:ph idx="1"/>
          </p:nvPr>
        </p:nvSpPr>
        <p:spPr>
          <a:xfrm>
            <a:off x="914400" y="1916832"/>
            <a:ext cx="7772400" cy="1080120"/>
          </a:xfrm>
        </p:spPr>
        <p:txBody>
          <a:bodyPr>
            <a:normAutofit/>
          </a:bodyPr>
          <a:lstStyle/>
          <a:p>
            <a:pPr algn="ctr">
              <a:buNone/>
            </a:pPr>
            <a:endParaRPr lang="ru-RU" sz="1400" dirty="0" smtClean="0"/>
          </a:p>
          <a:p>
            <a:pPr algn="ctr">
              <a:buNone/>
            </a:pPr>
            <a:endParaRPr lang="ru-RU" sz="1400" dirty="0" smtClean="0"/>
          </a:p>
          <a:p>
            <a:pPr algn="ctr">
              <a:buNone/>
            </a:pPr>
            <a:endParaRPr lang="ru-RU" sz="1400" dirty="0" smtClean="0"/>
          </a:p>
          <a:p>
            <a:pPr algn="ctr">
              <a:buNone/>
            </a:pPr>
            <a:endParaRPr lang="ru-RU" sz="1400" dirty="0"/>
          </a:p>
        </p:txBody>
      </p:sp>
      <p:pic>
        <p:nvPicPr>
          <p:cNvPr id="1027" name="Picture 3"/>
          <p:cNvPicPr>
            <a:picLocks noChangeAspect="1" noChangeArrowheads="1"/>
          </p:cNvPicPr>
          <p:nvPr/>
        </p:nvPicPr>
        <p:blipFill>
          <a:blip r:embed="rId3" cstate="print"/>
          <a:srcRect/>
          <a:stretch>
            <a:fillRect/>
          </a:stretch>
        </p:blipFill>
        <p:spPr bwMode="auto">
          <a:xfrm>
            <a:off x="1043608" y="1340768"/>
            <a:ext cx="7632848" cy="4824537"/>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 presetClass="entr" presetSubtype="10"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heckerboard(across)">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145282"/>
          </a:xfrm>
        </p:spPr>
        <p:txBody>
          <a:bodyPr/>
          <a:lstStyle/>
          <a:p>
            <a:pPr algn="ctr"/>
            <a:r>
              <a:rPr lang="ru-RU" dirty="0" smtClean="0"/>
              <a:t>Задачи:</a:t>
            </a:r>
            <a:endParaRPr lang="ru-RU" dirty="0"/>
          </a:p>
        </p:txBody>
      </p:sp>
      <p:sp>
        <p:nvSpPr>
          <p:cNvPr id="3" name="Содержимое 2"/>
          <p:cNvSpPr>
            <a:spLocks noGrp="1"/>
          </p:cNvSpPr>
          <p:nvPr>
            <p:ph idx="1"/>
          </p:nvPr>
        </p:nvSpPr>
        <p:spPr>
          <a:xfrm>
            <a:off x="457200" y="1340768"/>
            <a:ext cx="8229600" cy="5328592"/>
          </a:xfrm>
        </p:spPr>
        <p:txBody>
          <a:bodyPr>
            <a:normAutofit fontScale="70000" lnSpcReduction="20000"/>
          </a:bodyPr>
          <a:lstStyle/>
          <a:p>
            <a:pPr>
              <a:buNone/>
            </a:pPr>
            <a:r>
              <a:rPr lang="ru-RU" dirty="0" smtClean="0"/>
              <a:t> Образовательные:</a:t>
            </a:r>
          </a:p>
          <a:p>
            <a:pPr>
              <a:buFont typeface="Wingdings" pitchFamily="2" charset="2"/>
              <a:buChar char="§"/>
            </a:pPr>
            <a:r>
              <a:rPr lang="ru-RU" dirty="0" smtClean="0"/>
              <a:t>обобщить знания детей об электрических приборах, об их назначении в быту;</a:t>
            </a:r>
          </a:p>
          <a:p>
            <a:pPr>
              <a:buFont typeface="Wingdings" pitchFamily="2" charset="2"/>
              <a:buChar char="§"/>
            </a:pPr>
            <a:r>
              <a:rPr lang="ru-RU" dirty="0" smtClean="0"/>
              <a:t>познакомить с понятиями «электричество», «электрический ток»;</a:t>
            </a:r>
          </a:p>
          <a:p>
            <a:pPr>
              <a:buNone/>
            </a:pPr>
            <a:r>
              <a:rPr lang="ru-RU" dirty="0" smtClean="0"/>
              <a:t>Развивающие:</a:t>
            </a:r>
          </a:p>
          <a:p>
            <a:pPr>
              <a:buFont typeface="Wingdings" pitchFamily="2" charset="2"/>
              <a:buChar char="§"/>
            </a:pPr>
            <a:r>
              <a:rPr lang="ru-RU" dirty="0" smtClean="0"/>
              <a:t>развивать стремление к поисково-познавательной деятельности;</a:t>
            </a:r>
          </a:p>
          <a:p>
            <a:pPr>
              <a:buFont typeface="Wingdings" pitchFamily="2" charset="2"/>
              <a:buChar char="§"/>
            </a:pPr>
            <a:r>
              <a:rPr lang="ru-RU" dirty="0" smtClean="0"/>
              <a:t>развивать мыслительную активность, любознательность, умение делать выводы.</a:t>
            </a:r>
          </a:p>
          <a:p>
            <a:pPr>
              <a:buNone/>
            </a:pPr>
            <a:r>
              <a:rPr lang="ru-RU" dirty="0" smtClean="0"/>
              <a:t>Воспитательная:</a:t>
            </a:r>
          </a:p>
          <a:p>
            <a:pPr>
              <a:buFont typeface="Wingdings" pitchFamily="2" charset="2"/>
              <a:buChar char="§"/>
            </a:pPr>
            <a:r>
              <a:rPr lang="ru-RU" dirty="0" smtClean="0"/>
              <a:t>воспитывать интерес к познанию  функций электроприборов;</a:t>
            </a:r>
          </a:p>
          <a:p>
            <a:pPr>
              <a:buFont typeface="Wingdings" pitchFamily="2" charset="2"/>
              <a:buChar char="§"/>
            </a:pPr>
            <a:r>
              <a:rPr lang="ru-RU" dirty="0" smtClean="0"/>
              <a:t>Вызывать положительное отношение к полученным результатам опыта.</a:t>
            </a:r>
          </a:p>
          <a:p>
            <a:pPr>
              <a:buNone/>
            </a:pPr>
            <a:r>
              <a:rPr lang="ru-RU" dirty="0" err="1" smtClean="0"/>
              <a:t>Здоровьесберегающая</a:t>
            </a:r>
            <a:r>
              <a:rPr lang="ru-RU" dirty="0" smtClean="0"/>
              <a:t>:</a:t>
            </a:r>
          </a:p>
          <a:p>
            <a:pPr>
              <a:buFont typeface="Wingdings" pitchFamily="2" charset="2"/>
              <a:buChar char="§"/>
            </a:pPr>
            <a:r>
              <a:rPr lang="ru-RU" dirty="0" smtClean="0"/>
              <a:t>познакомить с правилами безопасного обращения с электроприборами.</a:t>
            </a:r>
          </a:p>
          <a:p>
            <a:pPr>
              <a:buNone/>
            </a:pPr>
            <a:endParaRPr lang="ru-RU" dirty="0" smtClean="0"/>
          </a:p>
          <a:p>
            <a:endParaRPr lang="ru-R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Оборудование:</a:t>
            </a:r>
            <a:endParaRPr lang="ru-RU" dirty="0"/>
          </a:p>
        </p:txBody>
      </p:sp>
      <p:sp>
        <p:nvSpPr>
          <p:cNvPr id="3" name="Содержимое 2"/>
          <p:cNvSpPr>
            <a:spLocks noGrp="1"/>
          </p:cNvSpPr>
          <p:nvPr>
            <p:ph idx="1"/>
          </p:nvPr>
        </p:nvSpPr>
        <p:spPr>
          <a:xfrm>
            <a:off x="914400" y="1484784"/>
            <a:ext cx="7772400" cy="3456384"/>
          </a:xfrm>
        </p:spPr>
        <p:txBody>
          <a:bodyPr>
            <a:normAutofit/>
          </a:bodyPr>
          <a:lstStyle/>
          <a:p>
            <a:r>
              <a:rPr lang="ru-RU" dirty="0" smtClean="0"/>
              <a:t>Слайды- картинки с изображением электроприборов; </a:t>
            </a:r>
          </a:p>
          <a:p>
            <a:r>
              <a:rPr lang="ru-RU" dirty="0" smtClean="0"/>
              <a:t>Провода;</a:t>
            </a:r>
          </a:p>
          <a:p>
            <a:r>
              <a:rPr lang="ru-RU" dirty="0" smtClean="0"/>
              <a:t>Пластмассовая расчёска, пластиковая палочка, цветы из бумажных салфеток, воздушный шарик, фонарик на батарейках.</a:t>
            </a:r>
            <a:endParaRPr lang="ru-RU" dirty="0"/>
          </a:p>
        </p:txBody>
      </p:sp>
      <p:pic>
        <p:nvPicPr>
          <p:cNvPr id="10243" name="Picture 3" descr="C:\Users\ируська\Desktop\электроприборы\4.jpg"/>
          <p:cNvPicPr>
            <a:picLocks noChangeAspect="1" noChangeArrowheads="1"/>
          </p:cNvPicPr>
          <p:nvPr/>
        </p:nvPicPr>
        <p:blipFill>
          <a:blip r:embed="rId2" cstate="print"/>
          <a:srcRect/>
          <a:stretch>
            <a:fillRect/>
          </a:stretch>
        </p:blipFill>
        <p:spPr bwMode="auto">
          <a:xfrm>
            <a:off x="6156176" y="4653136"/>
            <a:ext cx="2592628" cy="1944471"/>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5" presetClass="entr" presetSubtype="10" fill="hold" nodeType="withEffect">
                                  <p:stCondLst>
                                    <p:cond delay="0"/>
                                  </p:stCondLst>
                                  <p:childTnLst>
                                    <p:set>
                                      <p:cBhvr>
                                        <p:cTn id="22" dur="1" fill="hold">
                                          <p:stCondLst>
                                            <p:cond delay="0"/>
                                          </p:stCondLst>
                                        </p:cTn>
                                        <p:tgtEl>
                                          <p:spTgt spid="10243"/>
                                        </p:tgtEl>
                                        <p:attrNameLst>
                                          <p:attrName>style.visibility</p:attrName>
                                        </p:attrNameLst>
                                      </p:cBhvr>
                                      <p:to>
                                        <p:strVal val="visible"/>
                                      </p:to>
                                    </p:set>
                                    <p:animEffect transition="in" filter="checkerboard(across)">
                                      <p:cBhvr>
                                        <p:cTn id="23"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Ход занятия:</a:t>
            </a:r>
            <a:endParaRPr lang="ru-RU" dirty="0"/>
          </a:p>
        </p:txBody>
      </p:sp>
      <p:sp>
        <p:nvSpPr>
          <p:cNvPr id="3" name="Содержимое 2"/>
          <p:cNvSpPr>
            <a:spLocks noGrp="1"/>
          </p:cNvSpPr>
          <p:nvPr>
            <p:ph idx="1"/>
          </p:nvPr>
        </p:nvSpPr>
        <p:spPr/>
        <p:txBody>
          <a:bodyPr>
            <a:normAutofit fontScale="62500" lnSpcReduction="20000"/>
          </a:bodyPr>
          <a:lstStyle/>
          <a:p>
            <a:pPr algn="ctr">
              <a:buNone/>
            </a:pPr>
            <a:r>
              <a:rPr lang="ru-RU" dirty="0" smtClean="0"/>
              <a:t>1.Введение</a:t>
            </a:r>
          </a:p>
          <a:p>
            <a:pPr algn="ctr">
              <a:buNone/>
            </a:pPr>
            <a:r>
              <a:rPr lang="ru-RU" dirty="0" smtClean="0">
                <a:solidFill>
                  <a:schemeClr val="accent1">
                    <a:lumMod val="75000"/>
                  </a:schemeClr>
                </a:solidFill>
              </a:rPr>
              <a:t>  О каких помощниках говорится в стихотворении?</a:t>
            </a:r>
          </a:p>
          <a:p>
            <a:pPr algn="ctr">
              <a:buNone/>
            </a:pPr>
            <a:r>
              <a:rPr lang="ru-RU" dirty="0" smtClean="0"/>
              <a:t>Очень любим дом мы свой,</a:t>
            </a:r>
          </a:p>
          <a:p>
            <a:pPr algn="ctr">
              <a:buNone/>
            </a:pPr>
            <a:r>
              <a:rPr lang="ru-RU" dirty="0" smtClean="0"/>
              <a:t>И уютный, и родной.</a:t>
            </a:r>
          </a:p>
          <a:p>
            <a:pPr algn="ctr">
              <a:buNone/>
            </a:pPr>
            <a:r>
              <a:rPr lang="ru-RU" dirty="0" smtClean="0"/>
              <a:t>Но не каждый бы сумел</a:t>
            </a:r>
          </a:p>
          <a:p>
            <a:pPr algn="ctr">
              <a:buNone/>
            </a:pPr>
            <a:r>
              <a:rPr lang="ru-RU" dirty="0" smtClean="0"/>
              <a:t>Переделать массу дел.</a:t>
            </a:r>
          </a:p>
          <a:p>
            <a:pPr algn="ctr">
              <a:buNone/>
            </a:pPr>
            <a:r>
              <a:rPr lang="ru-RU" dirty="0" smtClean="0"/>
              <a:t>Нужно дома нам убрать,</a:t>
            </a:r>
          </a:p>
          <a:p>
            <a:pPr algn="ctr">
              <a:buNone/>
            </a:pPr>
            <a:r>
              <a:rPr lang="ru-RU" dirty="0" smtClean="0"/>
              <a:t>Приготовить, постирать,</a:t>
            </a:r>
          </a:p>
          <a:p>
            <a:pPr algn="ctr">
              <a:buNone/>
            </a:pPr>
            <a:r>
              <a:rPr lang="ru-RU" dirty="0" smtClean="0"/>
              <a:t>А ещё бельё погладить…</a:t>
            </a:r>
          </a:p>
          <a:p>
            <a:pPr algn="ctr">
              <a:buNone/>
            </a:pPr>
            <a:r>
              <a:rPr lang="ru-RU" dirty="0" smtClean="0"/>
              <a:t>Как со всей работой сладить!</a:t>
            </a:r>
          </a:p>
          <a:p>
            <a:pPr algn="ctr">
              <a:buNone/>
            </a:pPr>
            <a:r>
              <a:rPr lang="ru-RU" dirty="0" smtClean="0"/>
              <a:t>И чудесно, что сейчас</a:t>
            </a:r>
          </a:p>
          <a:p>
            <a:pPr algn="ctr">
              <a:buNone/>
            </a:pPr>
            <a:r>
              <a:rPr lang="ru-RU" dirty="0" smtClean="0"/>
              <a:t>Есть помощники у нас.</a:t>
            </a:r>
          </a:p>
          <a:p>
            <a:pPr algn="ctr">
              <a:buNone/>
            </a:pPr>
            <a:r>
              <a:rPr lang="ru-RU" dirty="0" smtClean="0"/>
              <a:t>Труд они нам облегчают,</a:t>
            </a:r>
          </a:p>
          <a:p>
            <a:pPr algn="ctr">
              <a:buNone/>
            </a:pPr>
            <a:r>
              <a:rPr lang="ru-RU" dirty="0" smtClean="0"/>
              <a:t>Время наше сберегают.</a:t>
            </a:r>
          </a:p>
          <a:p>
            <a:pPr algn="ctr">
              <a:buNone/>
            </a:pPr>
            <a:endParaRPr lang="ru-R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1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914400" y="1772816"/>
            <a:ext cx="7772400" cy="3168352"/>
          </a:xfrm>
        </p:spPr>
        <p:txBody>
          <a:bodyPr>
            <a:scene3d>
              <a:camera prst="orthographicFront"/>
              <a:lightRig rig="threePt" dir="t"/>
            </a:scene3d>
            <a:sp3d extrusionH="57150">
              <a:bevelT w="38100" h="38100" prst="relaxedInset"/>
            </a:sp3d>
          </a:bodyPr>
          <a:lstStyle/>
          <a:p>
            <a:pPr algn="ctr"/>
            <a:r>
              <a:rPr lang="ru-RU" dirty="0" smtClean="0"/>
              <a:t>Электроприборы</a:t>
            </a:r>
            <a:br>
              <a:rPr lang="ru-RU" dirty="0" smtClean="0"/>
            </a:br>
            <a:r>
              <a:rPr lang="ru-RU" dirty="0" smtClean="0"/>
              <a:t>2.Дидактическая игра «Для чего это нужно?»</a:t>
            </a:r>
            <a:endParaRPr lang="ru-R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1)Микроволновая печь:</a:t>
            </a:r>
            <a:endParaRPr lang="ru-RU" dirty="0"/>
          </a:p>
        </p:txBody>
      </p:sp>
      <p:sp>
        <p:nvSpPr>
          <p:cNvPr id="5" name="Текст 4"/>
          <p:cNvSpPr>
            <a:spLocks noGrp="1"/>
          </p:cNvSpPr>
          <p:nvPr>
            <p:ph type="body" idx="2"/>
          </p:nvPr>
        </p:nvSpPr>
        <p:spPr>
          <a:xfrm>
            <a:off x="755576" y="3068960"/>
            <a:ext cx="1728192" cy="2160240"/>
          </a:xfrm>
        </p:spPr>
        <p:txBody>
          <a:bodyPr/>
          <a:lstStyle/>
          <a:p>
            <a:endParaRPr lang="ru-RU" dirty="0"/>
          </a:p>
        </p:txBody>
      </p:sp>
      <p:sp>
        <p:nvSpPr>
          <p:cNvPr id="4" name="Содержимое 3"/>
          <p:cNvSpPr>
            <a:spLocks noGrp="1"/>
          </p:cNvSpPr>
          <p:nvPr>
            <p:ph sz="half" idx="1"/>
          </p:nvPr>
        </p:nvSpPr>
        <p:spPr>
          <a:xfrm>
            <a:off x="3275856" y="2204864"/>
            <a:ext cx="5486400" cy="3802236"/>
          </a:xfrm>
        </p:spPr>
        <p:txBody>
          <a:bodyPr/>
          <a:lstStyle/>
          <a:p>
            <a:r>
              <a:rPr lang="ru-RU" dirty="0" smtClean="0"/>
              <a:t>Предназначена для быстрого приготовления и подогрева пищи , а также разморозки продуктов.</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611560" y="1916832"/>
            <a:ext cx="2376264" cy="3744416"/>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2000" fill="hold"/>
                                        <p:tgtEl>
                                          <p:spTgt spid="1026"/>
                                        </p:tgtEl>
                                        <p:attrNameLst>
                                          <p:attrName>ppt_x</p:attrName>
                                        </p:attrNameLst>
                                      </p:cBhvr>
                                      <p:tavLst>
                                        <p:tav tm="0">
                                          <p:val>
                                            <p:strVal val="0-#ppt_w/2"/>
                                          </p:val>
                                        </p:tav>
                                        <p:tav tm="100000">
                                          <p:val>
                                            <p:strVal val="#ppt_x"/>
                                          </p:val>
                                        </p:tav>
                                      </p:tavLst>
                                    </p:anim>
                                    <p:anim calcmode="lin" valueType="num">
                                      <p:cBhvr additive="base">
                                        <p:cTn id="12" dur="2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2)Холодильник:</a:t>
            </a:r>
            <a:endParaRPr lang="ru-RU" dirty="0"/>
          </a:p>
        </p:txBody>
      </p:sp>
      <p:sp>
        <p:nvSpPr>
          <p:cNvPr id="3" name="Текст 2"/>
          <p:cNvSpPr>
            <a:spLocks noGrp="1"/>
          </p:cNvSpPr>
          <p:nvPr>
            <p:ph type="body" idx="2"/>
          </p:nvPr>
        </p:nvSpPr>
        <p:spPr>
          <a:xfrm flipH="1">
            <a:off x="1691680" y="2564904"/>
            <a:ext cx="216024" cy="1440160"/>
          </a:xfrm>
        </p:spPr>
        <p:txBody>
          <a:bodyPr/>
          <a:lstStyle/>
          <a:p>
            <a:endParaRPr lang="ru-RU" dirty="0"/>
          </a:p>
        </p:txBody>
      </p:sp>
      <p:sp>
        <p:nvSpPr>
          <p:cNvPr id="4" name="Содержимое 3"/>
          <p:cNvSpPr>
            <a:spLocks noGrp="1"/>
          </p:cNvSpPr>
          <p:nvPr>
            <p:ph sz="half" idx="1"/>
          </p:nvPr>
        </p:nvSpPr>
        <p:spPr>
          <a:xfrm>
            <a:off x="3429000" y="1988840"/>
            <a:ext cx="5486400" cy="3456384"/>
          </a:xfrm>
        </p:spPr>
        <p:txBody>
          <a:bodyPr/>
          <a:lstStyle/>
          <a:p>
            <a:r>
              <a:rPr lang="ru-RU" dirty="0" smtClean="0"/>
              <a:t>Предназначен для длительного хранения продуктов под действием холода.</a:t>
            </a:r>
            <a:endParaRPr lang="ru-RU" dirty="0"/>
          </a:p>
        </p:txBody>
      </p:sp>
      <p:pic>
        <p:nvPicPr>
          <p:cNvPr id="2051" name="Picture 3"/>
          <p:cNvPicPr>
            <a:picLocks noChangeAspect="1" noChangeArrowheads="1"/>
          </p:cNvPicPr>
          <p:nvPr/>
        </p:nvPicPr>
        <p:blipFill>
          <a:blip r:embed="rId2" cstate="print"/>
          <a:srcRect/>
          <a:stretch>
            <a:fillRect/>
          </a:stretch>
        </p:blipFill>
        <p:spPr bwMode="auto">
          <a:xfrm>
            <a:off x="683568" y="1556792"/>
            <a:ext cx="2376264" cy="4176464"/>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2000" fill="hold"/>
                                        <p:tgtEl>
                                          <p:spTgt spid="2051"/>
                                        </p:tgtEl>
                                        <p:attrNameLst>
                                          <p:attrName>ppt_x</p:attrName>
                                        </p:attrNameLst>
                                      </p:cBhvr>
                                      <p:tavLst>
                                        <p:tav tm="0">
                                          <p:val>
                                            <p:strVal val="0-#ppt_w/2"/>
                                          </p:val>
                                        </p:tav>
                                        <p:tav tm="100000">
                                          <p:val>
                                            <p:strVal val="#ppt_x"/>
                                          </p:val>
                                        </p:tav>
                                      </p:tavLst>
                                    </p:anim>
                                    <p:anim calcmode="lin" valueType="num">
                                      <p:cBhvr additive="base">
                                        <p:cTn id="12" dur="20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3)</a:t>
            </a:r>
            <a:r>
              <a:rPr lang="ru-RU" dirty="0" err="1" smtClean="0"/>
              <a:t>Радио-телефон</a:t>
            </a:r>
            <a:r>
              <a:rPr lang="ru-RU" dirty="0" smtClean="0"/>
              <a:t>:</a:t>
            </a:r>
            <a:endParaRPr lang="ru-RU" dirty="0"/>
          </a:p>
        </p:txBody>
      </p:sp>
      <p:sp>
        <p:nvSpPr>
          <p:cNvPr id="3" name="Текст 2"/>
          <p:cNvSpPr>
            <a:spLocks noGrp="1"/>
          </p:cNvSpPr>
          <p:nvPr>
            <p:ph type="body" idx="2"/>
          </p:nvPr>
        </p:nvSpPr>
        <p:spPr>
          <a:xfrm>
            <a:off x="1907704" y="2852936"/>
            <a:ext cx="72008" cy="1656184"/>
          </a:xfrm>
        </p:spPr>
        <p:txBody>
          <a:bodyPr/>
          <a:lstStyle/>
          <a:p>
            <a:endParaRPr lang="ru-RU" dirty="0"/>
          </a:p>
        </p:txBody>
      </p:sp>
      <p:sp>
        <p:nvSpPr>
          <p:cNvPr id="4" name="Содержимое 3"/>
          <p:cNvSpPr>
            <a:spLocks noGrp="1"/>
          </p:cNvSpPr>
          <p:nvPr>
            <p:ph sz="half" idx="1"/>
          </p:nvPr>
        </p:nvSpPr>
        <p:spPr>
          <a:xfrm>
            <a:off x="3429000" y="1988840"/>
            <a:ext cx="5486400" cy="2664296"/>
          </a:xfrm>
        </p:spPr>
        <p:txBody>
          <a:bodyPr/>
          <a:lstStyle/>
          <a:p>
            <a:r>
              <a:rPr lang="ru-RU" dirty="0" smtClean="0"/>
              <a:t>Служит для связи с людьми , находящимися далеко друг от друга.</a:t>
            </a:r>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683568" y="1484784"/>
            <a:ext cx="2376264" cy="4464496"/>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2000" fill="hold"/>
                                        <p:tgtEl>
                                          <p:spTgt spid="3074"/>
                                        </p:tgtEl>
                                        <p:attrNameLst>
                                          <p:attrName>ppt_x</p:attrName>
                                        </p:attrNameLst>
                                      </p:cBhvr>
                                      <p:tavLst>
                                        <p:tav tm="0">
                                          <p:val>
                                            <p:strVal val="0-#ppt_w/2"/>
                                          </p:val>
                                        </p:tav>
                                        <p:tav tm="100000">
                                          <p:val>
                                            <p:strVal val="#ppt_x"/>
                                          </p:val>
                                        </p:tav>
                                      </p:tavLst>
                                    </p:anim>
                                    <p:anim calcmode="lin" valueType="num">
                                      <p:cBhvr additive="base">
                                        <p:cTn id="12" dur="20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187</TotalTime>
  <Words>888</Words>
  <Application>Microsoft Office PowerPoint</Application>
  <PresentationFormat>Экран (4:3)</PresentationFormat>
  <Paragraphs>104</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Метро</vt:lpstr>
      <vt:lpstr>Презентация-занятие по ОБЖ в подготовительной к школе группе «Волшебное электричество» (с использованием здоровьесберегающих технологий и экспериментирования)  </vt:lpstr>
      <vt:lpstr>Цель:</vt:lpstr>
      <vt:lpstr>Задачи:</vt:lpstr>
      <vt:lpstr>Оборудование:</vt:lpstr>
      <vt:lpstr>Ход занятия:</vt:lpstr>
      <vt:lpstr>Электроприборы 2.Дидактическая игра «Для чего это нужно?»</vt:lpstr>
      <vt:lpstr>1)Микроволновая печь:</vt:lpstr>
      <vt:lpstr>2)Холодильник:</vt:lpstr>
      <vt:lpstr>3)Радио-телефон:</vt:lpstr>
      <vt:lpstr>4)Вентилятор:</vt:lpstr>
      <vt:lpstr>5)Фен:</vt:lpstr>
      <vt:lpstr>5)Пылесос:</vt:lpstr>
      <vt:lpstr>3.ФИЗМИНУТКА:</vt:lpstr>
      <vt:lpstr>4.«Откуда берётся электричество»  (рассказ воспитателя)    </vt:lpstr>
      <vt:lpstr>5.Знакомство с правилами безопасного пользования электроприборами(здоровьесберегающие технологии)     Внимательно посмотрите на эту картинку, подумайте и скажите, что это обозначает?.</vt:lpstr>
      <vt:lpstr>Слайд 16</vt:lpstr>
      <vt:lpstr>Правила пользования электроприборами</vt:lpstr>
      <vt:lpstr>6.  Опыты со статическим электричеством</vt:lpstr>
      <vt:lpstr>Опыт № 3.</vt:lpstr>
      <vt:lpstr>Опыт № 4.</vt:lpstr>
      <vt:lpstr> Безопасное</vt:lpstr>
      <vt:lpstr>7.Подведение итогов. </vt:lpstr>
      <vt:lpstr>4)Расскажите правила безопасного пользования электроприборами по иллюстрации</vt:lpstr>
      <vt:lpstr>Презентация-занятие «Волшебное электричество»выполнена на основе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ируська</dc:creator>
  <cp:lastModifiedBy>ируська</cp:lastModifiedBy>
  <cp:revision>24</cp:revision>
  <dcterms:created xsi:type="dcterms:W3CDTF">2013-10-03T21:48:40Z</dcterms:created>
  <dcterms:modified xsi:type="dcterms:W3CDTF">2013-10-11T20:38:10Z</dcterms:modified>
</cp:coreProperties>
</file>