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FBD69-5023-4095-891F-5FC4ADABA6F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B617D-41CB-4DAB-8546-1875B2953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02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B617D-41CB-4DAB-8546-1875B29531F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47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2%20&#1054;&#1089;&#1077;&#1085;&#1100;%20&#1087;&#1088;&#1080;&#1079;&#1085;&#1072;&#1082;&#1080;,%20&#1078;&#1080;&#1074;&#1086;&#1090;&#1085;&#1099;&#1077;,%20&#1088;&#1072;&#1089;&#1090;&#1077;&#1085;&#1080;&#1103;).ppsx" TargetMode="External"/><Relationship Id="rId13" Type="http://schemas.openxmlformats.org/officeDocument/2006/relationships/hyperlink" Target="12%20&#1074;&#1088;&#1077;&#1076;&#1085;&#1086;%20&#1087;&#1086;&#1083;&#1077;&#1079;&#1085;&#1086;.flipchart" TargetMode="External"/><Relationship Id="rId18" Type="http://schemas.openxmlformats.org/officeDocument/2006/relationships/image" Target="../media/image7.gif"/><Relationship Id="rId3" Type="http://schemas.openxmlformats.org/officeDocument/2006/relationships/hyperlink" Target="7%20&#1089;&#1086;&#1088;&#1090;&#1080;&#1088;&#1091;&#1077;&#1084;%20&#1086;&#1076;&#1077;&#1078;&#1076;&#1091;.flipchart" TargetMode="External"/><Relationship Id="rId21" Type="http://schemas.openxmlformats.org/officeDocument/2006/relationships/hyperlink" Target="17%20&#1095;&#1077;&#1081;%20&#1083;&#1080;&#1089;&#1090;.ppsx" TargetMode="External"/><Relationship Id="rId7" Type="http://schemas.openxmlformats.org/officeDocument/2006/relationships/hyperlink" Target="3%20&#1092;&#1088;&#1091;&#1082;&#1090;&#1099;%20-%20&#1086;&#1074;&#1086;&#1097;&#1080;.ppsx" TargetMode="External"/><Relationship Id="rId12" Type="http://schemas.openxmlformats.org/officeDocument/2006/relationships/hyperlink" Target="9%20&#1080;&#1089;&#1090;&#1086;&#1088;&#1080;&#1103;%20&#1086;&#1076;&#1085;&#1086;&#1075;&#1086;%20&#1087;&#1083;&#1072;&#1090;&#1100;&#1103;.ppsx" TargetMode="External"/><Relationship Id="rId17" Type="http://schemas.openxmlformats.org/officeDocument/2006/relationships/hyperlink" Target="1%20&#1089;&#1073;&#1086;&#1088;&#1085;&#1099;&#1081;%20&#1086;&#1089;&#1077;&#1085;&#1085;&#1080;&#1081;%20&#1087;&#1077;&#1081;&#1079;&#1072;&#1078;.ppsx" TargetMode="External"/><Relationship Id="rId2" Type="http://schemas.openxmlformats.org/officeDocument/2006/relationships/hyperlink" Target="16%20&#1102;&#1078;&#1072;&#1085;&#1080;&#1085;&#1091;%20&#1086;%20&#1079;&#1080;&#1084;&#1077;.ppsx" TargetMode="External"/><Relationship Id="rId16" Type="http://schemas.openxmlformats.org/officeDocument/2006/relationships/hyperlink" Target="13%20&#1078;&#1072;&#1088;&#1082;&#1080;&#1077;%20&#1089;&#1090;&#1088;&#1072;&#1085;&#1099;.ppsx" TargetMode="External"/><Relationship Id="rId20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hyperlink" Target="4%20&#1092;&#1088;&#1091;&#1082;&#1090;&#1099;%20-%20&#1086;&#1074;&#1086;&#1097;&#1080;%20&#1080;&#1079;%20&#1082;&#1086;&#1088;&#1079;&#1080;&#1085;&#1099;.flipchart" TargetMode="External"/><Relationship Id="rId11" Type="http://schemas.openxmlformats.org/officeDocument/2006/relationships/hyperlink" Target="10%20&#1078;&#1080;&#1079;&#1085;&#1100;%20&#1076;&#1080;&#1082;&#1080;&#1093;%20&#1078;&#1080;&#1074;&#1086;&#1090;&#1085;&#1099;&#1093;.ppsx" TargetMode="External"/><Relationship Id="rId5" Type="http://schemas.openxmlformats.org/officeDocument/2006/relationships/hyperlink" Target="5%20&#1075;&#1088;&#1080;&#1073;&#1099;%20&#1103;&#1075;&#1086;&#1076;&#1099;.ppsx" TargetMode="External"/><Relationship Id="rId15" Type="http://schemas.openxmlformats.org/officeDocument/2006/relationships/hyperlink" Target="14%20&#1055;&#1088;&#1080;&#1088;&#1086;&#1076;&#1085;&#1099;&#1077;%20&#1079;&#1086;&#1085;&#1099;%20&#1047;&#1077;&#1084;&#1083;&#1080;.ppsx" TargetMode="External"/><Relationship Id="rId10" Type="http://schemas.openxmlformats.org/officeDocument/2006/relationships/hyperlink" Target="11%20&#1085;&#1072;&#1082;&#1088;&#1099;&#1074;&#1072;&#1077;&#1084;%20&#1089;&#1090;&#1086;&#1083;.flipchart" TargetMode="External"/><Relationship Id="rId19" Type="http://schemas.openxmlformats.org/officeDocument/2006/relationships/slide" Target="slide2.xml"/><Relationship Id="rId4" Type="http://schemas.openxmlformats.org/officeDocument/2006/relationships/hyperlink" Target="6%20&#1087;&#1077;&#1088;&#1077;&#1083;&#1077;&#1090;&#1085;&#1099;&#1077;%20&#1087;&#1090;&#1080;&#1094;&#1099;.ppsx" TargetMode="External"/><Relationship Id="rId9" Type="http://schemas.openxmlformats.org/officeDocument/2006/relationships/hyperlink" Target="8%20&#1086;&#1076;&#1077;&#1074;&#1072;&#1077;&#1084;%20&#1082;&#1091;&#1082;&#1083;&#1091;.ppsx" TargetMode="External"/><Relationship Id="rId14" Type="http://schemas.openxmlformats.org/officeDocument/2006/relationships/hyperlink" Target="15%20&#1089;&#1073;&#1086;&#1088;&#1085;&#1072;&#1103;%20&#1079;&#1080;&#1084;&#1085;&#1103;&#1103;%20&#1082;&#1072;&#1088;&#1090;&#1080;&#1085;&#1072;.pps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85850" y="487025"/>
            <a:ext cx="10501386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детский сад общеразвивающего вида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 приоритетным осуществлением деятельности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 физическому развитию детей «Лучик»</a:t>
            </a:r>
          </a:p>
          <a:p>
            <a:pPr algn="ctr"/>
            <a:endParaRPr lang="ru-RU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Сообщение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опыта работы по теме: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«Компьютерные развивающие игры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познавательной деятельности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детей дошкольного возраста.»</a:t>
            </a: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            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Шугаипова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Т.И.,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      воспитатель                       </a:t>
            </a: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п.Коммунистический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2013г.</a:t>
            </a:r>
          </a:p>
          <a:p>
            <a:pPr algn="ctr"/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i049.radikal.ru/1007/32/6578fac808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4496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049.radikal.ru/1007/32/6578fac808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24" y="6219825"/>
            <a:ext cx="4464496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049.radikal.ru/1007/32/6578fac808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93168"/>
            <a:ext cx="4464496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049.radikal.ru/1007/32/6578fac808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504" y="0"/>
            <a:ext cx="4464496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049.radikal.ru/1007/32/6578fac808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1213" y="3073908"/>
            <a:ext cx="54006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049.radikal.ru/1007/32/6578fac808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4613" y="3001901"/>
            <a:ext cx="54006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csinnovators.com/site/images/Interactive_Displays/SMARToverl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25144"/>
            <a:ext cx="1594443" cy="170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23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6436">
            <a:off x="-965338" y="-107335"/>
            <a:ext cx="10023424" cy="6829435"/>
          </a:xfrm>
          <a:prstGeom prst="rect">
            <a:avLst/>
          </a:prstGeom>
        </p:spPr>
      </p:pic>
      <p:pic>
        <p:nvPicPr>
          <p:cNvPr id="4" name="Рисунок 3" descr="0-ruchki-optom-parker-i-waterman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083" r="6315" b="2083"/>
          <a:stretch>
            <a:fillRect/>
          </a:stretch>
        </p:blipFill>
        <p:spPr>
          <a:xfrm>
            <a:off x="5929322" y="3214686"/>
            <a:ext cx="3000396" cy="32861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3768" y="404664"/>
            <a:ext cx="25735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ПЕРСПЕКТИВА: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Куб 5"/>
          <p:cNvSpPr/>
          <p:nvPr/>
        </p:nvSpPr>
        <p:spPr>
          <a:xfrm>
            <a:off x="1403648" y="2132856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1403648" y="980728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19672" y="908720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Использование </a:t>
            </a:r>
            <a:r>
              <a:rPr lang="ru-RU" b="1" dirty="0"/>
              <a:t>ИКТ, цифровых образовательных ресурсов в других образовательных областях  образовательной </a:t>
            </a:r>
            <a:r>
              <a:rPr lang="ru-RU" b="1" dirty="0" smtClean="0"/>
              <a:t>деятельности, в совместной деятельности взрослого с детьми в разных режимных моментах;</a:t>
            </a:r>
            <a:endParaRPr lang="ru-RU" b="1" dirty="0"/>
          </a:p>
          <a:p>
            <a:pPr algn="just"/>
            <a:r>
              <a:rPr lang="ru-RU" b="1" dirty="0" smtClean="0"/>
              <a:t>Создание </a:t>
            </a:r>
            <a:r>
              <a:rPr lang="ru-RU" b="1" dirty="0"/>
              <a:t>медиа </a:t>
            </a:r>
            <a:r>
              <a:rPr lang="ru-RU" b="1" dirty="0" smtClean="0"/>
              <a:t>– теки</a:t>
            </a:r>
            <a:endParaRPr lang="ru-RU" b="1" dirty="0"/>
          </a:p>
          <a:p>
            <a:pPr algn="just"/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23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6436">
            <a:off x="-965338" y="-107335"/>
            <a:ext cx="10023424" cy="6829435"/>
          </a:xfrm>
          <a:prstGeom prst="rect">
            <a:avLst/>
          </a:prstGeom>
        </p:spPr>
      </p:pic>
      <p:pic>
        <p:nvPicPr>
          <p:cNvPr id="4" name="Рисунок 3" descr="0-ruchki-optom-parker-i-waterman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083" r="6315" b="2083"/>
          <a:stretch>
            <a:fillRect/>
          </a:stretch>
        </p:blipFill>
        <p:spPr>
          <a:xfrm>
            <a:off x="5929322" y="3214686"/>
            <a:ext cx="3000396" cy="3286148"/>
          </a:xfrm>
          <a:prstGeom prst="rect">
            <a:avLst/>
          </a:prstGeom>
        </p:spPr>
      </p:pic>
      <p:pic>
        <p:nvPicPr>
          <p:cNvPr id="1026" name="Picture 2" descr="http://www.tourblogger.ru/sites/default/files/u22438/ulybnis_03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518457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4951-6559.28119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571612"/>
            <a:ext cx="5072098" cy="4134644"/>
          </a:xfrm>
          <a:prstGeom prst="rect">
            <a:avLst/>
          </a:prstGeom>
        </p:spPr>
      </p:pic>
      <p:pic>
        <p:nvPicPr>
          <p:cNvPr id="7" name="Рисунок 6" descr="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2857496"/>
            <a:ext cx="1901808" cy="3357562"/>
          </a:xfrm>
          <a:prstGeom prst="rect">
            <a:avLst/>
          </a:prstGeom>
        </p:spPr>
      </p:pic>
      <p:pic>
        <p:nvPicPr>
          <p:cNvPr id="6" name="Рисунок 5" descr="detskie_tovary_sportivnye_tovary_detskie_myachi_mjachi_cheboksary_f03_mjachi_cheboksary_d150_14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5143512"/>
            <a:ext cx="1004364" cy="1014981"/>
          </a:xfrm>
          <a:prstGeom prst="rect">
            <a:avLst/>
          </a:prstGeom>
        </p:spPr>
      </p:pic>
      <p:pic>
        <p:nvPicPr>
          <p:cNvPr id="5" name="Рисунок 4" descr="3522_html_3d7fcc5c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5214950"/>
            <a:ext cx="1805082" cy="1391947"/>
          </a:xfrm>
          <a:prstGeom prst="rect">
            <a:avLst/>
          </a:prstGeom>
        </p:spPr>
      </p:pic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5572132" y="2571744"/>
            <a:ext cx="3571868" cy="4286256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88640"/>
            <a:ext cx="4919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ВИРТУАЛЬНОЕ ПУТЕШЕСТВИЕ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484784"/>
            <a:ext cx="420544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«ОТ СЛОВ          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</a:t>
            </a:r>
          </a:p>
          <a:p>
            <a:pPr algn="ctr"/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- К ДЕЛУ»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>
            <a:hlinkClick r:id="rId2" action="ppaction://hlinkpres?slideindex=1&amp;slidetitle="/>
          </p:cNvPr>
          <p:cNvSpPr/>
          <p:nvPr/>
        </p:nvSpPr>
        <p:spPr>
          <a:xfrm>
            <a:off x="6286512" y="2500306"/>
            <a:ext cx="1000132" cy="785818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>
            <a:hlinkClick r:id="rId3" action="ppaction://hlinkfile"/>
          </p:cNvPr>
          <p:cNvSpPr/>
          <p:nvPr/>
        </p:nvSpPr>
        <p:spPr>
          <a:xfrm>
            <a:off x="3286116" y="214290"/>
            <a:ext cx="1071570" cy="928694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>
            <a:hlinkClick r:id="rId4" action="ppaction://hlinkpres?slideindex=1&amp;slidetitle="/>
          </p:cNvPr>
          <p:cNvSpPr/>
          <p:nvPr/>
        </p:nvSpPr>
        <p:spPr>
          <a:xfrm>
            <a:off x="2000232" y="928670"/>
            <a:ext cx="928694" cy="785818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>
            <a:hlinkClick r:id="rId5" action="ppaction://hlinkpres?slideindex=1&amp;slidetitle="/>
          </p:cNvPr>
          <p:cNvSpPr/>
          <p:nvPr/>
        </p:nvSpPr>
        <p:spPr>
          <a:xfrm>
            <a:off x="500034" y="357166"/>
            <a:ext cx="1000132" cy="928694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>
            <a:hlinkClick r:id="rId6" action="ppaction://hlinkfile"/>
          </p:cNvPr>
          <p:cNvSpPr/>
          <p:nvPr/>
        </p:nvSpPr>
        <p:spPr>
          <a:xfrm>
            <a:off x="857224" y="1785926"/>
            <a:ext cx="857256" cy="785818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>
            <a:hlinkClick r:id="rId7" action="ppaction://hlinkpres?slideindex=1&amp;slidetitle="/>
          </p:cNvPr>
          <p:cNvSpPr/>
          <p:nvPr/>
        </p:nvSpPr>
        <p:spPr>
          <a:xfrm>
            <a:off x="214282" y="3143248"/>
            <a:ext cx="857256" cy="78581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>
            <a:hlinkClick r:id="rId8" action="ppaction://hlinkpres?slideindex=1&amp;slidetitle="/>
          </p:cNvPr>
          <p:cNvSpPr/>
          <p:nvPr/>
        </p:nvSpPr>
        <p:spPr>
          <a:xfrm>
            <a:off x="1357290" y="4286256"/>
            <a:ext cx="857256" cy="785818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>
            <a:hlinkClick r:id="rId9" action="ppaction://hlinkpres?slideindex=1&amp;slidetitle="/>
          </p:cNvPr>
          <p:cNvSpPr/>
          <p:nvPr/>
        </p:nvSpPr>
        <p:spPr>
          <a:xfrm>
            <a:off x="4714876" y="571480"/>
            <a:ext cx="1071570" cy="857256"/>
          </a:xfrm>
          <a:prstGeom prst="star5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>
            <a:hlinkClick r:id="rId10" action="ppaction://hlinkfile"/>
          </p:cNvPr>
          <p:cNvSpPr/>
          <p:nvPr/>
        </p:nvSpPr>
        <p:spPr>
          <a:xfrm>
            <a:off x="3286116" y="4357694"/>
            <a:ext cx="1143008" cy="785818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>
            <a:hlinkClick r:id="rId11" action="ppaction://hlinkpres?slideindex=1&amp;slidetitle="/>
          </p:cNvPr>
          <p:cNvSpPr/>
          <p:nvPr/>
        </p:nvSpPr>
        <p:spPr>
          <a:xfrm>
            <a:off x="3214678" y="3071810"/>
            <a:ext cx="928694" cy="928694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>
            <a:hlinkClick r:id="rId12" action="ppaction://hlinkpres?slideindex=1&amp;slidetitle="/>
          </p:cNvPr>
          <p:cNvSpPr/>
          <p:nvPr/>
        </p:nvSpPr>
        <p:spPr>
          <a:xfrm>
            <a:off x="3786182" y="2071678"/>
            <a:ext cx="928694" cy="857256"/>
          </a:xfrm>
          <a:prstGeom prst="star5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>
            <a:hlinkClick r:id="rId13" action="ppaction://hlinkfile"/>
          </p:cNvPr>
          <p:cNvSpPr/>
          <p:nvPr/>
        </p:nvSpPr>
        <p:spPr>
          <a:xfrm>
            <a:off x="2786050" y="5429264"/>
            <a:ext cx="1000132" cy="785818"/>
          </a:xfrm>
          <a:prstGeom prst="star5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>
            <a:hlinkClick r:id="rId14" action="ppaction://hlinkpres?slideindex=1&amp;slidetitle="/>
          </p:cNvPr>
          <p:cNvSpPr/>
          <p:nvPr/>
        </p:nvSpPr>
        <p:spPr>
          <a:xfrm>
            <a:off x="5929322" y="3786190"/>
            <a:ext cx="1000132" cy="8572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>
            <a:hlinkClick r:id="rId15" action="ppaction://hlinkpres?slideindex=1&amp;slidetitle="/>
          </p:cNvPr>
          <p:cNvSpPr/>
          <p:nvPr/>
        </p:nvSpPr>
        <p:spPr>
          <a:xfrm>
            <a:off x="5357818" y="4786322"/>
            <a:ext cx="857256" cy="85725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7572396" y="285728"/>
            <a:ext cx="642942" cy="571504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8286776" y="0"/>
            <a:ext cx="642942" cy="571504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>
            <a:hlinkClick r:id="rId16" action="ppaction://hlinkpres?slideindex=1&amp;slidetitle="/>
          </p:cNvPr>
          <p:cNvSpPr/>
          <p:nvPr/>
        </p:nvSpPr>
        <p:spPr>
          <a:xfrm>
            <a:off x="4214810" y="5715016"/>
            <a:ext cx="928694" cy="785818"/>
          </a:xfrm>
          <a:prstGeom prst="star5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5-конечная звезда 1">
            <a:hlinkClick r:id="rId17" action="ppaction://hlinkpres?slideindex=1&amp;slidetitle="/>
          </p:cNvPr>
          <p:cNvSpPr/>
          <p:nvPr/>
        </p:nvSpPr>
        <p:spPr>
          <a:xfrm>
            <a:off x="285720" y="5429264"/>
            <a:ext cx="857256" cy="78581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flipH="1">
            <a:off x="1000100" y="585789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43768" y="307181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16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786578" y="442913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15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43636" y="535782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14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 flipH="1">
            <a:off x="5000628" y="614364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13</a:t>
            </a:r>
            <a:endParaRPr lang="ru-RU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57554" y="6000768"/>
            <a:ext cx="728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12</a:t>
            </a:r>
            <a:endParaRPr lang="ru-RU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214810" y="471488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11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000496" y="378619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10</a:t>
            </a:r>
            <a:endParaRPr lang="ru-RU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643438" y="2643182"/>
            <a:ext cx="428628" cy="537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9</a:t>
            </a:r>
            <a:endParaRPr lang="ru-RU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643570" y="114298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8</a:t>
            </a:r>
            <a:endParaRPr lang="ru-RU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714612" y="135729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6</a:t>
            </a:r>
            <a:endParaRPr lang="ru-RU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285852" y="71435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28662" y="371475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071670" y="478632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571604" y="2357430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4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14810" y="85723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7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40" name="5-конечная звезда 39"/>
          <p:cNvSpPr/>
          <p:nvPr/>
        </p:nvSpPr>
        <p:spPr>
          <a:xfrm>
            <a:off x="8143900" y="857232"/>
            <a:ext cx="642942" cy="571504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shamaim.info/fairy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867461" cy="714380"/>
          </a:xfrm>
          <a:prstGeom prst="rect">
            <a:avLst/>
          </a:prstGeom>
          <a:noFill/>
        </p:spPr>
      </p:pic>
      <p:pic>
        <p:nvPicPr>
          <p:cNvPr id="5124" name="Picture 4" descr="http://img1.liveinternet.ru/images/attach/c/8/101/950/101950413_5177462_15ef1a59533bdbc78a6bcbbda332689f.gif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lum bright="-10000" contrast="30000"/>
          </a:blip>
          <a:srcRect/>
          <a:stretch>
            <a:fillRect/>
          </a:stretch>
        </p:blipFill>
        <p:spPr bwMode="auto">
          <a:xfrm>
            <a:off x="6772275" y="4191000"/>
            <a:ext cx="2371725" cy="26670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1" name="5-конечная звезда 40">
            <a:hlinkClick r:id="rId21" action="ppaction://hlinkpres?slideindex=1&amp;slidetitle="/>
          </p:cNvPr>
          <p:cNvSpPr/>
          <p:nvPr/>
        </p:nvSpPr>
        <p:spPr>
          <a:xfrm>
            <a:off x="7143768" y="1571612"/>
            <a:ext cx="1000132" cy="928694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8001024" y="221455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17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23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6436">
            <a:off x="-965338" y="-107335"/>
            <a:ext cx="10023424" cy="6829435"/>
          </a:xfrm>
          <a:prstGeom prst="rect">
            <a:avLst/>
          </a:prstGeom>
        </p:spPr>
      </p:pic>
      <p:pic>
        <p:nvPicPr>
          <p:cNvPr id="4" name="Рисунок 3" descr="0-ruchki-optom-parker-i-waterman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083" r="6315" b="2083"/>
          <a:stretch>
            <a:fillRect/>
          </a:stretch>
        </p:blipFill>
        <p:spPr>
          <a:xfrm>
            <a:off x="5929322" y="3214686"/>
            <a:ext cx="3000396" cy="3286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1285860"/>
            <a:ext cx="5286412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    </a:t>
            </a:r>
            <a:r>
              <a:rPr lang="ru-RU" sz="1900" b="1" dirty="0" smtClean="0"/>
              <a:t>Желание  повышать  интерес дошкольников к окружающей действительности;</a:t>
            </a:r>
          </a:p>
          <a:p>
            <a:pPr algn="just"/>
            <a:r>
              <a:rPr lang="ru-RU" sz="1900" b="1" dirty="0" smtClean="0"/>
              <a:t>    Стремление  повышать познавательную активность и желание самореализации ребенка в непосредственно образовательной деятельности;</a:t>
            </a:r>
          </a:p>
          <a:p>
            <a:pPr algn="just"/>
            <a:r>
              <a:rPr lang="ru-RU" sz="1900" b="1" dirty="0" smtClean="0"/>
              <a:t>    Желание организовать наиболее "привлекательный" и продуктивный образовательный процесс;</a:t>
            </a:r>
          </a:p>
          <a:p>
            <a:pPr algn="just"/>
            <a:r>
              <a:rPr lang="ru-RU" sz="1900" b="1" dirty="0" smtClean="0"/>
              <a:t>   Скудность имеющегося наглядного материала;</a:t>
            </a:r>
          </a:p>
          <a:p>
            <a:pPr algn="just"/>
            <a:r>
              <a:rPr lang="ru-RU" sz="1900" b="1" dirty="0" smtClean="0"/>
              <a:t>   Несоответствие в полной мере программным задачам предлагаемых цифровых образовательных ресурсов,;</a:t>
            </a:r>
          </a:p>
          <a:p>
            <a:pPr algn="just"/>
            <a:r>
              <a:rPr lang="ru-RU" sz="1900" b="1" dirty="0" smtClean="0"/>
              <a:t>   Стремление к организации современного, прогрессивного  образовательного процесса.</a:t>
            </a:r>
          </a:p>
          <a:p>
            <a:pPr algn="just"/>
            <a:endParaRPr lang="ru-RU" dirty="0"/>
          </a:p>
        </p:txBody>
      </p:sp>
      <p:sp>
        <p:nvSpPr>
          <p:cNvPr id="6" name="Куб 5"/>
          <p:cNvSpPr/>
          <p:nvPr/>
        </p:nvSpPr>
        <p:spPr>
          <a:xfrm>
            <a:off x="1428728" y="4000504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1428728" y="3143248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1428728" y="4572008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1428728" y="2000240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1428728" y="5500702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1428728" y="1428736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285728"/>
            <a:ext cx="62865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ФАКТОРЫ, ОКАЗАВШИЕ НЕПОСРЕДСТВЕННОЕ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ВЛИЯНИЕ НА БОЛЕЕ ГЛУБОКОЕ ИЗУЧЕНИЕ И ПРИМЕНЕНИЕ ДАННОГО ВИДА ДЕЯТЕЛЬНОСТИ: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23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6436">
            <a:off x="-965338" y="-107335"/>
            <a:ext cx="10023424" cy="6829435"/>
          </a:xfrm>
          <a:prstGeom prst="rect">
            <a:avLst/>
          </a:prstGeom>
        </p:spPr>
      </p:pic>
      <p:pic>
        <p:nvPicPr>
          <p:cNvPr id="10" name="Рисунок 9" descr="0-ruchki-optom-parker-i-waterman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083" r="6315" b="2083"/>
          <a:stretch>
            <a:fillRect/>
          </a:stretch>
        </p:blipFill>
        <p:spPr>
          <a:xfrm>
            <a:off x="5929322" y="3214686"/>
            <a:ext cx="3000396" cy="32861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142852"/>
            <a:ext cx="11430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428868"/>
            <a:ext cx="15946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428604"/>
            <a:ext cx="5143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Повышение познавательной активности у детей дошкольного возраста  в непосредственно  образовательной деятельности образовательной области «Познание» посредством использования компьютерных развивающих игр.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85852" y="2786058"/>
            <a:ext cx="5429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/>
              <a:t>1. Формировать представление детей об окружающем мире.</a:t>
            </a:r>
          </a:p>
          <a:p>
            <a:pPr lvl="0" algn="just"/>
            <a:r>
              <a:rPr lang="ru-RU" b="1" dirty="0" smtClean="0"/>
              <a:t>2. Способствовать развитию  познавательной активности детей.</a:t>
            </a:r>
          </a:p>
          <a:p>
            <a:pPr lvl="0" algn="just"/>
            <a:r>
              <a:rPr lang="ru-RU" b="1" dirty="0" smtClean="0"/>
              <a:t>3. Способствовать созданию положительной эмоциональной реакции в процессе непосредственно образовательной деятельности.</a:t>
            </a:r>
          </a:p>
          <a:p>
            <a:pPr marL="342900" lvl="0" indent="-342900" algn="just">
              <a:buAutoNum type="arabicPeriod" startAt="4"/>
            </a:pPr>
            <a:r>
              <a:rPr lang="ru-RU" b="1" dirty="0" smtClean="0"/>
              <a:t>Развивать умение у дошкольников работать с интерактивной доской.  </a:t>
            </a:r>
          </a:p>
          <a:p>
            <a:pPr marL="342900" indent="-342900" algn="just">
              <a:buAutoNum type="arabicPeriod" startAt="4"/>
            </a:pPr>
            <a:r>
              <a:rPr lang="ru-RU" b="1" dirty="0" smtClean="0"/>
              <a:t>Воспитывать желание самореализации в процессе образовательной деятельности.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6436">
            <a:off x="-965338" y="-107335"/>
            <a:ext cx="10023424" cy="6829435"/>
          </a:xfrm>
          <a:prstGeom prst="rect">
            <a:avLst/>
          </a:prstGeom>
        </p:spPr>
      </p:pic>
      <p:pic>
        <p:nvPicPr>
          <p:cNvPr id="14" name="Рисунок 13" descr="0-ruchki-optom-parker-i-waterman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083" r="6315" b="2083"/>
          <a:stretch>
            <a:fillRect/>
          </a:stretch>
        </p:blipFill>
        <p:spPr>
          <a:xfrm>
            <a:off x="5929322" y="3214686"/>
            <a:ext cx="3000396" cy="32861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476672"/>
            <a:ext cx="41369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ОБЛАСТЬ ПРИМЕНЕНИЯ: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3140968"/>
            <a:ext cx="22219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УЧАСТНИКИ: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19675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Непосредственно образовательная деятельность образовательной области "</a:t>
            </a:r>
            <a:r>
              <a:rPr lang="ru-RU" b="1" dirty="0" smtClean="0"/>
              <a:t>Познание«, индивидуальная работа.</a:t>
            </a:r>
            <a:endParaRPr lang="ru-RU" b="1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400506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Д</a:t>
            </a:r>
            <a:r>
              <a:rPr lang="ru-RU" b="1" dirty="0" smtClean="0"/>
              <a:t>ети </a:t>
            </a:r>
            <a:r>
              <a:rPr lang="ru-RU" b="1" dirty="0"/>
              <a:t>4 - 7 лет (воспитанники </a:t>
            </a:r>
            <a:r>
              <a:rPr lang="ru-RU" b="1" dirty="0" smtClean="0"/>
              <a:t>средней, старшей</a:t>
            </a:r>
            <a:r>
              <a:rPr lang="ru-RU" b="1" dirty="0"/>
              <a:t>, подготовительной групп</a:t>
            </a:r>
            <a:r>
              <a:rPr lang="ru-RU" b="1" dirty="0" smtClean="0"/>
              <a:t>). 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23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6436">
            <a:off x="-965338" y="-107335"/>
            <a:ext cx="10023424" cy="6829435"/>
          </a:xfrm>
          <a:prstGeom prst="rect">
            <a:avLst/>
          </a:prstGeom>
        </p:spPr>
      </p:pic>
      <p:pic>
        <p:nvPicPr>
          <p:cNvPr id="4" name="Рисунок 3" descr="0-ruchki-optom-parker-i-waterman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083" r="6315" b="2083"/>
          <a:stretch>
            <a:fillRect/>
          </a:stretch>
        </p:blipFill>
        <p:spPr>
          <a:xfrm>
            <a:off x="5929322" y="3214686"/>
            <a:ext cx="3000396" cy="32861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404664"/>
            <a:ext cx="44260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ПРОДУКТ ДЕЯТЕЛЬНОСТИ: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112474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Упражнения</a:t>
            </a:r>
            <a:r>
              <a:rPr lang="ru-RU" b="1" dirty="0"/>
              <a:t>;</a:t>
            </a:r>
          </a:p>
          <a:p>
            <a:pPr algn="just"/>
            <a:r>
              <a:rPr lang="ru-RU" b="1" dirty="0" smtClean="0"/>
              <a:t>Игра</a:t>
            </a:r>
            <a:r>
              <a:rPr lang="ru-RU" b="1" dirty="0"/>
              <a:t>;</a:t>
            </a:r>
          </a:p>
          <a:p>
            <a:pPr algn="just"/>
            <a:r>
              <a:rPr lang="ru-RU" b="1" dirty="0"/>
              <a:t>Д</a:t>
            </a:r>
            <a:r>
              <a:rPr lang="ru-RU" b="1" dirty="0" smtClean="0"/>
              <a:t>емонстрация</a:t>
            </a:r>
            <a:r>
              <a:rPr lang="ru-RU" b="1" dirty="0"/>
              <a:t>;</a:t>
            </a:r>
          </a:p>
          <a:p>
            <a:pPr algn="just"/>
            <a:r>
              <a:rPr lang="ru-RU" b="1" dirty="0"/>
              <a:t>В</a:t>
            </a:r>
            <a:r>
              <a:rPr lang="ru-RU" b="1" dirty="0" smtClean="0"/>
              <a:t>иртуальное путешествие.</a:t>
            </a:r>
            <a:endParaRPr lang="ru-RU" b="1" dirty="0"/>
          </a:p>
        </p:txBody>
      </p:sp>
      <p:sp>
        <p:nvSpPr>
          <p:cNvPr id="7" name="Куб 6"/>
          <p:cNvSpPr/>
          <p:nvPr/>
        </p:nvSpPr>
        <p:spPr>
          <a:xfrm>
            <a:off x="1835696" y="1196752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1835696" y="1772816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1835696" y="1484784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1835696" y="2060848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23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6436">
            <a:off x="-965338" y="-107335"/>
            <a:ext cx="10023424" cy="6829435"/>
          </a:xfrm>
          <a:prstGeom prst="rect">
            <a:avLst/>
          </a:prstGeom>
        </p:spPr>
      </p:pic>
      <p:pic>
        <p:nvPicPr>
          <p:cNvPr id="4" name="Рисунок 3" descr="0-ruchki-optom-parker-i-waterman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083" r="6315" b="2083"/>
          <a:stretch>
            <a:fillRect/>
          </a:stretch>
        </p:blipFill>
        <p:spPr>
          <a:xfrm>
            <a:off x="5929322" y="3214686"/>
            <a:ext cx="3000396" cy="3286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1052736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en-US" b="1" dirty="0" smtClean="0"/>
              <a:t>PowerPoint</a:t>
            </a:r>
            <a:r>
              <a:rPr lang="en-US" b="1" dirty="0"/>
              <a:t>;</a:t>
            </a:r>
            <a:endParaRPr lang="ru-RU" b="1" dirty="0"/>
          </a:p>
          <a:p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en-US" b="1" dirty="0" smtClean="0"/>
              <a:t>Photoshop</a:t>
            </a:r>
            <a:r>
              <a:rPr lang="en-US" b="1" dirty="0"/>
              <a:t>;</a:t>
            </a:r>
            <a:endParaRPr lang="ru-RU" b="1" dirty="0"/>
          </a:p>
          <a:p>
            <a:r>
              <a:rPr lang="ru-RU" b="1" dirty="0"/>
              <a:t> </a:t>
            </a:r>
            <a:r>
              <a:rPr lang="en-US" b="1" dirty="0" smtClean="0"/>
              <a:t> </a:t>
            </a:r>
            <a:r>
              <a:rPr lang="en-US" b="1" dirty="0"/>
              <a:t>Movie Maker; </a:t>
            </a:r>
            <a:endParaRPr lang="ru-RU" b="1" dirty="0"/>
          </a:p>
          <a:p>
            <a:r>
              <a:rPr lang="ru-RU" b="1" dirty="0"/>
              <a:t> </a:t>
            </a:r>
            <a:r>
              <a:rPr lang="en-US" b="1" dirty="0" smtClean="0"/>
              <a:t> </a:t>
            </a:r>
            <a:r>
              <a:rPr lang="en-US" b="1" dirty="0" err="1"/>
              <a:t>ActivInspire</a:t>
            </a:r>
            <a:r>
              <a:rPr lang="en-US" b="1" dirty="0"/>
              <a:t>.</a:t>
            </a:r>
            <a:endParaRPr lang="ru-RU" b="1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260648"/>
            <a:ext cx="457439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ИСПОЛЬЗУЕМЫЕ В РАБОТЕ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ПРОГРАММЫ: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2132856"/>
            <a:ext cx="39628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СРЕДСТВА СОЗДАНИЯ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ВОСПРОИЗВЕДЕНИЯ: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2924944"/>
            <a:ext cx="5472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  ПК </a:t>
            </a:r>
            <a:r>
              <a:rPr lang="ru-RU" b="1" dirty="0"/>
              <a:t>(поиск и получение информации, создание цифровых образовательных ресурсов, передача информации на интерактивную доску);</a:t>
            </a:r>
          </a:p>
          <a:p>
            <a:r>
              <a:rPr lang="ru-RU" b="1" dirty="0"/>
              <a:t> </a:t>
            </a:r>
            <a:r>
              <a:rPr lang="ru-RU" b="1" dirty="0" smtClean="0"/>
              <a:t> Интерактивная </a:t>
            </a:r>
            <a:r>
              <a:rPr lang="ru-RU" b="1" dirty="0"/>
              <a:t>доска (воспроизведение информации с ПК, наиболее качественная публичная трансляция материала, обеспечение возможности коллективного участия в компьютерных играх) ;</a:t>
            </a:r>
          </a:p>
          <a:p>
            <a:r>
              <a:rPr lang="ru-RU" b="1"/>
              <a:t> </a:t>
            </a:r>
            <a:r>
              <a:rPr lang="ru-RU" b="1" smtClean="0"/>
              <a:t> Документ </a:t>
            </a:r>
            <a:r>
              <a:rPr lang="ru-RU" b="1" dirty="0"/>
              <a:t>- камера (воспроизведение небольшого изображения для публичной визуализации).</a:t>
            </a:r>
          </a:p>
          <a:p>
            <a:endParaRPr lang="ru-RU" dirty="0"/>
          </a:p>
        </p:txBody>
      </p:sp>
      <p:sp>
        <p:nvSpPr>
          <p:cNvPr id="9" name="Куб 8"/>
          <p:cNvSpPr/>
          <p:nvPr/>
        </p:nvSpPr>
        <p:spPr>
          <a:xfrm>
            <a:off x="1403648" y="1124744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1403648" y="1412776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1403648" y="1700808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1403648" y="1988840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уб 12"/>
          <p:cNvSpPr/>
          <p:nvPr/>
        </p:nvSpPr>
        <p:spPr>
          <a:xfrm>
            <a:off x="1357290" y="1142984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1331640" y="3284984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уб 14"/>
          <p:cNvSpPr/>
          <p:nvPr/>
        </p:nvSpPr>
        <p:spPr>
          <a:xfrm>
            <a:off x="1331640" y="4149080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уб 15"/>
          <p:cNvSpPr/>
          <p:nvPr/>
        </p:nvSpPr>
        <p:spPr>
          <a:xfrm>
            <a:off x="1331640" y="5517232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23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6436">
            <a:off x="-965338" y="-107335"/>
            <a:ext cx="10023424" cy="6829435"/>
          </a:xfrm>
          <a:prstGeom prst="rect">
            <a:avLst/>
          </a:prstGeom>
        </p:spPr>
      </p:pic>
      <p:pic>
        <p:nvPicPr>
          <p:cNvPr id="4" name="Рисунок 3" descr="0-ruchki-optom-parker-i-waterman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083" r="6315" b="2083"/>
          <a:stretch>
            <a:fillRect/>
          </a:stretch>
        </p:blipFill>
        <p:spPr>
          <a:xfrm>
            <a:off x="5929322" y="3214686"/>
            <a:ext cx="3000396" cy="32861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404664"/>
            <a:ext cx="52359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ПРЕДПОЛАГАЕМЫЙ РЕЗУЛЬТАТ: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196752"/>
            <a:ext cx="4896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Повышение  качества образования в образовательной области "Познание" у детей 4 - 7 лет ;</a:t>
            </a:r>
          </a:p>
          <a:p>
            <a:pPr algn="just"/>
            <a:r>
              <a:rPr lang="ru-RU" b="1" dirty="0" smtClean="0"/>
              <a:t>Повышение </a:t>
            </a:r>
            <a:r>
              <a:rPr lang="ru-RU" b="1" dirty="0"/>
              <a:t>интереса у детей к окружающему миру;</a:t>
            </a:r>
          </a:p>
          <a:p>
            <a:pPr algn="just"/>
            <a:r>
              <a:rPr lang="ru-RU" b="1" dirty="0"/>
              <a:t>Р</a:t>
            </a:r>
            <a:r>
              <a:rPr lang="ru-RU" b="1" dirty="0" smtClean="0"/>
              <a:t>асширение </a:t>
            </a:r>
            <a:r>
              <a:rPr lang="ru-RU" b="1" dirty="0"/>
              <a:t>кругозора дошкольников;</a:t>
            </a:r>
          </a:p>
          <a:p>
            <a:pPr algn="just"/>
            <a:r>
              <a:rPr lang="ru-RU" b="1" dirty="0" smtClean="0"/>
              <a:t>Самореализация </a:t>
            </a:r>
            <a:r>
              <a:rPr lang="ru-RU" b="1" dirty="0"/>
              <a:t>дошкольника, желание принимать непосредственное участие в образовательном процессе, выражать свою точку зрения; </a:t>
            </a:r>
          </a:p>
          <a:p>
            <a:pPr algn="just"/>
            <a:r>
              <a:rPr lang="ru-RU" b="1" dirty="0"/>
              <a:t>В</a:t>
            </a:r>
            <a:r>
              <a:rPr lang="ru-RU" b="1" dirty="0" smtClean="0"/>
              <a:t>осприятие </a:t>
            </a:r>
            <a:r>
              <a:rPr lang="ru-RU" b="1" dirty="0"/>
              <a:t>дошкольником компьютера как естественной составляющей непосредственно образовательной деятельности.</a:t>
            </a:r>
          </a:p>
          <a:p>
            <a:pPr algn="just"/>
            <a:endParaRPr lang="ru-RU" b="1" dirty="0"/>
          </a:p>
        </p:txBody>
      </p:sp>
      <p:sp>
        <p:nvSpPr>
          <p:cNvPr id="7" name="Куб 6"/>
          <p:cNvSpPr/>
          <p:nvPr/>
        </p:nvSpPr>
        <p:spPr>
          <a:xfrm>
            <a:off x="1403648" y="1268760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1403648" y="2132856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1403648" y="2924944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1403648" y="4005064"/>
            <a:ext cx="142876" cy="142876"/>
          </a:xfrm>
          <a:prstGeom prst="cub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441</Words>
  <Application>Microsoft Office PowerPoint</Application>
  <PresentationFormat>Экран (4:3)</PresentationFormat>
  <Paragraphs>86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X64</cp:lastModifiedBy>
  <cp:revision>41</cp:revision>
  <dcterms:created xsi:type="dcterms:W3CDTF">2013-12-07T21:04:09Z</dcterms:created>
  <dcterms:modified xsi:type="dcterms:W3CDTF">2013-12-10T20:12:59Z</dcterms:modified>
</cp:coreProperties>
</file>