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C675A-3229-4E7A-8107-955E72D8B4CB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36AA0-58C7-453C-BBCF-3F56B33D5E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F6D6A0D9-32AC-4FD3-8028-71516464C6BF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1433FCD2-443F-4F74-815B-8097C8F991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30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AutoShape 17"/>
          <p:cNvSpPr>
            <a:spLocks noChangeArrowheads="1"/>
          </p:cNvSpPr>
          <p:nvPr/>
        </p:nvSpPr>
        <p:spPr bwMode="gray">
          <a:xfrm>
            <a:off x="2500298" y="3000372"/>
            <a:ext cx="6072230" cy="428628"/>
          </a:xfrm>
          <a:prstGeom prst="roundRect">
            <a:avLst>
              <a:gd name="adj" fmla="val 11505"/>
            </a:avLst>
          </a:prstGeom>
          <a:gradFill>
            <a:gsLst>
              <a:gs pos="0">
                <a:srgbClr val="ED9013"/>
              </a:gs>
              <a:gs pos="100000">
                <a:schemeClr val="bg1"/>
              </a:gs>
            </a:gsLst>
            <a:lin ang="19800000" scaled="0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40" name="AutoShape 12"/>
          <p:cNvSpPr>
            <a:spLocks noChangeArrowheads="1"/>
          </p:cNvSpPr>
          <p:nvPr/>
        </p:nvSpPr>
        <p:spPr bwMode="gray">
          <a:xfrm>
            <a:off x="2500298" y="1142984"/>
            <a:ext cx="6072230" cy="428628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45" name="AutoShape 17"/>
          <p:cNvSpPr>
            <a:spLocks noChangeArrowheads="1"/>
          </p:cNvSpPr>
          <p:nvPr/>
        </p:nvSpPr>
        <p:spPr bwMode="gray">
          <a:xfrm>
            <a:off x="2500298" y="1785926"/>
            <a:ext cx="6072230" cy="428627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47" name="AutoShape 19"/>
          <p:cNvSpPr>
            <a:spLocks noChangeArrowheads="1"/>
          </p:cNvSpPr>
          <p:nvPr/>
        </p:nvSpPr>
        <p:spPr bwMode="gray">
          <a:xfrm>
            <a:off x="2500298" y="2357430"/>
            <a:ext cx="6072230" cy="428628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gray">
          <a:xfrm>
            <a:off x="3000364" y="1214422"/>
            <a:ext cx="557216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b="1" i="1" dirty="0" smtClean="0">
                <a:solidFill>
                  <a:srgbClr val="000000"/>
                </a:solidFill>
              </a:rPr>
              <a:t>Творчески-игровой</a:t>
            </a:r>
            <a:endParaRPr lang="en-US" b="1" i="1" dirty="0">
              <a:solidFill>
                <a:srgbClr val="000000"/>
              </a:solidFill>
            </a:endParaRP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gray">
          <a:xfrm>
            <a:off x="3000364" y="1857364"/>
            <a:ext cx="557216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 dirty="0" smtClean="0">
                <a:solidFill>
                  <a:srgbClr val="000000"/>
                </a:solidFill>
              </a:rPr>
              <a:t>Игровая деятельность дошкольников</a:t>
            </a:r>
            <a:endParaRPr lang="en-US" b="1" i="1" dirty="0">
              <a:solidFill>
                <a:srgbClr val="000000"/>
              </a:solidFill>
            </a:endParaRPr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gray">
          <a:xfrm>
            <a:off x="3000364" y="2285992"/>
            <a:ext cx="5572164" cy="6155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sz="1700" b="1" i="1" dirty="0" smtClean="0">
                <a:solidFill>
                  <a:srgbClr val="000000"/>
                </a:solidFill>
              </a:rPr>
              <a:t>Игровая, двигательная, продуктивная, коммуникативная, познавательная</a:t>
            </a:r>
          </a:p>
        </p:txBody>
      </p:sp>
      <p:sp>
        <p:nvSpPr>
          <p:cNvPr id="38" name="Text Box 20"/>
          <p:cNvSpPr txBox="1">
            <a:spLocks noChangeArrowheads="1"/>
          </p:cNvSpPr>
          <p:nvPr/>
        </p:nvSpPr>
        <p:spPr bwMode="gray">
          <a:xfrm>
            <a:off x="3000364" y="3071810"/>
            <a:ext cx="557216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b="1" i="1" dirty="0" smtClean="0">
                <a:solidFill>
                  <a:srgbClr val="000000"/>
                </a:solidFill>
              </a:rPr>
              <a:t>Долгосрочный </a:t>
            </a:r>
            <a:endParaRPr lang="en-US" b="1" i="1" dirty="0">
              <a:solidFill>
                <a:srgbClr val="000000"/>
              </a:solidFill>
            </a:endParaRPr>
          </a:p>
        </p:txBody>
      </p:sp>
      <p:grpSp>
        <p:nvGrpSpPr>
          <p:cNvPr id="2" name="Группа 80"/>
          <p:cNvGrpSpPr/>
          <p:nvPr/>
        </p:nvGrpSpPr>
        <p:grpSpPr>
          <a:xfrm>
            <a:off x="714348" y="1071546"/>
            <a:ext cx="2319350" cy="571504"/>
            <a:chOff x="714348" y="1071546"/>
            <a:chExt cx="2319350" cy="571504"/>
          </a:xfrm>
        </p:grpSpPr>
        <p:sp>
          <p:nvSpPr>
            <p:cNvPr id="22549" name="AutoShape 21"/>
            <p:cNvSpPr>
              <a:spLocks noChangeArrowheads="1"/>
            </p:cNvSpPr>
            <p:nvPr/>
          </p:nvSpPr>
          <p:spPr bwMode="white">
            <a:xfrm>
              <a:off x="2500298" y="1214422"/>
              <a:ext cx="533400" cy="214314"/>
            </a:xfrm>
            <a:prstGeom prst="rightArrow">
              <a:avLst>
                <a:gd name="adj1" fmla="val 50000"/>
                <a:gd name="adj2" fmla="val 58333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Группа 72"/>
            <p:cNvGrpSpPr/>
            <p:nvPr/>
          </p:nvGrpSpPr>
          <p:grpSpPr>
            <a:xfrm>
              <a:off x="714348" y="1071546"/>
              <a:ext cx="1643074" cy="571504"/>
              <a:chOff x="714348" y="1071546"/>
              <a:chExt cx="1643074" cy="571504"/>
            </a:xfrm>
          </p:grpSpPr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>
                <a:off x="714348" y="1071546"/>
                <a:ext cx="1643074" cy="571504"/>
                <a:chOff x="471" y="353"/>
                <a:chExt cx="1195" cy="1539"/>
              </a:xfrm>
            </p:grpSpPr>
            <p:sp>
              <p:nvSpPr>
                <p:cNvPr id="33" name="Oval 10"/>
                <p:cNvSpPr>
                  <a:spLocks noChangeArrowheads="1"/>
                </p:cNvSpPr>
                <p:nvPr/>
              </p:nvSpPr>
              <p:spPr bwMode="ltGray">
                <a:xfrm>
                  <a:off x="471" y="1438"/>
                  <a:ext cx="1159" cy="36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1CF9D"/>
                    </a:gs>
                    <a:gs pos="50000">
                      <a:srgbClr val="C1CF9D">
                        <a:gamma/>
                        <a:tint val="42353"/>
                        <a:invGamma/>
                      </a:srgbClr>
                    </a:gs>
                    <a:gs pos="100000">
                      <a:srgbClr val="C1CF9D"/>
                    </a:gs>
                  </a:gsLst>
                  <a:lin ang="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AutoShape 11"/>
                <p:cNvSpPr>
                  <a:spLocks noChangeArrowheads="1"/>
                </p:cNvSpPr>
                <p:nvPr/>
              </p:nvSpPr>
              <p:spPr bwMode="ltGray">
                <a:xfrm>
                  <a:off x="507" y="353"/>
                  <a:ext cx="1159" cy="1539"/>
                </a:xfrm>
                <a:prstGeom prst="can">
                  <a:avLst>
                    <a:gd name="adj" fmla="val 33197"/>
                  </a:avLst>
                </a:prstGeom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>
                        <a:alpha val="50000"/>
                      </a:schemeClr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22541" name="Text Box 13"/>
              <p:cNvSpPr txBox="1">
                <a:spLocks noChangeArrowheads="1"/>
              </p:cNvSpPr>
              <p:nvPr/>
            </p:nvSpPr>
            <p:spPr bwMode="black">
              <a:xfrm>
                <a:off x="785786" y="1214422"/>
                <a:ext cx="1571636" cy="33855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39700" prst="cross"/>
              </a:sp3d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1600" b="1" i="1" dirty="0" smtClean="0">
                    <a:solidFill>
                      <a:srgbClr val="014553"/>
                    </a:solidFill>
                  </a:rPr>
                  <a:t>Тип</a:t>
                </a:r>
                <a:endParaRPr lang="en-US" sz="1600" b="1" i="1" dirty="0">
                  <a:solidFill>
                    <a:srgbClr val="014553"/>
                  </a:solidFill>
                  <a:effectLst/>
                </a:endParaRPr>
              </a:p>
            </p:txBody>
          </p:sp>
        </p:grpSp>
      </p:grpSp>
      <p:sp>
        <p:nvSpPr>
          <p:cNvPr id="35" name="Rectangle 2"/>
          <p:cNvSpPr txBox="1">
            <a:spLocks noChangeArrowheads="1"/>
          </p:cNvSpPr>
          <p:nvPr/>
        </p:nvSpPr>
        <p:spPr bwMode="gray">
          <a:xfrm>
            <a:off x="1043608" y="157146"/>
            <a:ext cx="72152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i="1" kern="0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Паспорт  проекта</a:t>
            </a:r>
            <a:endParaRPr kumimoji="0" lang="en-US" sz="2800" b="1" i="1" u="none" strike="noStrike" kern="0" normalizeH="0" baseline="0" noProof="0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5" name="Группа 81"/>
          <p:cNvGrpSpPr/>
          <p:nvPr/>
        </p:nvGrpSpPr>
        <p:grpSpPr>
          <a:xfrm>
            <a:off x="785786" y="1714488"/>
            <a:ext cx="2247912" cy="571504"/>
            <a:chOff x="785786" y="1714488"/>
            <a:chExt cx="2247912" cy="571504"/>
          </a:xfrm>
        </p:grpSpPr>
        <p:grpSp>
          <p:nvGrpSpPr>
            <p:cNvPr id="6" name="Группа 73"/>
            <p:cNvGrpSpPr/>
            <p:nvPr/>
          </p:nvGrpSpPr>
          <p:grpSpPr>
            <a:xfrm>
              <a:off x="785786" y="1714488"/>
              <a:ext cx="1643074" cy="571504"/>
              <a:chOff x="785786" y="1714488"/>
              <a:chExt cx="1643074" cy="571504"/>
            </a:xfrm>
          </p:grpSpPr>
          <p:grpSp>
            <p:nvGrpSpPr>
              <p:cNvPr id="7" name="Group 6"/>
              <p:cNvGrpSpPr>
                <a:grpSpLocks/>
              </p:cNvGrpSpPr>
              <p:nvPr/>
            </p:nvGrpSpPr>
            <p:grpSpPr bwMode="auto">
              <a:xfrm>
                <a:off x="785786" y="1714488"/>
                <a:ext cx="1643074" cy="571504"/>
                <a:chOff x="471" y="272"/>
                <a:chExt cx="1161" cy="1539"/>
              </a:xfrm>
            </p:grpSpPr>
            <p:sp>
              <p:nvSpPr>
                <p:cNvPr id="22535" name="Oval 7"/>
                <p:cNvSpPr>
                  <a:spLocks noChangeArrowheads="1"/>
                </p:cNvSpPr>
                <p:nvPr/>
              </p:nvSpPr>
              <p:spPr bwMode="ltGray">
                <a:xfrm>
                  <a:off x="471" y="1438"/>
                  <a:ext cx="1159" cy="36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1CF9D"/>
                    </a:gs>
                    <a:gs pos="50000">
                      <a:srgbClr val="C1CF9D">
                        <a:gamma/>
                        <a:tint val="42353"/>
                        <a:invGamma/>
                      </a:srgbClr>
                    </a:gs>
                    <a:gs pos="100000">
                      <a:srgbClr val="C1CF9D"/>
                    </a:gs>
                  </a:gsLst>
                  <a:lin ang="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536" name="AutoShape 8"/>
                <p:cNvSpPr>
                  <a:spLocks noChangeArrowheads="1"/>
                </p:cNvSpPr>
                <p:nvPr/>
              </p:nvSpPr>
              <p:spPr bwMode="ltGray">
                <a:xfrm>
                  <a:off x="473" y="272"/>
                  <a:ext cx="1159" cy="1539"/>
                </a:xfrm>
                <a:prstGeom prst="can">
                  <a:avLst>
                    <a:gd name="adj" fmla="val 33197"/>
                  </a:avLst>
                </a:prstGeom>
                <a:gradFill rotWithShape="1">
                  <a:gsLst>
                    <a:gs pos="0">
                      <a:schemeClr val="folHlink">
                        <a:gamma/>
                        <a:shade val="46275"/>
                        <a:invGamma/>
                      </a:schemeClr>
                    </a:gs>
                    <a:gs pos="50000">
                      <a:schemeClr val="folHlink">
                        <a:alpha val="50000"/>
                      </a:schemeClr>
                    </a:gs>
                    <a:gs pos="100000">
                      <a:schemeClr val="folHlink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22543" name="Text Box 15"/>
              <p:cNvSpPr txBox="1">
                <a:spLocks noChangeArrowheads="1"/>
              </p:cNvSpPr>
              <p:nvPr/>
            </p:nvSpPr>
            <p:spPr bwMode="black">
              <a:xfrm>
                <a:off x="785786" y="1857364"/>
                <a:ext cx="1500198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 b="1" dirty="0">
                    <a:solidFill>
                      <a:srgbClr val="FFFFFF"/>
                    </a:solidFill>
                  </a:rPr>
                  <a:t>  </a:t>
                </a:r>
                <a:r>
                  <a:rPr lang="ru-RU" sz="1600" b="1" i="1" dirty="0" smtClean="0">
                    <a:solidFill>
                      <a:srgbClr val="014553"/>
                    </a:solidFill>
                  </a:rPr>
                  <a:t>Вид</a:t>
                </a:r>
                <a:endParaRPr lang="en-US" sz="1600" b="1" i="1" dirty="0">
                  <a:solidFill>
                    <a:srgbClr val="014553"/>
                  </a:solidFill>
                </a:endParaRPr>
              </a:p>
            </p:txBody>
          </p:sp>
        </p:grpSp>
        <p:sp>
          <p:nvSpPr>
            <p:cNvPr id="56" name="AutoShape 21"/>
            <p:cNvSpPr>
              <a:spLocks noChangeArrowheads="1"/>
            </p:cNvSpPr>
            <p:nvPr/>
          </p:nvSpPr>
          <p:spPr bwMode="white">
            <a:xfrm>
              <a:off x="2500298" y="1857364"/>
              <a:ext cx="533400" cy="214314"/>
            </a:xfrm>
            <a:prstGeom prst="rightArrow">
              <a:avLst>
                <a:gd name="adj1" fmla="val 50000"/>
                <a:gd name="adj2" fmla="val 58333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" name="Группа 83"/>
          <p:cNvGrpSpPr/>
          <p:nvPr/>
        </p:nvGrpSpPr>
        <p:grpSpPr>
          <a:xfrm>
            <a:off x="785786" y="3000372"/>
            <a:ext cx="2247912" cy="500066"/>
            <a:chOff x="785786" y="3000372"/>
            <a:chExt cx="2247912" cy="500066"/>
          </a:xfrm>
        </p:grpSpPr>
        <p:grpSp>
          <p:nvGrpSpPr>
            <p:cNvPr id="9" name="Группа 75"/>
            <p:cNvGrpSpPr/>
            <p:nvPr/>
          </p:nvGrpSpPr>
          <p:grpSpPr>
            <a:xfrm>
              <a:off x="785786" y="3000372"/>
              <a:ext cx="1643075" cy="500066"/>
              <a:chOff x="785786" y="3000372"/>
              <a:chExt cx="1643075" cy="500066"/>
            </a:xfrm>
          </p:grpSpPr>
          <p:grpSp>
            <p:nvGrpSpPr>
              <p:cNvPr id="10" name="Group 9"/>
              <p:cNvGrpSpPr>
                <a:grpSpLocks/>
              </p:cNvGrpSpPr>
              <p:nvPr/>
            </p:nvGrpSpPr>
            <p:grpSpPr bwMode="auto">
              <a:xfrm>
                <a:off x="785786" y="3000372"/>
                <a:ext cx="1643075" cy="500066"/>
                <a:chOff x="471" y="272"/>
                <a:chExt cx="1161" cy="1539"/>
              </a:xfrm>
              <a:solidFill>
                <a:srgbClr val="FFCC66"/>
              </a:solidFill>
              <a:scene3d>
                <a:camera prst="orthographicFront"/>
                <a:lightRig rig="sunset" dir="t"/>
              </a:scene3d>
            </p:grpSpPr>
            <p:sp>
              <p:nvSpPr>
                <p:cNvPr id="22538" name="Oval 10"/>
                <p:cNvSpPr>
                  <a:spLocks noChangeArrowheads="1"/>
                </p:cNvSpPr>
                <p:nvPr/>
              </p:nvSpPr>
              <p:spPr bwMode="ltGray">
                <a:xfrm>
                  <a:off x="471" y="1438"/>
                  <a:ext cx="1159" cy="362"/>
                </a:xfrm>
                <a:prstGeom prst="ellipse">
                  <a:avLst/>
                </a:prstGeom>
                <a:grpFill/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539" name="AutoShape 11"/>
                <p:cNvSpPr>
                  <a:spLocks noChangeArrowheads="1"/>
                </p:cNvSpPr>
                <p:nvPr/>
              </p:nvSpPr>
              <p:spPr bwMode="ltGray">
                <a:xfrm>
                  <a:off x="473" y="272"/>
                  <a:ext cx="1159" cy="1539"/>
                </a:xfrm>
                <a:prstGeom prst="can">
                  <a:avLst>
                    <a:gd name="adj" fmla="val 33197"/>
                  </a:avLst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31" name="Text Box 16"/>
              <p:cNvSpPr txBox="1">
                <a:spLocks noChangeArrowheads="1"/>
              </p:cNvSpPr>
              <p:nvPr/>
            </p:nvSpPr>
            <p:spPr bwMode="black">
              <a:xfrm>
                <a:off x="785786" y="3071810"/>
                <a:ext cx="1571636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 b="1" dirty="0">
                    <a:solidFill>
                      <a:srgbClr val="FFFFFF"/>
                    </a:solidFill>
                  </a:rPr>
                  <a:t>  </a:t>
                </a:r>
                <a:r>
                  <a:rPr lang="ru-RU" sz="1600" b="1" i="1" dirty="0" smtClean="0">
                    <a:solidFill>
                      <a:srgbClr val="014553"/>
                    </a:solidFill>
                  </a:rPr>
                  <a:t>Срок</a:t>
                </a:r>
                <a:r>
                  <a:rPr lang="ru-RU" sz="2000" b="1" i="1" dirty="0" smtClean="0">
                    <a:solidFill>
                      <a:srgbClr val="014553"/>
                    </a:solidFill>
                  </a:rPr>
                  <a:t> </a:t>
                </a:r>
                <a:endParaRPr lang="en-US" sz="2000" b="1" i="1" dirty="0">
                  <a:solidFill>
                    <a:srgbClr val="014553"/>
                  </a:solidFill>
                </a:endParaRPr>
              </a:p>
            </p:txBody>
          </p:sp>
        </p:grpSp>
        <p:sp>
          <p:nvSpPr>
            <p:cNvPr id="57" name="AutoShape 21"/>
            <p:cNvSpPr>
              <a:spLocks noChangeArrowheads="1"/>
            </p:cNvSpPr>
            <p:nvPr/>
          </p:nvSpPr>
          <p:spPr bwMode="white">
            <a:xfrm>
              <a:off x="2500298" y="3143248"/>
              <a:ext cx="533400" cy="214314"/>
            </a:xfrm>
            <a:prstGeom prst="rightArrow">
              <a:avLst>
                <a:gd name="adj1" fmla="val 50000"/>
                <a:gd name="adj2" fmla="val 58333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" name="Группа 82"/>
          <p:cNvGrpSpPr/>
          <p:nvPr/>
        </p:nvGrpSpPr>
        <p:grpSpPr>
          <a:xfrm>
            <a:off x="785786" y="2357430"/>
            <a:ext cx="2247912" cy="500066"/>
            <a:chOff x="785786" y="2357430"/>
            <a:chExt cx="2247912" cy="500066"/>
          </a:xfrm>
        </p:grpSpPr>
        <p:grpSp>
          <p:nvGrpSpPr>
            <p:cNvPr id="12" name="Группа 74"/>
            <p:cNvGrpSpPr/>
            <p:nvPr/>
          </p:nvGrpSpPr>
          <p:grpSpPr>
            <a:xfrm>
              <a:off x="785786" y="2357430"/>
              <a:ext cx="1643074" cy="500066"/>
              <a:chOff x="785786" y="2357430"/>
              <a:chExt cx="1643074" cy="500066"/>
            </a:xfrm>
          </p:grpSpPr>
          <p:grpSp>
            <p:nvGrpSpPr>
              <p:cNvPr id="13" name="Group 3"/>
              <p:cNvGrpSpPr>
                <a:grpSpLocks/>
              </p:cNvGrpSpPr>
              <p:nvPr/>
            </p:nvGrpSpPr>
            <p:grpSpPr bwMode="auto">
              <a:xfrm>
                <a:off x="785786" y="2357430"/>
                <a:ext cx="1643074" cy="500066"/>
                <a:chOff x="471" y="272"/>
                <a:chExt cx="1161" cy="1539"/>
              </a:xfrm>
            </p:grpSpPr>
            <p:sp>
              <p:nvSpPr>
                <p:cNvPr id="22532" name="Oval 4"/>
                <p:cNvSpPr>
                  <a:spLocks noChangeArrowheads="1"/>
                </p:cNvSpPr>
                <p:nvPr/>
              </p:nvSpPr>
              <p:spPr bwMode="ltGray">
                <a:xfrm>
                  <a:off x="471" y="1438"/>
                  <a:ext cx="1159" cy="36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1CF9D"/>
                    </a:gs>
                    <a:gs pos="50000">
                      <a:srgbClr val="C1CF9D">
                        <a:gamma/>
                        <a:tint val="42353"/>
                        <a:invGamma/>
                      </a:srgbClr>
                    </a:gs>
                    <a:gs pos="100000">
                      <a:srgbClr val="C1CF9D"/>
                    </a:gs>
                  </a:gsLst>
                  <a:lin ang="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533" name="AutoShape 5"/>
                <p:cNvSpPr>
                  <a:spLocks noChangeArrowheads="1"/>
                </p:cNvSpPr>
                <p:nvPr/>
              </p:nvSpPr>
              <p:spPr bwMode="ltGray">
                <a:xfrm>
                  <a:off x="473" y="272"/>
                  <a:ext cx="1159" cy="1539"/>
                </a:xfrm>
                <a:prstGeom prst="can">
                  <a:avLst>
                    <a:gd name="adj" fmla="val 33197"/>
                  </a:avLst>
                </a:prstGeom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>
                        <a:alpha val="50000"/>
                      </a:schemeClr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22544" name="Text Box 16"/>
              <p:cNvSpPr txBox="1">
                <a:spLocks noChangeArrowheads="1"/>
              </p:cNvSpPr>
              <p:nvPr/>
            </p:nvSpPr>
            <p:spPr bwMode="black">
              <a:xfrm>
                <a:off x="785786" y="2428868"/>
                <a:ext cx="1500198" cy="40011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 b="1" dirty="0">
                    <a:solidFill>
                      <a:srgbClr val="FFFFFF"/>
                    </a:solidFill>
                  </a:rPr>
                  <a:t>  </a:t>
                </a:r>
                <a:r>
                  <a:rPr lang="ru-RU" sz="1600" b="1" i="1" dirty="0" smtClean="0">
                    <a:solidFill>
                      <a:srgbClr val="014553"/>
                    </a:solidFill>
                  </a:rPr>
                  <a:t>Форма</a:t>
                </a:r>
                <a:endParaRPr lang="en-US" sz="1600" b="1" i="1" dirty="0">
                  <a:solidFill>
                    <a:srgbClr val="014553"/>
                  </a:solidFill>
                </a:endParaRPr>
              </a:p>
            </p:txBody>
          </p:sp>
        </p:grpSp>
        <p:sp>
          <p:nvSpPr>
            <p:cNvPr id="59" name="AutoShape 21"/>
            <p:cNvSpPr>
              <a:spLocks noChangeArrowheads="1"/>
            </p:cNvSpPr>
            <p:nvPr/>
          </p:nvSpPr>
          <p:spPr bwMode="white">
            <a:xfrm>
              <a:off x="2500298" y="2500306"/>
              <a:ext cx="533400" cy="214314"/>
            </a:xfrm>
            <a:prstGeom prst="rightArrow">
              <a:avLst>
                <a:gd name="adj1" fmla="val 50000"/>
                <a:gd name="adj2" fmla="val 58333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1" name="AutoShape 19"/>
          <p:cNvSpPr>
            <a:spLocks noChangeArrowheads="1"/>
          </p:cNvSpPr>
          <p:nvPr/>
        </p:nvSpPr>
        <p:spPr bwMode="gray">
          <a:xfrm>
            <a:off x="2500298" y="3643314"/>
            <a:ext cx="6072230" cy="428628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rgbClr val="FF3FFF"/>
              </a:gs>
              <a:gs pos="100000">
                <a:schemeClr val="bg1"/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" name="AutoShape 17"/>
          <p:cNvSpPr>
            <a:spLocks noChangeArrowheads="1"/>
          </p:cNvSpPr>
          <p:nvPr/>
        </p:nvSpPr>
        <p:spPr bwMode="gray">
          <a:xfrm>
            <a:off x="2500298" y="4286256"/>
            <a:ext cx="6072230" cy="428628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" name="AutoShape 12"/>
          <p:cNvSpPr>
            <a:spLocks noChangeArrowheads="1"/>
          </p:cNvSpPr>
          <p:nvPr/>
        </p:nvSpPr>
        <p:spPr bwMode="gray">
          <a:xfrm>
            <a:off x="2500298" y="5572140"/>
            <a:ext cx="6072230" cy="428628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" name="AutoShape 19"/>
          <p:cNvSpPr>
            <a:spLocks noChangeArrowheads="1"/>
          </p:cNvSpPr>
          <p:nvPr/>
        </p:nvSpPr>
        <p:spPr bwMode="gray">
          <a:xfrm>
            <a:off x="2500298" y="4857760"/>
            <a:ext cx="6072230" cy="571504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rgbClr val="FF0066"/>
              </a:gs>
              <a:gs pos="100000">
                <a:schemeClr val="bg1"/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" name="Text Box 20"/>
          <p:cNvSpPr txBox="1">
            <a:spLocks noChangeArrowheads="1"/>
          </p:cNvSpPr>
          <p:nvPr/>
        </p:nvSpPr>
        <p:spPr bwMode="gray">
          <a:xfrm>
            <a:off x="3000364" y="3643314"/>
            <a:ext cx="557216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b="1" i="1" dirty="0" smtClean="0">
                <a:solidFill>
                  <a:srgbClr val="000000"/>
                </a:solidFill>
              </a:rPr>
              <a:t>МДОУ  – детский сад № 50 «Ручеёк»</a:t>
            </a:r>
            <a:endParaRPr lang="en-US" b="1" i="1" dirty="0">
              <a:solidFill>
                <a:srgbClr val="000000"/>
              </a:solidFill>
            </a:endParaRPr>
          </a:p>
        </p:txBody>
      </p:sp>
      <p:sp>
        <p:nvSpPr>
          <p:cNvPr id="66" name="Text Box 20"/>
          <p:cNvSpPr txBox="1">
            <a:spLocks noChangeArrowheads="1"/>
          </p:cNvSpPr>
          <p:nvPr/>
        </p:nvSpPr>
        <p:spPr bwMode="gray">
          <a:xfrm>
            <a:off x="2771800" y="4786322"/>
            <a:ext cx="5976664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sz="1600" b="1" i="1" dirty="0" smtClean="0">
                <a:solidFill>
                  <a:srgbClr val="000000"/>
                </a:solidFill>
              </a:rPr>
              <a:t>Формирование познавательной активности у детей дошкольного возраста в сенсорной деятельности </a:t>
            </a:r>
            <a:endParaRPr lang="en-US" sz="1600" b="1" i="1" dirty="0">
              <a:solidFill>
                <a:srgbClr val="000000"/>
              </a:solidFill>
            </a:endParaRPr>
          </a:p>
        </p:txBody>
      </p:sp>
      <p:sp>
        <p:nvSpPr>
          <p:cNvPr id="67" name="Text Box 20"/>
          <p:cNvSpPr txBox="1">
            <a:spLocks noChangeArrowheads="1"/>
          </p:cNvSpPr>
          <p:nvPr/>
        </p:nvSpPr>
        <p:spPr bwMode="gray">
          <a:xfrm>
            <a:off x="3000364" y="4357694"/>
            <a:ext cx="557216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b="1" i="1" dirty="0" smtClean="0">
                <a:solidFill>
                  <a:srgbClr val="000000"/>
                </a:solidFill>
              </a:rPr>
              <a:t>3 – 4 года</a:t>
            </a:r>
            <a:endParaRPr lang="en-US" b="1" i="1" dirty="0">
              <a:solidFill>
                <a:srgbClr val="000000"/>
              </a:solidFill>
            </a:endParaRPr>
          </a:p>
        </p:txBody>
      </p:sp>
      <p:sp>
        <p:nvSpPr>
          <p:cNvPr id="68" name="Text Box 20"/>
          <p:cNvSpPr txBox="1">
            <a:spLocks noChangeArrowheads="1"/>
          </p:cNvSpPr>
          <p:nvPr/>
        </p:nvSpPr>
        <p:spPr bwMode="gray">
          <a:xfrm>
            <a:off x="3000364" y="5643578"/>
            <a:ext cx="557216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b="1" i="1" dirty="0" smtClean="0">
                <a:solidFill>
                  <a:srgbClr val="000000"/>
                </a:solidFill>
              </a:rPr>
              <a:t>Дети, педагоги и родители</a:t>
            </a:r>
            <a:endParaRPr lang="en-US" b="1" i="1" dirty="0">
              <a:solidFill>
                <a:srgbClr val="000000"/>
              </a:solidFill>
            </a:endParaRPr>
          </a:p>
        </p:txBody>
      </p:sp>
      <p:grpSp>
        <p:nvGrpSpPr>
          <p:cNvPr id="14" name="Группа 84"/>
          <p:cNvGrpSpPr/>
          <p:nvPr/>
        </p:nvGrpSpPr>
        <p:grpSpPr>
          <a:xfrm>
            <a:off x="785786" y="3571876"/>
            <a:ext cx="2247912" cy="625436"/>
            <a:chOff x="785786" y="3571876"/>
            <a:chExt cx="2247912" cy="625436"/>
          </a:xfrm>
        </p:grpSpPr>
        <p:sp>
          <p:nvSpPr>
            <p:cNvPr id="60" name="AutoShape 21"/>
            <p:cNvSpPr>
              <a:spLocks noChangeArrowheads="1"/>
            </p:cNvSpPr>
            <p:nvPr/>
          </p:nvSpPr>
          <p:spPr bwMode="white">
            <a:xfrm>
              <a:off x="2500298" y="3714752"/>
              <a:ext cx="533400" cy="214314"/>
            </a:xfrm>
            <a:prstGeom prst="rightArrow">
              <a:avLst>
                <a:gd name="adj1" fmla="val 50000"/>
                <a:gd name="adj2" fmla="val 58333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5" name="Группа 76"/>
            <p:cNvGrpSpPr/>
            <p:nvPr/>
          </p:nvGrpSpPr>
          <p:grpSpPr>
            <a:xfrm>
              <a:off x="785786" y="3571876"/>
              <a:ext cx="1643074" cy="625436"/>
              <a:chOff x="785786" y="3571876"/>
              <a:chExt cx="1643074" cy="625436"/>
            </a:xfrm>
          </p:grpSpPr>
          <p:grpSp>
            <p:nvGrpSpPr>
              <p:cNvPr id="16" name="Group 6"/>
              <p:cNvGrpSpPr>
                <a:grpSpLocks/>
              </p:cNvGrpSpPr>
              <p:nvPr/>
            </p:nvGrpSpPr>
            <p:grpSpPr bwMode="auto">
              <a:xfrm>
                <a:off x="785786" y="3571876"/>
                <a:ext cx="1643074" cy="571504"/>
                <a:chOff x="471" y="272"/>
                <a:chExt cx="1161" cy="1539"/>
              </a:xfrm>
              <a:solidFill>
                <a:srgbClr val="FF3FFF"/>
              </a:solidFill>
            </p:grpSpPr>
            <p:sp>
              <p:nvSpPr>
                <p:cNvPr id="43" name="Oval 7"/>
                <p:cNvSpPr>
                  <a:spLocks noChangeArrowheads="1"/>
                </p:cNvSpPr>
                <p:nvPr/>
              </p:nvSpPr>
              <p:spPr bwMode="ltGray">
                <a:xfrm>
                  <a:off x="471" y="1438"/>
                  <a:ext cx="1159" cy="362"/>
                </a:xfrm>
                <a:prstGeom prst="ellipse">
                  <a:avLst/>
                </a:prstGeom>
                <a:grpFill/>
                <a:ln w="9525" algn="ctr">
                  <a:noFill/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 prst="convex"/>
                </a:sp3d>
              </p:spPr>
              <p:txBody>
                <a:bodyPr wrap="none" anchor="ctr">
                  <a:sp3d extrusionH="57150">
                    <a:bevelT h="25400" prst="softRound"/>
                  </a:sp3d>
                </a:bodyPr>
                <a:lstStyle/>
                <a:p>
                  <a:endParaRPr lang="ru-RU"/>
                </a:p>
              </p:txBody>
            </p:sp>
            <p:sp>
              <p:nvSpPr>
                <p:cNvPr id="44" name="AutoShape 8"/>
                <p:cNvSpPr>
                  <a:spLocks noChangeArrowheads="1"/>
                </p:cNvSpPr>
                <p:nvPr/>
              </p:nvSpPr>
              <p:spPr bwMode="ltGray">
                <a:xfrm>
                  <a:off x="473" y="272"/>
                  <a:ext cx="1159" cy="1539"/>
                </a:xfrm>
                <a:prstGeom prst="can">
                  <a:avLst>
                    <a:gd name="adj" fmla="val 33197"/>
                  </a:avLst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/>
              </p:spPr>
              <p:txBody>
                <a:bodyPr wrap="none" anchor="ctr">
                  <a:sp3d extrusionH="57150">
                    <a:bevelT h="25400" prst="softRound"/>
                  </a:sp3d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69" name="Text Box 16"/>
              <p:cNvSpPr txBox="1">
                <a:spLocks noChangeArrowheads="1"/>
              </p:cNvSpPr>
              <p:nvPr/>
            </p:nvSpPr>
            <p:spPr bwMode="black">
              <a:xfrm>
                <a:off x="785786" y="3643314"/>
                <a:ext cx="1643074" cy="55399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b="1" i="1" dirty="0">
                    <a:solidFill>
                      <a:srgbClr val="FFFFFF"/>
                    </a:solidFill>
                  </a:rPr>
                  <a:t> </a:t>
                </a:r>
                <a:r>
                  <a:rPr lang="ru-RU" sz="1400" b="1" i="1" spc="100" dirty="0" smtClean="0">
                    <a:solidFill>
                      <a:srgbClr val="014553"/>
                    </a:solidFill>
                  </a:rPr>
                  <a:t>Место проведения</a:t>
                </a:r>
                <a:endParaRPr lang="en-US" sz="1600" b="1" i="1" spc="100" dirty="0">
                  <a:solidFill>
                    <a:srgbClr val="014553"/>
                  </a:solidFill>
                </a:endParaRPr>
              </a:p>
            </p:txBody>
          </p:sp>
        </p:grpSp>
      </p:grpSp>
      <p:grpSp>
        <p:nvGrpSpPr>
          <p:cNvPr id="17" name="Группа 86"/>
          <p:cNvGrpSpPr/>
          <p:nvPr/>
        </p:nvGrpSpPr>
        <p:grpSpPr>
          <a:xfrm>
            <a:off x="467544" y="4857760"/>
            <a:ext cx="2566154" cy="571504"/>
            <a:chOff x="467544" y="4857760"/>
            <a:chExt cx="2566154" cy="571504"/>
          </a:xfrm>
        </p:grpSpPr>
        <p:sp>
          <p:nvSpPr>
            <p:cNvPr id="54" name="AutoShape 21"/>
            <p:cNvSpPr>
              <a:spLocks noChangeArrowheads="1"/>
            </p:cNvSpPr>
            <p:nvPr/>
          </p:nvSpPr>
          <p:spPr bwMode="white">
            <a:xfrm>
              <a:off x="2500298" y="5000636"/>
              <a:ext cx="533400" cy="214314"/>
            </a:xfrm>
            <a:prstGeom prst="rightArrow">
              <a:avLst>
                <a:gd name="adj1" fmla="val 50000"/>
                <a:gd name="adj2" fmla="val 58333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8" name="Группа 78"/>
            <p:cNvGrpSpPr/>
            <p:nvPr/>
          </p:nvGrpSpPr>
          <p:grpSpPr>
            <a:xfrm>
              <a:off x="467544" y="4857760"/>
              <a:ext cx="2160240" cy="571504"/>
              <a:chOff x="467544" y="4857760"/>
              <a:chExt cx="2160240" cy="571504"/>
            </a:xfrm>
          </p:grpSpPr>
          <p:grpSp>
            <p:nvGrpSpPr>
              <p:cNvPr id="19" name="Group 6"/>
              <p:cNvGrpSpPr>
                <a:grpSpLocks/>
              </p:cNvGrpSpPr>
              <p:nvPr/>
            </p:nvGrpSpPr>
            <p:grpSpPr bwMode="auto">
              <a:xfrm>
                <a:off x="785786" y="4857760"/>
                <a:ext cx="1643074" cy="571504"/>
                <a:chOff x="471" y="272"/>
                <a:chExt cx="1161" cy="1539"/>
              </a:xfrm>
              <a:gradFill flip="none" rotWithShape="0">
                <a:gsLst>
                  <a:gs pos="100000">
                    <a:srgbClr val="FF0066">
                      <a:alpha val="84000"/>
                    </a:srgbClr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  <a:tileRect/>
              </a:gradFill>
            </p:grpSpPr>
            <p:sp>
              <p:nvSpPr>
                <p:cNvPr id="46" name="Oval 7"/>
                <p:cNvSpPr>
                  <a:spLocks noChangeArrowheads="1"/>
                </p:cNvSpPr>
                <p:nvPr/>
              </p:nvSpPr>
              <p:spPr bwMode="ltGray">
                <a:xfrm>
                  <a:off x="471" y="1438"/>
                  <a:ext cx="1159" cy="362"/>
                </a:xfrm>
                <a:prstGeom prst="ellipse">
                  <a:avLst/>
                </a:prstGeom>
                <a:grpFill/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AutoShape 8"/>
                <p:cNvSpPr>
                  <a:spLocks noChangeArrowheads="1"/>
                </p:cNvSpPr>
                <p:nvPr/>
              </p:nvSpPr>
              <p:spPr bwMode="ltGray">
                <a:xfrm>
                  <a:off x="473" y="272"/>
                  <a:ext cx="1159" cy="1539"/>
                </a:xfrm>
                <a:prstGeom prst="can">
                  <a:avLst>
                    <a:gd name="adj" fmla="val 33197"/>
                  </a:avLst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70" name="Text Box 16"/>
              <p:cNvSpPr txBox="1">
                <a:spLocks noChangeArrowheads="1"/>
              </p:cNvSpPr>
              <p:nvPr/>
            </p:nvSpPr>
            <p:spPr bwMode="black">
              <a:xfrm>
                <a:off x="467544" y="5000636"/>
                <a:ext cx="2160240" cy="40011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 b="1" dirty="0">
                    <a:solidFill>
                      <a:srgbClr val="FFFFFF"/>
                    </a:solidFill>
                  </a:rPr>
                  <a:t>  </a:t>
                </a:r>
                <a:r>
                  <a:rPr lang="ru-RU" sz="1600" b="1" i="1" dirty="0" smtClean="0">
                    <a:solidFill>
                      <a:srgbClr val="014553"/>
                    </a:solidFill>
                  </a:rPr>
                  <a:t>Актуальность</a:t>
                </a:r>
                <a:r>
                  <a:rPr lang="ru-RU" sz="2000" b="1" i="1" dirty="0" smtClean="0">
                    <a:solidFill>
                      <a:srgbClr val="014553"/>
                    </a:solidFill>
                  </a:rPr>
                  <a:t> </a:t>
                </a:r>
                <a:endParaRPr lang="en-US" sz="2000" b="1" i="1" dirty="0">
                  <a:solidFill>
                    <a:srgbClr val="014553"/>
                  </a:solidFill>
                </a:endParaRPr>
              </a:p>
            </p:txBody>
          </p:sp>
        </p:grpSp>
      </p:grpSp>
      <p:grpSp>
        <p:nvGrpSpPr>
          <p:cNvPr id="20" name="Группа 85"/>
          <p:cNvGrpSpPr/>
          <p:nvPr/>
        </p:nvGrpSpPr>
        <p:grpSpPr>
          <a:xfrm>
            <a:off x="785786" y="4214818"/>
            <a:ext cx="2247912" cy="594658"/>
            <a:chOff x="785786" y="4214818"/>
            <a:chExt cx="2247912" cy="594658"/>
          </a:xfrm>
        </p:grpSpPr>
        <p:sp>
          <p:nvSpPr>
            <p:cNvPr id="55" name="AutoShape 21"/>
            <p:cNvSpPr>
              <a:spLocks noChangeArrowheads="1"/>
            </p:cNvSpPr>
            <p:nvPr/>
          </p:nvSpPr>
          <p:spPr bwMode="white">
            <a:xfrm>
              <a:off x="2500298" y="4429132"/>
              <a:ext cx="533400" cy="214314"/>
            </a:xfrm>
            <a:prstGeom prst="rightArrow">
              <a:avLst>
                <a:gd name="adj1" fmla="val 50000"/>
                <a:gd name="adj2" fmla="val 58333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1" name="Группа 77"/>
            <p:cNvGrpSpPr/>
            <p:nvPr/>
          </p:nvGrpSpPr>
          <p:grpSpPr>
            <a:xfrm>
              <a:off x="785786" y="4214818"/>
              <a:ext cx="1643074" cy="594658"/>
              <a:chOff x="785786" y="4214818"/>
              <a:chExt cx="1643074" cy="594658"/>
            </a:xfrm>
          </p:grpSpPr>
          <p:grpSp>
            <p:nvGrpSpPr>
              <p:cNvPr id="22" name="Group 6"/>
              <p:cNvGrpSpPr>
                <a:grpSpLocks/>
              </p:cNvGrpSpPr>
              <p:nvPr/>
            </p:nvGrpSpPr>
            <p:grpSpPr bwMode="auto">
              <a:xfrm>
                <a:off x="785786" y="4214818"/>
                <a:ext cx="1643074" cy="571504"/>
                <a:chOff x="471" y="272"/>
                <a:chExt cx="1161" cy="1539"/>
              </a:xfrm>
              <a:solidFill>
                <a:srgbClr val="00B0F0"/>
              </a:solidFill>
            </p:grpSpPr>
            <p:sp>
              <p:nvSpPr>
                <p:cNvPr id="40" name="Oval 7"/>
                <p:cNvSpPr>
                  <a:spLocks noChangeArrowheads="1"/>
                </p:cNvSpPr>
                <p:nvPr/>
              </p:nvSpPr>
              <p:spPr bwMode="ltGray">
                <a:xfrm>
                  <a:off x="471" y="1438"/>
                  <a:ext cx="1159" cy="362"/>
                </a:xfrm>
                <a:prstGeom prst="ellipse">
                  <a:avLst/>
                </a:prstGeom>
                <a:grpFill/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AutoShape 8"/>
                <p:cNvSpPr>
                  <a:spLocks noChangeArrowheads="1"/>
                </p:cNvSpPr>
                <p:nvPr/>
              </p:nvSpPr>
              <p:spPr bwMode="ltGray">
                <a:xfrm>
                  <a:off x="473" y="272"/>
                  <a:ext cx="1159" cy="1539"/>
                </a:xfrm>
                <a:prstGeom prst="can">
                  <a:avLst>
                    <a:gd name="adj" fmla="val 33197"/>
                  </a:avLst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71" name="Text Box 16"/>
              <p:cNvSpPr txBox="1">
                <a:spLocks noChangeArrowheads="1"/>
              </p:cNvSpPr>
              <p:nvPr/>
            </p:nvSpPr>
            <p:spPr bwMode="black">
              <a:xfrm>
                <a:off x="785786" y="4286256"/>
                <a:ext cx="1643074" cy="52322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 b="1" spc="100" dirty="0">
                    <a:solidFill>
                      <a:srgbClr val="014553"/>
                    </a:solidFill>
                  </a:rPr>
                  <a:t>  </a:t>
                </a:r>
                <a:r>
                  <a:rPr lang="ru-RU" sz="1400" b="1" i="1" spc="100" dirty="0" smtClean="0">
                    <a:solidFill>
                      <a:srgbClr val="014553"/>
                    </a:solidFill>
                  </a:rPr>
                  <a:t>Возраст детей </a:t>
                </a:r>
                <a:endParaRPr lang="en-US" sz="1400" b="1" i="1" spc="100" dirty="0">
                  <a:solidFill>
                    <a:srgbClr val="014553"/>
                  </a:solidFill>
                </a:endParaRPr>
              </a:p>
            </p:txBody>
          </p:sp>
        </p:grpSp>
      </p:grpSp>
      <p:grpSp>
        <p:nvGrpSpPr>
          <p:cNvPr id="23" name="Группа 87"/>
          <p:cNvGrpSpPr/>
          <p:nvPr/>
        </p:nvGrpSpPr>
        <p:grpSpPr>
          <a:xfrm>
            <a:off x="785786" y="5500702"/>
            <a:ext cx="2247912" cy="571504"/>
            <a:chOff x="785786" y="5500702"/>
            <a:chExt cx="2247912" cy="571504"/>
          </a:xfrm>
        </p:grpSpPr>
        <p:sp>
          <p:nvSpPr>
            <p:cNvPr id="58" name="AutoShape 21"/>
            <p:cNvSpPr>
              <a:spLocks noChangeArrowheads="1"/>
            </p:cNvSpPr>
            <p:nvPr/>
          </p:nvSpPr>
          <p:spPr bwMode="white">
            <a:xfrm>
              <a:off x="2500298" y="5643578"/>
              <a:ext cx="533400" cy="214314"/>
            </a:xfrm>
            <a:prstGeom prst="rightArrow">
              <a:avLst>
                <a:gd name="adj1" fmla="val 50000"/>
                <a:gd name="adj2" fmla="val 58333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4" name="Группа 79"/>
            <p:cNvGrpSpPr/>
            <p:nvPr/>
          </p:nvGrpSpPr>
          <p:grpSpPr>
            <a:xfrm>
              <a:off x="785786" y="5500702"/>
              <a:ext cx="1643074" cy="571504"/>
              <a:chOff x="785786" y="5500702"/>
              <a:chExt cx="1643074" cy="571504"/>
            </a:xfrm>
          </p:grpSpPr>
          <p:grpSp>
            <p:nvGrpSpPr>
              <p:cNvPr id="25" name="Group 9"/>
              <p:cNvGrpSpPr>
                <a:grpSpLocks/>
              </p:cNvGrpSpPr>
              <p:nvPr/>
            </p:nvGrpSpPr>
            <p:grpSpPr bwMode="auto">
              <a:xfrm>
                <a:off x="785786" y="5500702"/>
                <a:ext cx="1643074" cy="571504"/>
                <a:chOff x="471" y="353"/>
                <a:chExt cx="1195" cy="1539"/>
              </a:xfrm>
            </p:grpSpPr>
            <p:sp>
              <p:nvSpPr>
                <p:cNvPr id="52" name="Oval 10"/>
                <p:cNvSpPr>
                  <a:spLocks noChangeArrowheads="1"/>
                </p:cNvSpPr>
                <p:nvPr/>
              </p:nvSpPr>
              <p:spPr bwMode="ltGray">
                <a:xfrm>
                  <a:off x="471" y="1438"/>
                  <a:ext cx="1159" cy="36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1CF9D"/>
                    </a:gs>
                    <a:gs pos="50000">
                      <a:srgbClr val="C1CF9D">
                        <a:gamma/>
                        <a:tint val="42353"/>
                        <a:invGamma/>
                      </a:srgbClr>
                    </a:gs>
                    <a:gs pos="100000">
                      <a:srgbClr val="C1CF9D"/>
                    </a:gs>
                  </a:gsLst>
                  <a:lin ang="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AutoShape 11"/>
                <p:cNvSpPr>
                  <a:spLocks noChangeArrowheads="1"/>
                </p:cNvSpPr>
                <p:nvPr/>
              </p:nvSpPr>
              <p:spPr bwMode="ltGray">
                <a:xfrm>
                  <a:off x="507" y="353"/>
                  <a:ext cx="1159" cy="1539"/>
                </a:xfrm>
                <a:prstGeom prst="can">
                  <a:avLst>
                    <a:gd name="adj" fmla="val 33197"/>
                  </a:avLst>
                </a:prstGeom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>
                        <a:alpha val="50000"/>
                      </a:schemeClr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72" name="Text Box 16"/>
              <p:cNvSpPr txBox="1">
                <a:spLocks noChangeArrowheads="1"/>
              </p:cNvSpPr>
              <p:nvPr/>
            </p:nvSpPr>
            <p:spPr bwMode="black">
              <a:xfrm>
                <a:off x="785786" y="5643578"/>
                <a:ext cx="1571636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 b="1" dirty="0">
                    <a:solidFill>
                      <a:srgbClr val="014553"/>
                    </a:solidFill>
                  </a:rPr>
                  <a:t>  </a:t>
                </a:r>
                <a:r>
                  <a:rPr lang="ru-RU" sz="1600" b="1" i="1" dirty="0" smtClean="0">
                    <a:solidFill>
                      <a:srgbClr val="014553"/>
                    </a:solidFill>
                  </a:rPr>
                  <a:t>Участники</a:t>
                </a:r>
                <a:r>
                  <a:rPr lang="ru-RU" sz="2000" b="1" i="1" dirty="0" smtClean="0">
                    <a:solidFill>
                      <a:srgbClr val="014553"/>
                    </a:solidFill>
                  </a:rPr>
                  <a:t> </a:t>
                </a:r>
                <a:endParaRPr lang="en-US" sz="2000" b="1" i="1" dirty="0">
                  <a:solidFill>
                    <a:srgbClr val="014553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739118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1525</TotalTime>
  <Words>61</Words>
  <Application>Microsoft Office PowerPoint</Application>
  <PresentationFormat>Экран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Презентация PowerPoint</vt:lpstr>
    </vt:vector>
  </TitlesOfParts>
  <Company>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Творческий проект66</dc:title>
  <dc:creator>Admin</dc:creator>
  <dc:description/>
  <cp:lastModifiedBy>лариса</cp:lastModifiedBy>
  <cp:revision>140</cp:revision>
  <cp:lastPrinted>2013-05-26T15:08:52Z</cp:lastPrinted>
  <dcterms:created xsi:type="dcterms:W3CDTF">2013-05-19T06:34:41Z</dcterms:created>
  <dcterms:modified xsi:type="dcterms:W3CDTF">2014-02-18T11:19:12Z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Творческий проект66</vt:lpwstr>
  </property>
  <property fmtid="{D5CDD505-2E9C-101B-9397-08002B2CF9AE}" pid="3" name="SlideDescription">
    <vt:lpwstr/>
  </property>
</Properties>
</file>