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75A-3229-4E7A-8107-955E72D8B4C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6AA0-58C7-453C-BBCF-3F56B33D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7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207" y="103197"/>
            <a:ext cx="7706701" cy="155705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kern="10" dirty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Направления работы  </a:t>
            </a:r>
            <a:br>
              <a:rPr lang="ru-RU" sz="4400" b="1" kern="10" dirty="0">
                <a:ln w="12700">
                  <a:solidFill>
                    <a:srgbClr val="C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8888" y="1268413"/>
            <a:ext cx="7497762" cy="28797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FF3300"/>
                </a:solidFill>
                <a:latin typeface="Arial Unicode MS" pitchFamily="34" charset="-128"/>
              </a:rPr>
              <a:t>Взаимодействие</a:t>
            </a:r>
            <a:r>
              <a:rPr lang="ru-RU" altLang="ru-RU" sz="1800" dirty="0" smtClean="0">
                <a:solidFill>
                  <a:srgbClr val="FF3300"/>
                </a:solidFill>
                <a:latin typeface="Arial Unicode MS" pitchFamily="34" charset="-128"/>
              </a:rPr>
              <a:t> </a:t>
            </a:r>
            <a:r>
              <a:rPr lang="ru-RU" altLang="ru-RU" sz="1800" b="1" dirty="0" smtClean="0">
                <a:solidFill>
                  <a:srgbClr val="FF3300"/>
                </a:solidFill>
                <a:latin typeface="Arial Unicode MS" pitchFamily="34" charset="-128"/>
              </a:rPr>
              <a:t>с детьми</a:t>
            </a:r>
            <a:endParaRPr lang="ru-RU" altLang="ru-RU" sz="1800" dirty="0" smtClean="0">
              <a:solidFill>
                <a:srgbClr val="FF3300"/>
              </a:solidFill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800000"/>
                </a:solidFill>
                <a:latin typeface="Arial" charset="0"/>
              </a:rPr>
              <a:t>      </a:t>
            </a:r>
            <a:r>
              <a:rPr lang="ru-RU" altLang="ru-RU" sz="1800" b="1" dirty="0" smtClean="0">
                <a:solidFill>
                  <a:srgbClr val="800000"/>
                </a:solidFill>
                <a:latin typeface="Arial Unicode MS" pitchFamily="34" charset="-128"/>
              </a:rPr>
              <a:t>Цель</a:t>
            </a:r>
            <a:r>
              <a:rPr lang="ru-RU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: Повышать познавательную активность детей в процессе экспериментальной деятельности Дать детям представление о свойствах и качествах материалов используемых в рисовании нетрадиционными техниками и материалами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1800" b="1" dirty="0" smtClean="0">
                <a:solidFill>
                  <a:srgbClr val="FF3300"/>
                </a:solidFill>
                <a:latin typeface="Arial Unicode MS" pitchFamily="34" charset="-128"/>
              </a:rPr>
              <a:t>Формы работы:</a:t>
            </a:r>
            <a:r>
              <a:rPr lang="ru-RU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altLang="ru-RU" sz="1800" dirty="0" smtClean="0">
                <a:solidFill>
                  <a:srgbClr val="800000"/>
                </a:solidFill>
                <a:latin typeface="Arial" charset="0"/>
              </a:rPr>
              <a:t>    </a:t>
            </a:r>
            <a:r>
              <a:rPr lang="ru-RU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продуктивная деятельность; игры; моделирование;</a:t>
            </a:r>
            <a:r>
              <a:rPr lang="ru-RU" altLang="ru-RU" sz="1800" dirty="0" smtClean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ru-RU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экспериментирование ; наблюдения; </a:t>
            </a:r>
            <a:r>
              <a:rPr lang="en-US" altLang="ru-RU" sz="1800" dirty="0" err="1" smtClean="0">
                <a:solidFill>
                  <a:srgbClr val="800000"/>
                </a:solidFill>
                <a:latin typeface="Arial Unicode MS" pitchFamily="34" charset="-128"/>
              </a:rPr>
              <a:t>экскурсии</a:t>
            </a:r>
            <a:r>
              <a:rPr lang="en-US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;</a:t>
            </a:r>
            <a:r>
              <a:rPr lang="ru-RU" altLang="ru-RU" sz="1800" dirty="0" smtClean="0">
                <a:solidFill>
                  <a:srgbClr val="800000"/>
                </a:solidFill>
                <a:latin typeface="Arial Unicode MS" pitchFamily="34" charset="-128"/>
              </a:rPr>
              <a:t>  выставки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800" dirty="0" smtClean="0">
              <a:latin typeface="Arial Unicode MS" pitchFamily="34" charset="-128"/>
            </a:endParaRPr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1042988" y="3860800"/>
            <a:ext cx="98647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FF3300"/>
                </a:solidFill>
                <a:latin typeface="Comic Sans MS" pitchFamily="66" charset="0"/>
              </a:rPr>
              <a:t>Взаимодействие с родителями</a:t>
            </a:r>
            <a:r>
              <a:rPr lang="ru-RU" altLang="ru-RU" b="1" dirty="0">
                <a:solidFill>
                  <a:srgbClr val="990000"/>
                </a:solidFill>
                <a:latin typeface="Comic Sans MS" pitchFamily="66" charset="0"/>
              </a:rPr>
              <a:t> </a:t>
            </a:r>
            <a:endParaRPr lang="ru-RU" altLang="ru-RU" dirty="0">
              <a:solidFill>
                <a:srgbClr val="990000"/>
              </a:solidFill>
              <a:latin typeface="Comic Sans MS" pitchFamily="66" charset="0"/>
            </a:endParaRPr>
          </a:p>
          <a:p>
            <a:r>
              <a:rPr lang="ru-RU" altLang="ru-RU" b="1" dirty="0">
                <a:solidFill>
                  <a:srgbClr val="990000"/>
                </a:solidFill>
                <a:latin typeface="Comic Sans MS" pitchFamily="66" charset="0"/>
              </a:rPr>
              <a:t>     </a:t>
            </a:r>
            <a:r>
              <a:rPr lang="ru-RU" altLang="ru-RU" b="1" dirty="0">
                <a:solidFill>
                  <a:srgbClr val="800000"/>
                </a:solidFill>
                <a:latin typeface="Comic Sans MS" pitchFamily="66" charset="0"/>
              </a:rPr>
              <a:t>Цель:</a:t>
            </a:r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 педагогическое просвещение и приобщение к </a:t>
            </a:r>
          </a:p>
          <a:p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     совместной экспериментальной деятельности с детьми</a:t>
            </a:r>
          </a:p>
          <a:p>
            <a:r>
              <a:rPr lang="ru-RU" altLang="ru-RU" b="1" dirty="0">
                <a:solidFill>
                  <a:srgbClr val="FF3300"/>
                </a:solidFill>
                <a:latin typeface="Comic Sans MS" pitchFamily="66" charset="0"/>
              </a:rPr>
              <a:t>Формы работы:</a:t>
            </a:r>
            <a:endParaRPr lang="ru-RU" altLang="ru-RU" dirty="0">
              <a:solidFill>
                <a:srgbClr val="FF3300"/>
              </a:solidFill>
              <a:latin typeface="Comic Sans MS" pitchFamily="66" charset="0"/>
            </a:endParaRPr>
          </a:p>
          <a:p>
            <a:r>
              <a:rPr lang="ru-RU" altLang="ru-RU" dirty="0">
                <a:solidFill>
                  <a:srgbClr val="990000"/>
                </a:solidFill>
                <a:latin typeface="Comic Sans MS" pitchFamily="66" charset="0"/>
              </a:rPr>
              <a:t>     </a:t>
            </a:r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консультации, практикумы, демонстрация опытно-экспериментальной                               </a:t>
            </a:r>
          </a:p>
          <a:p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    деятельности с детьми, </a:t>
            </a:r>
            <a:r>
              <a:rPr lang="en-US" altLang="ru-RU" dirty="0" err="1">
                <a:solidFill>
                  <a:srgbClr val="800000"/>
                </a:solidFill>
                <a:latin typeface="Comic Sans MS" pitchFamily="66" charset="0"/>
              </a:rPr>
              <a:t>семейная</a:t>
            </a:r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экспериментально- </a:t>
            </a:r>
          </a:p>
          <a:p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    т</a:t>
            </a:r>
            <a:r>
              <a:rPr lang="en-US" altLang="ru-RU" dirty="0" err="1">
                <a:solidFill>
                  <a:srgbClr val="800000"/>
                </a:solidFill>
                <a:latin typeface="Comic Sans MS" pitchFamily="66" charset="0"/>
              </a:rPr>
              <a:t>ворческая</a:t>
            </a:r>
            <a:r>
              <a:rPr lang="ru-RU" altLang="ru-RU" dirty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US" altLang="ru-RU" dirty="0" err="1">
                <a:solidFill>
                  <a:srgbClr val="800000"/>
                </a:solidFill>
                <a:latin typeface="Comic Sans MS" pitchFamily="66" charset="0"/>
              </a:rPr>
              <a:t>деятельност</a:t>
            </a:r>
            <a:r>
              <a:rPr lang="ru-RU" altLang="ru-RU" dirty="0" err="1">
                <a:solidFill>
                  <a:srgbClr val="800000"/>
                </a:solidFill>
                <a:latin typeface="Comic Sans MS" pitchFamily="66" charset="0"/>
              </a:rPr>
              <a:t>ь</a:t>
            </a:r>
            <a:endParaRPr lang="ru-RU" altLang="ru-RU" dirty="0">
              <a:solidFill>
                <a:srgbClr val="8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490446"/>
      </p:ext>
    </p:extLst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88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Направления работы   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Направления работы  _x000d_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Направления работы  _x000d_</vt:lpwstr>
  </property>
</Properties>
</file>