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92" r:id="rId2"/>
    <p:sldMasterId id="2147483804" r:id="rId3"/>
  </p:sldMasterIdLst>
  <p:sldIdLst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71" r:id="rId17"/>
    <p:sldId id="272" r:id="rId1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9933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78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3C85D8-584C-4D7C-A596-61A4E87CF19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068010-96BA-4426-B3F0-2BC3E58BE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d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2857488" cy="257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25 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429132"/>
            <a:ext cx="2238388" cy="2238388"/>
          </a:xfrm>
          <a:prstGeom prst="rect">
            <a:avLst/>
          </a:prstGeom>
        </p:spPr>
      </p:pic>
      <p:pic>
        <p:nvPicPr>
          <p:cNvPr id="4" name="Рисунок 3" descr="к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2857496"/>
            <a:ext cx="2000264" cy="1811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2" y="500042"/>
            <a:ext cx="5357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19 «РОДНИЧОК»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214678" y="2457810"/>
            <a:ext cx="3357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СОЗДАНИЮ ПРЕДМЕТНОЙ РАЗВИВАЮЩЕЙ СРЕДЫ, ОБЕСПЕЧИВАЮЩИЕ РЕАЛИЗАЦИЮ ОСНОВНОЙ ОБЩЕОБРАЗОВАТЕЛЬНОЙ ПРОГРАММЫ ДОШКОЛЬНОГО ОБРАЗОВАНИЯ.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786446" y="5643578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ПОДГОТОВИЛА: КОТЕНЁВА Л.Н.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6429396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2013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1537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продуктивность деятельности:</a:t>
            </a:r>
          </a:p>
          <a:p>
            <a:pPr algn="ctr">
              <a:buFont typeface="Arial" charset="0"/>
              <a:buChar char="•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для изобразительной деятельности</a:t>
            </a: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для конструктивной деятельности</a:t>
            </a: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 общего назначения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/>
          </a:p>
        </p:txBody>
      </p:sp>
      <p:pic>
        <p:nvPicPr>
          <p:cNvPr id="3" name="Рисунок 2" descr="к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595" y="1071546"/>
            <a:ext cx="2224123" cy="1571636"/>
          </a:xfrm>
          <a:prstGeom prst="rect">
            <a:avLst/>
          </a:prstGeom>
        </p:spPr>
      </p:pic>
      <p:pic>
        <p:nvPicPr>
          <p:cNvPr id="4" name="Рисунок 3" descr="стоительный набо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2857496"/>
            <a:ext cx="2000264" cy="1269398"/>
          </a:xfrm>
          <a:prstGeom prst="rect">
            <a:avLst/>
          </a:prstGeom>
        </p:spPr>
      </p:pic>
      <p:pic>
        <p:nvPicPr>
          <p:cNvPr id="5" name="Рисунок 4" descr="дос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4429132"/>
            <a:ext cx="2071702" cy="214314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00042"/>
            <a:ext cx="87868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материалы и оборудование для познавательно – исследовательской деятельности: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Материалы, относящиеся к объектам для исследования в реальном времени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 образно – символического материала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 нормативно – знакового материала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кладыши форм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28662" y="2214554"/>
            <a:ext cx="1928826" cy="1155614"/>
          </a:xfrm>
          <a:prstGeom prst="rect">
            <a:avLst/>
          </a:prstGeom>
        </p:spPr>
      </p:pic>
      <p:pic>
        <p:nvPicPr>
          <p:cNvPr id="4" name="Рисунок 3" descr="объекты для сериаци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214554"/>
            <a:ext cx="1714512" cy="1143008"/>
          </a:xfrm>
          <a:prstGeom prst="rect">
            <a:avLst/>
          </a:prstGeom>
        </p:spPr>
      </p:pic>
      <p:pic>
        <p:nvPicPr>
          <p:cNvPr id="5" name="Рисунок 4" descr="вкладыши формы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2143116"/>
            <a:ext cx="1857388" cy="1297213"/>
          </a:xfrm>
          <a:prstGeom prst="rect">
            <a:avLst/>
          </a:prstGeom>
        </p:spPr>
      </p:pic>
      <p:pic>
        <p:nvPicPr>
          <p:cNvPr id="6" name="Рисунок 5" descr="професси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3786190"/>
            <a:ext cx="1571636" cy="1000132"/>
          </a:xfrm>
          <a:prstGeom prst="rect">
            <a:avLst/>
          </a:prstGeom>
        </p:spPr>
      </p:pic>
      <p:pic>
        <p:nvPicPr>
          <p:cNvPr id="7" name="Рисунок 6" descr="для с 1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3714752"/>
            <a:ext cx="1785950" cy="1143008"/>
          </a:xfrm>
          <a:prstGeom prst="rect">
            <a:avLst/>
          </a:prstGeom>
        </p:spPr>
      </p:pic>
      <p:pic>
        <p:nvPicPr>
          <p:cNvPr id="8" name="Рисунок 7" descr="наша планети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3714752"/>
            <a:ext cx="1857388" cy="1143008"/>
          </a:xfrm>
          <a:prstGeom prst="rect">
            <a:avLst/>
          </a:prstGeom>
        </p:spPr>
      </p:pic>
      <p:pic>
        <p:nvPicPr>
          <p:cNvPr id="9" name="Рисунок 8" descr="цифр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538" y="5357827"/>
            <a:ext cx="1618419" cy="1143008"/>
          </a:xfrm>
          <a:prstGeom prst="rect">
            <a:avLst/>
          </a:prstGeom>
        </p:spPr>
      </p:pic>
      <p:pic>
        <p:nvPicPr>
          <p:cNvPr id="10" name="Рисунок 9" descr="азбука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01277" y="5286388"/>
            <a:ext cx="1742293" cy="135732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428604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материалы и оборудование для двигательной активности: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орожка со следам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42995" y="2828918"/>
            <a:ext cx="1085852" cy="571503"/>
          </a:xfrm>
          <a:prstGeom prst="rect">
            <a:avLst/>
          </a:prstGeom>
        </p:spPr>
      </p:pic>
      <p:pic>
        <p:nvPicPr>
          <p:cNvPr id="4" name="Рисунок 3" descr="доска с ребристой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571744"/>
            <a:ext cx="1071570" cy="857256"/>
          </a:xfrm>
          <a:prstGeom prst="rect">
            <a:avLst/>
          </a:prstGeom>
        </p:spPr>
      </p:pic>
      <p:pic>
        <p:nvPicPr>
          <p:cNvPr id="5" name="Рисунок 4" descr="игровой лабиринт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5286388"/>
            <a:ext cx="1785950" cy="1190626"/>
          </a:xfrm>
          <a:prstGeom prst="rect">
            <a:avLst/>
          </a:prstGeom>
        </p:spPr>
      </p:pic>
      <p:pic>
        <p:nvPicPr>
          <p:cNvPr id="6" name="Рисунок 5" descr="мяч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1" y="2500306"/>
            <a:ext cx="928695" cy="714380"/>
          </a:xfrm>
          <a:prstGeom prst="rect">
            <a:avLst/>
          </a:prstGeom>
        </p:spPr>
      </p:pic>
      <p:pic>
        <p:nvPicPr>
          <p:cNvPr id="7" name="Рисунок 6" descr="кегли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2500307"/>
            <a:ext cx="1285884" cy="714380"/>
          </a:xfrm>
          <a:prstGeom prst="rect">
            <a:avLst/>
          </a:prstGeom>
        </p:spPr>
      </p:pic>
      <p:pic>
        <p:nvPicPr>
          <p:cNvPr id="8" name="Рисунок 7" descr="мяч попрыгунчик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5357826"/>
            <a:ext cx="1214446" cy="1071570"/>
          </a:xfrm>
          <a:prstGeom prst="rect">
            <a:avLst/>
          </a:prstGeom>
        </p:spPr>
      </p:pic>
      <p:pic>
        <p:nvPicPr>
          <p:cNvPr id="9" name="Рисунок 8" descr="обруч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2643182"/>
            <a:ext cx="1071570" cy="714380"/>
          </a:xfrm>
          <a:prstGeom prst="rect">
            <a:avLst/>
          </a:prstGeom>
        </p:spPr>
      </p:pic>
      <p:pic>
        <p:nvPicPr>
          <p:cNvPr id="10" name="Рисунок 9" descr="мяч массажный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00826" y="5357826"/>
            <a:ext cx="1857388" cy="10715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34" y="1571612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ходьбы, бега и равновесия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3500430" y="4538914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прыжков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818" y="1643050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катания,бросания и ловли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4500570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ползания и лазания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446" y="4500570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общеразвивающих упражнений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43240" y="2071678"/>
            <a:ext cx="278608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28992" y="257174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ФАКТОРЫ</a:t>
            </a:r>
            <a:endParaRPr lang="ru-RU" sz="32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14298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ОПАСНЫЕ ИГРУШКИ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21429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АНТРОПОМЕТРИЧЕСКИЕ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107154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ПСИХОЛОГИЧЕСКИЕ</a:t>
            </a:r>
            <a:endParaRPr lang="ru-RU" dirty="0"/>
          </a:p>
        </p:txBody>
      </p:sp>
      <p:pic>
        <p:nvPicPr>
          <p:cNvPr id="7" name="Рисунок 6" descr="опасные игруш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571613"/>
            <a:ext cx="1714512" cy="1214446"/>
          </a:xfrm>
          <a:prstGeom prst="rect">
            <a:avLst/>
          </a:prstGeom>
        </p:spPr>
      </p:pic>
      <p:pic>
        <p:nvPicPr>
          <p:cNvPr id="8" name="Рисунок 7" descr="23 с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714356"/>
            <a:ext cx="1857388" cy="1214446"/>
          </a:xfrm>
          <a:prstGeom prst="rect">
            <a:avLst/>
          </a:prstGeom>
        </p:spPr>
      </p:pic>
      <p:pic>
        <p:nvPicPr>
          <p:cNvPr id="9" name="Рисунок 8" descr="психологический факт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1571612"/>
            <a:ext cx="1643074" cy="12144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1802" y="364331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ПСИХОФИЗИОЛОГИЧЕСКИЕ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435769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ЗРИТЕЛЬНЫЕ ОЩУЩЕНИЯ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00496" y="428625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СЛУХОВЫЕ ОЩУЩЕНИЯ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929454" y="4357694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ТАКТИЛЬНЫЕ ОЩУЩЕНИЯ</a:t>
            </a:r>
            <a:endParaRPr lang="ru-RU" dirty="0"/>
          </a:p>
        </p:txBody>
      </p:sp>
      <p:pic>
        <p:nvPicPr>
          <p:cNvPr id="22" name="Рисунок 21" descr="глаз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5143512"/>
            <a:ext cx="2214578" cy="1285884"/>
          </a:xfrm>
          <a:prstGeom prst="rect">
            <a:avLst/>
          </a:prstGeom>
        </p:spPr>
      </p:pic>
      <p:pic>
        <p:nvPicPr>
          <p:cNvPr id="23" name="Рисунок 22" descr="уши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5143512"/>
            <a:ext cx="2071702" cy="1285884"/>
          </a:xfrm>
          <a:prstGeom prst="rect">
            <a:avLst/>
          </a:prstGeom>
        </p:spPr>
      </p:pic>
      <p:pic>
        <p:nvPicPr>
          <p:cNvPr id="24" name="Рисунок 23" descr="котено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1" y="5143512"/>
            <a:ext cx="2071703" cy="12858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69076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2778"/>
            <a:ext cx="650082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Федеральными государственными требованиями к структуре основной общеобразовательной программы при реализации вариативной части программы предметная развивающая среда должна в количественном и качественном отношении отражать видовое разнообразие учреждений (групп) дошкольного образования, наличие приоритетных направлений деятельности, специфику социально-экономических, национально-культурных, демографических, климатических и других условий осуществления образовательного процесса.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реализации вариативной части основной общеобразовательной программы дошкольного образования в различных организационных моделях и формах предметная развивающая среда должна отвечать: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Критериям   оценки материально-технических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социальных условий пребывания детей в ДОУ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Санитарно – эпидемиологическим требованиям к условиям 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режиму воспитания и обучения детей в ДОУ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Содержанию вариативной части основной общеобразовательной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 дошкольного образования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Требованиям , которые предъявляются к общему примерному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объему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образовательной нагрузки вариативной части Программы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214290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Организационные требования к созданию предметной развивающей в различных моделях и формах дошкольного образования.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ту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3846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1214422"/>
            <a:ext cx="550072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endParaRPr lang="ru-RU" sz="3200" dirty="0"/>
          </a:p>
        </p:txBody>
      </p:sp>
      <p:pic>
        <p:nvPicPr>
          <p:cNvPr id="12" name="Рисунок 11" descr="3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564243"/>
            <a:ext cx="842965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Общие положения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Настоящие федеральные государственные требования к созданию предметной развивающей среды, обеспечивающие реализацию основной общеобразовательной программы дошкольного образования, являются обязательными для дошкольных образовательных учреждений имеющих государственную аккредитацию.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Федеральные государственные требования к созданию предметной развивающей среды устанавливаются федеральным органом исполнительной власти, осуществляющим функции по выработке государственной политики и нормативно – правового регулирования в сфере образования.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Инвариантная часть настоящих требований к предметной развивающей среде адресована ДОУ третьей категории или дошкольным группам других типов учреждений, работающих аналогично.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Вариативная часть настоящих требований к предметной развивающей среде адресована различным видам дошкольных образовательных учреждений первой и второй категории, или дошкольным группам других типов учреждений, работающих аналогично, с дифференциацией по видам в зависимости от приоритетности тех или иных направлений развития ребенка.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Федеральные государственные требования к созданию предметной развивающей среды пересматриваются и устанавливаются не реже одного раза в десять лет.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Аккредитация дошкольных образовательных учреждений осуществляется на основе настоящих требований.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168914"/>
            <a:ext cx="9144000" cy="66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Область применения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Основными пользователями федеральных государственных требований к созданию предметной развивающей среды, обеспечивающих реализацию основной общеобразовательной программы дошкольного образования, являются: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педагогические коллективы образовательных учреждений (дошкольных образовательных групп), ответственные за качественную разработку и реализацию основных общеобразовательных программ дошкольного образования;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родители (законные представители) воспитанников, являющиеся первыми педагогами детей дошкольного возраста и ответственные за воспитание, охрану и укрепление физического и психического здоровья, развитие индивидуальных способностей детей;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органы управления образованием всех уровней управления, руководители образовательных учреждений, реализующих основную общеобразователь­ную программу дошкольного образования, ответственные за организацию и предоставление доступного и качественного дошкольного образования в пределах своей компетенции и полномочий;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организации и учреждения, обеспечивающие разработку примерных основных общеобразовательных программ дошкольного и начального общего образования по поручению уполномоченного федерального органа исполнительной власти, а также осуществляющие разработку вариативных образовательных программ в сфере дошкольного образования;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органы, обеспечивающие финансирование дошкольного образования;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уполномоченные органы исполнительной власти, осуществляющие государственную аккредитацию и контроль качества дошкольного образования;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уполномоченные органы исполнительной власти, обеспечивающие надзор и контроль соблюдения законодательства в сфере дошкольного образования;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организации и учреждения, осуществляющие подготовку специалистов дошкольного и начального общего образования в системе среднего и высшего профессионального образования;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организации и учреждения, осуществляющие повышение квалификации работников дошкольного образования.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285875"/>
            <a:ext cx="2928958" cy="3286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1934" y="2500306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ФУНКЦИИ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0" y="3009020"/>
            <a:ext cx="28574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эффективности качества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928670"/>
            <a:ext cx="33575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охранение единого образовательного пространства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0759" y="2928934"/>
            <a:ext cx="300039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уманизация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дошкольного образования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4813994"/>
            <a:ext cx="74295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защита  ребенка от некомпетентных педагогических воздействий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142842" y="928671"/>
            <a:ext cx="30718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ритериально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оценочная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ункци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1214422"/>
            <a:ext cx="43577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Психолого – педагогические требования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птимальность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целостность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многофункциональность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трансформируемость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вариативность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сбалансированность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сообразность педагогической ценности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428604"/>
            <a:ext cx="72866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ринципы создания предметно – развивающей среды:</a:t>
            </a:r>
          </a:p>
          <a:p>
            <a:pPr algn="ctr"/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рансформируемость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вариативность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учет гендерной специфики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-интеграция образовательных областей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- учет общих закономерностей развития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-  информативность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- комплексирование и гибкое зонирование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- стабильность и динамичность                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-целостность образовательного процесса             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- сертифицированность </a:t>
            </a:r>
          </a:p>
          <a:p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3999" cy="5929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357166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Качественные характеристики игрушек: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000240"/>
            <a:ext cx="3143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полифункциональность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возможность применения в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совместной деятельности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8" y="27146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5286380" y="2414172"/>
            <a:ext cx="342902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аличие дидактических свойств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ринадлежность к изделиям художественных       промыслов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40" y="428604"/>
            <a:ext cx="857256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* классифицируемость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* учет условий ДОУ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        * учет основной формы работы с детьми (игра):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предметы оперирования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Сюжетообразуемость</a:t>
            </a:r>
            <a:r>
              <a:rPr lang="ru-RU" dirty="0" smtClean="0"/>
              <a:t>                         игрушки- персонажи      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маркеры</a:t>
            </a:r>
          </a:p>
          <a:p>
            <a:r>
              <a:rPr lang="ru-RU" dirty="0" smtClean="0"/>
              <a:t>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643306" y="2857496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утюг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143116"/>
            <a:ext cx="1428760" cy="1114425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3643306" y="4000504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фигурки животных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3571876"/>
            <a:ext cx="1500198" cy="1071570"/>
          </a:xfrm>
          <a:prstGeom prst="rect">
            <a:avLst/>
          </a:prstGeom>
        </p:spPr>
      </p:pic>
      <p:pic>
        <p:nvPicPr>
          <p:cNvPr id="22" name="Рисунок 21" descr="пли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5000636"/>
            <a:ext cx="1714502" cy="1500188"/>
          </a:xfrm>
          <a:prstGeom prst="rect">
            <a:avLst/>
          </a:prstGeom>
        </p:spPr>
      </p:pic>
      <p:cxnSp>
        <p:nvCxnSpPr>
          <p:cNvPr id="45" name="Прямая со стрелкой 44"/>
          <p:cNvCxnSpPr/>
          <p:nvPr/>
        </p:nvCxnSpPr>
        <p:spPr>
          <a:xfrm rot="16200000" flipH="1">
            <a:off x="3571868" y="4286256"/>
            <a:ext cx="142876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dirty="0" smtClean="0"/>
              <a:t>       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Разнообразность игр с правилами</a:t>
            </a:r>
          </a:p>
          <a:p>
            <a:pPr algn="ctr"/>
            <a:endParaRPr lang="ru-RU" sz="2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физическое развитие                                игры на умственное развитие</a:t>
            </a: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игры на удачу</a:t>
            </a: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егл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357430"/>
            <a:ext cx="2428892" cy="1928826"/>
          </a:xfrm>
          <a:prstGeom prst="rect">
            <a:avLst/>
          </a:prstGeom>
        </p:spPr>
      </p:pic>
      <p:pic>
        <p:nvPicPr>
          <p:cNvPr id="4" name="Рисунок 3" descr="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5143512"/>
            <a:ext cx="2000264" cy="1500198"/>
          </a:xfrm>
          <a:prstGeom prst="rect">
            <a:avLst/>
          </a:prstGeom>
        </p:spPr>
      </p:pic>
      <p:pic>
        <p:nvPicPr>
          <p:cNvPr id="5" name="Рисунок 4" descr="домино скартинкам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357430"/>
            <a:ext cx="3260542" cy="167005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500</TotalTime>
  <Words>790</Words>
  <Application>Microsoft Office PowerPoint</Application>
  <PresentationFormat>Экран (4:3)</PresentationFormat>
  <Paragraphs>166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Трек</vt:lpstr>
      <vt:lpstr>3_Трек</vt:lpstr>
      <vt:lpstr>4_Трек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friman</cp:lastModifiedBy>
  <cp:revision>54</cp:revision>
  <dcterms:created xsi:type="dcterms:W3CDTF">2013-01-19T14:58:10Z</dcterms:created>
  <dcterms:modified xsi:type="dcterms:W3CDTF">2013-01-29T10:04:55Z</dcterms:modified>
</cp:coreProperties>
</file>