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61"/>
            <a:ext cx="9144000" cy="68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данные 2"/>
          <p:cNvSpPr/>
          <p:nvPr/>
        </p:nvSpPr>
        <p:spPr>
          <a:xfrm>
            <a:off x="3491880" y="857232"/>
            <a:ext cx="4723458" cy="3786214"/>
          </a:xfrm>
          <a:prstGeom prst="flowChartInputOutp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425663">
            <a:off x="4077561" y="1362240"/>
            <a:ext cx="3144445" cy="3385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8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Тема: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«Мой город,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родной</a:t>
            </a:r>
          </a:p>
          <a:p>
            <a:pPr algn="ctr" rtl="0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Мамадыш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»</a:t>
            </a:r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42938" y="642918"/>
            <a:ext cx="7072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Times New Roman" pitchFamily="18" charset="0"/>
              </a:rPr>
              <a:t>2.Главная улица города? </a:t>
            </a:r>
          </a:p>
        </p:txBody>
      </p:sp>
      <p:pic>
        <p:nvPicPr>
          <p:cNvPr id="36866" name="Picture 2" descr="http://brizgaloff-aleksey.narod.ru/ul_sovezk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57950" cy="48482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-508000" y="50800"/>
            <a:ext cx="965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914400" algn="l"/>
              </a:tabLst>
            </a:pPr>
            <a:r>
              <a:rPr lang="ru-RU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еще музеи находятся в нашем городе? </a:t>
            </a:r>
          </a:p>
          <a:p>
            <a:pPr algn="ctr">
              <a:tabLst>
                <a:tab pos="914400" algn="l"/>
              </a:tabLst>
            </a:pPr>
            <a:r>
              <a:rPr lang="ru-RU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(краеведческий музей).</a:t>
            </a:r>
            <a:r>
              <a:rPr lang="ru-RU" sz="3600">
                <a:latin typeface="Calibri" pitchFamily="34" charset="0"/>
                <a:cs typeface="Times New Roman" pitchFamily="18" charset="0"/>
              </a:rPr>
              <a:t>                                           </a:t>
            </a:r>
            <a:endParaRPr lang="ru-RU"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86125"/>
            <a:ext cx="3786188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4463" y="1214438"/>
            <a:ext cx="30861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44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</a:rPr>
              <a:t>Как называется парк? 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68413"/>
            <a:ext cx="3695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44900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642938"/>
            <a:ext cx="9958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Сколько в городе мечети?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42875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00438"/>
            <a:ext cx="3071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03213" y="36513"/>
            <a:ext cx="82167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 dirty="0">
                <a:latin typeface="Calibri" pitchFamily="34" charset="0"/>
                <a:cs typeface="Times New Roman" pitchFamily="18" charset="0"/>
              </a:rPr>
              <a:t>        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«Здоровье из леса.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Растительный мир».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63675"/>
            <a:ext cx="1785937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484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84313"/>
            <a:ext cx="1574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819150"/>
            <a:ext cx="19288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519488"/>
            <a:ext cx="17859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8F9"/>
              </a:clrFrom>
              <a:clrTo>
                <a:srgbClr val="FB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644900"/>
            <a:ext cx="1311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3429000"/>
            <a:ext cx="17795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3929063"/>
            <a:ext cx="25511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188913"/>
            <a:ext cx="8397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r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Викторина «Растительный мир»</a:t>
            </a:r>
          </a:p>
          <a:p>
            <a:pPr indent="457200" algn="r"/>
            <a:endParaRPr lang="ru-RU" sz="40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30321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7563"/>
            <a:ext cx="3429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565400"/>
            <a:ext cx="261143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1047750"/>
            <a:ext cx="91932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4" algn="just">
              <a:tabLst>
                <a:tab pos="914400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Назовите хвойные деревья нашей местности.</a:t>
            </a:r>
            <a:endParaRPr lang="ru-RU" sz="2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7572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Назовите лиственные деревья нашей местности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20193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23780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357563"/>
            <a:ext cx="23145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785938"/>
            <a:ext cx="30003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357563"/>
            <a:ext cx="25590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214290"/>
            <a:ext cx="85550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Tx/>
              <a:buChar char="•"/>
              <a:tabLst>
                <a:tab pos="914400" algn="l"/>
              </a:tabLst>
            </a:pP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значит «плач» березы весной (сок).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643459" cy="48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525"/>
            <a:ext cx="87851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Весной это дерево стоит нарядное, </a:t>
            </a:r>
          </a:p>
          <a:p>
            <a:pPr algn="just">
              <a:tabLst>
                <a:tab pos="914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праздничное, будто все в белой пене.</a:t>
            </a:r>
          </a:p>
          <a:p>
            <a:pPr algn="just">
              <a:tabLst>
                <a:tab pos="914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И запах его цветов чувствуется издалека. </a:t>
            </a:r>
          </a:p>
          <a:p>
            <a:pPr algn="just">
              <a:tabLst>
                <a:tab pos="914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Жаль только, что из-за цветов люди ломают ветки</a:t>
            </a:r>
          </a:p>
          <a:p>
            <a:pPr algn="just">
              <a:tabLst>
                <a:tab pos="914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и сучки этого дерева.</a:t>
            </a:r>
            <a:endParaRPr lang="ru-RU" sz="28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5715040" cy="36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64163" y="594995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(черемуха).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50825" y="260350"/>
            <a:ext cx="8864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растение чаще всего можно встретить по берегам рек,</a:t>
            </a:r>
          </a:p>
          <a:p>
            <a:pPr algn="just">
              <a:tabLst>
                <a:tab pos="9144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сыроватых лугах, по окраинам болот, да в сырых оврагах.</a:t>
            </a:r>
          </a:p>
          <a:p>
            <a:pPr algn="just">
              <a:tabLst>
                <a:tab pos="9144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Словно стена стоит вдоль реки, лучше ее никто не защитит </a:t>
            </a:r>
          </a:p>
          <a:p>
            <a:pPr algn="just">
              <a:tabLst>
                <a:tab pos="914400" algn="l"/>
              </a:tabLs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берега. О каком растении идет речь?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89138"/>
            <a:ext cx="3540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164388" y="60928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(Ива).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Рисунок 2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358114" cy="4857784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dirty="0" smtClean="0"/>
              <a:t>             Станции:</a:t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FF00"/>
                </a:solidFill>
              </a:rPr>
              <a:t>1. «Краеведческая»;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A0416"/>
                </a:solidFill>
              </a:rPr>
              <a:t>2. «Здоровье из леса»;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>
                <a:solidFill>
                  <a:srgbClr val="003366"/>
                </a:solidFill>
              </a:rPr>
              <a:t>3. «Растительный мир»;</a:t>
            </a:r>
            <a:br>
              <a:rPr lang="ru-RU" sz="4800" dirty="0" smtClean="0">
                <a:solidFill>
                  <a:srgbClr val="003366"/>
                </a:solidFill>
              </a:rPr>
            </a:br>
            <a:r>
              <a:rPr lang="ru-RU" sz="4800" dirty="0" smtClean="0">
                <a:solidFill>
                  <a:srgbClr val="008000"/>
                </a:solidFill>
              </a:rPr>
              <a:t>4. «Медицинская»;</a:t>
            </a:r>
            <a:br>
              <a:rPr lang="ru-RU" sz="4800" dirty="0" smtClean="0">
                <a:solidFill>
                  <a:srgbClr val="008000"/>
                </a:solidFill>
              </a:rPr>
            </a:br>
            <a:r>
              <a:rPr lang="ru-RU" sz="4800" dirty="0" smtClean="0"/>
              <a:t>5. «Экологическая»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9525"/>
            <a:ext cx="8944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  <a:tabLst>
                <a:tab pos="914400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растение растет около заборов, по канавам,</a:t>
            </a:r>
          </a:p>
          <a:p>
            <a:pPr algn="ctr">
              <a:tabLst>
                <a:tab pos="914400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мусорных местах, около дорог. Стебель – прямостоячий,</a:t>
            </a:r>
          </a:p>
          <a:p>
            <a:pPr algn="ctr">
              <a:tabLst>
                <a:tab pos="914400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покрыт листьями. Листья покрыты короткими волосинками, </a:t>
            </a:r>
          </a:p>
          <a:p>
            <a:pPr algn="ctr">
              <a:tabLst>
                <a:tab pos="914400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выделяющее жгучее вещество, если к растению прикоснуться. </a:t>
            </a:r>
          </a:p>
          <a:p>
            <a:pPr algn="ctr">
              <a:tabLst>
                <a:tab pos="914400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Майские листья очень богаты витаминами.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989138"/>
            <a:ext cx="3657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92950" y="55895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/>
              <a:t>(Крапива).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6350"/>
            <a:ext cx="93875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  <a:tabLst>
                <a:tab pos="9144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лесу я увидел заросли полукустарников с темно-синими ягодами,</a:t>
            </a:r>
          </a:p>
          <a:p>
            <a:pPr algn="ctr">
              <a:tabLst>
                <a:tab pos="9144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покрытыми сизым налетом. Они обильно усыпали стебли.</a:t>
            </a:r>
          </a:p>
          <a:p>
            <a:pPr algn="ctr">
              <a:tabLst>
                <a:tab pos="9144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что мне нужно! И вкусно, и для зрения полезно!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249363"/>
            <a:ext cx="364331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77050" y="5734050"/>
            <a:ext cx="19431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/>
              <a:t>(Черника).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50825" y="333375"/>
            <a:ext cx="686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3" algn="just">
              <a:buFontTx/>
              <a:buChar char="•"/>
              <a:tabLst>
                <a:tab pos="914400" algn="l"/>
              </a:tabLst>
            </a:pPr>
            <a:r>
              <a:rPr lang="ru-RU" sz="3200" b="1" i="1">
                <a:latin typeface="Calibri" pitchFamily="34" charset="0"/>
                <a:cs typeface="Times New Roman" pitchFamily="18" charset="0"/>
              </a:rPr>
              <a:t>Назовите съедобные  грибы.</a:t>
            </a:r>
            <a:endParaRPr lang="ru-RU" sz="3200" b="1" i="1">
              <a:latin typeface="Calibri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16430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357313"/>
            <a:ext cx="3068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57162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786188"/>
            <a:ext cx="1782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9713" y="3786188"/>
            <a:ext cx="29733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3857625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331913" y="333375"/>
            <a:ext cx="5840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  <a:tabLst>
                <a:tab pos="914400" algn="l"/>
              </a:tabLst>
            </a:pPr>
            <a:r>
              <a:rPr lang="ru-RU" sz="3200" b="1" i="1">
                <a:latin typeface="Calibri" pitchFamily="34" charset="0"/>
                <a:cs typeface="Times New Roman" pitchFamily="18" charset="0"/>
              </a:rPr>
              <a:t>Назовите  несъедобные грибы</a:t>
            </a:r>
            <a:r>
              <a:rPr lang="ru-RU" sz="1400" b="1" i="1">
                <a:latin typeface="Calibri" pitchFamily="34" charset="0"/>
                <a:cs typeface="Times New Roman" pitchFamily="18" charset="0"/>
              </a:rPr>
              <a:t>.</a:t>
            </a:r>
            <a:endParaRPr lang="ru-RU" b="1" i="1">
              <a:latin typeface="Calibri" pitchFamily="34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 l="7289"/>
          <a:stretch>
            <a:fillRect/>
          </a:stretch>
        </p:blipFill>
        <p:spPr bwMode="auto">
          <a:xfrm>
            <a:off x="3132138" y="1052513"/>
            <a:ext cx="18049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/>
          <a:srcRect l="8694"/>
          <a:stretch>
            <a:fillRect/>
          </a:stretch>
        </p:blipFill>
        <p:spPr bwMode="auto">
          <a:xfrm>
            <a:off x="539750" y="1196975"/>
            <a:ext cx="16478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/>
          <a:srcRect l="8870"/>
          <a:stretch>
            <a:fillRect/>
          </a:stretch>
        </p:blipFill>
        <p:spPr bwMode="auto">
          <a:xfrm>
            <a:off x="5580063" y="1196975"/>
            <a:ext cx="18367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/>
          <a:srcRect l="7109"/>
          <a:stretch>
            <a:fillRect/>
          </a:stretch>
        </p:blipFill>
        <p:spPr bwMode="auto">
          <a:xfrm>
            <a:off x="827088" y="3500438"/>
            <a:ext cx="20843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6"/>
          <a:srcRect l="7060"/>
          <a:stretch>
            <a:fillRect/>
          </a:stretch>
        </p:blipFill>
        <p:spPr bwMode="auto">
          <a:xfrm>
            <a:off x="3419475" y="3573463"/>
            <a:ext cx="19510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7"/>
          <a:srcRect l="5360"/>
          <a:stretch>
            <a:fillRect/>
          </a:stretch>
        </p:blipFill>
        <p:spPr bwMode="auto">
          <a:xfrm>
            <a:off x="6156325" y="3716338"/>
            <a:ext cx="1828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-58738" y="3175"/>
            <a:ext cx="751205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rgbClr val="FF0066"/>
                </a:solidFill>
                <a:latin typeface="Calibri" pitchFamily="34" charset="0"/>
                <a:cs typeface="Times New Roman" pitchFamily="18" charset="0"/>
              </a:rPr>
              <a:t>              Станция «Медицинская</a:t>
            </a:r>
            <a:r>
              <a:rPr lang="ru-RU" sz="1400" b="1">
                <a:solidFill>
                  <a:srgbClr val="FF0066"/>
                </a:solidFill>
                <a:latin typeface="Calibri" pitchFamily="34" charset="0"/>
                <a:cs typeface="Times New Roman" pitchFamily="18" charset="0"/>
              </a:rPr>
              <a:t>».</a:t>
            </a:r>
            <a:endParaRPr lang="ru-RU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714375"/>
            <a:ext cx="845978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-130175" y="1588"/>
            <a:ext cx="687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FA0416"/>
                </a:solidFill>
                <a:latin typeface="Calibri" pitchFamily="34" charset="0"/>
                <a:cs typeface="Times New Roman" pitchFamily="18" charset="0"/>
              </a:rPr>
              <a:t>                             Станция «Экологическая»</a:t>
            </a:r>
            <a:endParaRPr lang="ru-RU" sz="2800">
              <a:solidFill>
                <a:srgbClr val="FA0416"/>
              </a:solidFill>
              <a:latin typeface="Calibri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143000"/>
            <a:ext cx="3187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429000"/>
            <a:ext cx="18399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698875"/>
            <a:ext cx="34147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1041"/>
          <a:stretch>
            <a:fillRect/>
          </a:stretch>
        </p:blipFill>
        <p:spPr bwMode="auto">
          <a:xfrm>
            <a:off x="1619250" y="260350"/>
            <a:ext cx="521493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:\Documents and Settings\ilnaz\Рабочий стол\2034398401156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406525"/>
            <a:ext cx="85486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664" b="10664"/>
          <a:stretch>
            <a:fillRect/>
          </a:stretch>
        </p:blipFill>
        <p:spPr>
          <a:xfrm>
            <a:off x="190500" y="357188"/>
            <a:ext cx="2524125" cy="2111375"/>
          </a:xfrm>
          <a:noFill/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57188"/>
            <a:ext cx="22669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714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214688"/>
            <a:ext cx="19240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3071813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429000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63" y="5143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00063" y="581025"/>
            <a:ext cx="52292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Командир у нас серьезный.</a:t>
            </a:r>
            <a:endParaRPr lang="ru-RU" sz="32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Временами даже грозный.</a:t>
            </a:r>
            <a:endParaRPr lang="ru-RU" sz="32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Но зато мы за ним,</a:t>
            </a:r>
            <a:endParaRPr lang="ru-RU" sz="32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Словно за стеной стоим</a:t>
            </a:r>
            <a:r>
              <a:rPr lang="ru-RU" sz="1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festival.1september.ru/articles/58764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71744"/>
            <a:ext cx="3571900" cy="404339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85750" y="735013"/>
            <a:ext cx="464343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У меня, у медсестры,</a:t>
            </a:r>
            <a:endParaRPr lang="ru-RU" sz="2800" i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 рюкзаке йод, бинты.</a:t>
            </a:r>
            <a:endParaRPr lang="ru-RU" sz="2800" i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Ну а чем, как, что лечить,</a:t>
            </a:r>
            <a:endParaRPr lang="ru-RU" sz="2800" i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Я могу вас научить.</a:t>
            </a:r>
            <a:endParaRPr lang="ru-RU" sz="2800" i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Все целебные растения</a:t>
            </a:r>
            <a:endParaRPr lang="ru-RU" sz="2800" i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Знаю я без исключения.</a:t>
            </a:r>
          </a:p>
          <a:p>
            <a:pPr algn="just" eaLnBrk="0" hangingPunct="0"/>
            <a:endParaRPr lang="ru-RU" sz="2800" i="1" dirty="0">
              <a:latin typeface="Calibri" pitchFamily="34" charset="0"/>
            </a:endParaRPr>
          </a:p>
          <a:p>
            <a:pPr algn="just" eaLnBrk="0" hangingPunct="0"/>
            <a:endParaRPr lang="ru-RU" sz="2800" i="1" dirty="0">
              <a:latin typeface="Calibri" pitchFamily="34" charset="0"/>
            </a:endParaRPr>
          </a:p>
          <a:p>
            <a:pPr algn="just" eaLnBrk="0" hangingPunct="0"/>
            <a:endParaRPr lang="ru-RU" sz="2800" i="1" dirty="0">
              <a:latin typeface="Calibri" pitchFamily="34" charset="0"/>
            </a:endParaRPr>
          </a:p>
          <a:p>
            <a:pPr algn="just" eaLnBrk="0" hangingPunct="0"/>
            <a:endParaRPr lang="ru-RU" sz="2800" i="1" dirty="0">
              <a:latin typeface="Calibri" pitchFamily="34" charset="0"/>
            </a:endParaRPr>
          </a:p>
          <a:p>
            <a:pPr algn="just" eaLnBrk="0" hangingPunct="0"/>
            <a:r>
              <a:rPr lang="ru-RU" sz="3600" i="1" dirty="0">
                <a:latin typeface="Calibri" pitchFamily="34" charset="0"/>
              </a:rPr>
              <a:t>        Знаток медицины</a:t>
            </a:r>
          </a:p>
        </p:txBody>
      </p:sp>
      <p:pic>
        <p:nvPicPr>
          <p:cNvPr id="33794" name="Picture 2" descr="http://www.ipm-krsk.ru/src/images/news/12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573248" cy="45958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141663"/>
            <a:ext cx="435927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68313" y="476250"/>
            <a:ext cx="48847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Край родной я изучаю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Многое о нем я знаю.</a:t>
            </a:r>
          </a:p>
          <a:p>
            <a:pPr algn="just" eaLnBrk="0" hangingPunct="0"/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                       Краевед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2786050" cy="38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255588"/>
            <a:ext cx="66479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Мы природу изучаем,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Ее законы постигаем.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Чтобы жизнь спасти планете.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Нужно знать ее секреты.	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	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4818" name="Picture 2" descr="http://zaisch4.3dn.ru/Ekolog/Lager/risunok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4743470" cy="35611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71875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5875"/>
            <a:ext cx="50085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3600" i="1">
                <a:latin typeface="Calibri" pitchFamily="34" charset="0"/>
                <a:cs typeface="Times New Roman" pitchFamily="18" charset="0"/>
              </a:rPr>
              <a:t>Погоды изменения,</a:t>
            </a:r>
            <a:endParaRPr lang="ru-RU" sz="3600" i="1">
              <a:latin typeface="Calibri" pitchFamily="34" charset="0"/>
            </a:endParaRPr>
          </a:p>
          <a:p>
            <a:pPr algn="just" eaLnBrk="0" hangingPunct="0"/>
            <a:r>
              <a:rPr lang="ru-RU" sz="3600" i="1">
                <a:latin typeface="Calibri" pitchFamily="34" charset="0"/>
                <a:cs typeface="Times New Roman" pitchFamily="18" charset="0"/>
              </a:rPr>
              <a:t>Природные явления.</a:t>
            </a:r>
            <a:endParaRPr lang="ru-RU" sz="3600" i="1">
              <a:latin typeface="Calibri" pitchFamily="34" charset="0"/>
            </a:endParaRPr>
          </a:p>
          <a:p>
            <a:pPr algn="just" eaLnBrk="0" hangingPunct="0"/>
            <a:r>
              <a:rPr lang="ru-RU" sz="3600" i="1">
                <a:latin typeface="Calibri" pitchFamily="34" charset="0"/>
                <a:cs typeface="Times New Roman" pitchFamily="18" charset="0"/>
              </a:rPr>
              <a:t>Я спешу заметить</a:t>
            </a:r>
            <a:endParaRPr lang="ru-RU" sz="3600" i="1">
              <a:latin typeface="Calibri" pitchFamily="34" charset="0"/>
            </a:endParaRPr>
          </a:p>
          <a:p>
            <a:pPr algn="just" eaLnBrk="0" hangingPunct="0"/>
            <a:r>
              <a:rPr lang="ru-RU" sz="3600" i="1">
                <a:latin typeface="Calibri" pitchFamily="34" charset="0"/>
                <a:cs typeface="Times New Roman" pitchFamily="18" charset="0"/>
              </a:rPr>
              <a:t>И в дневнике отметить</a:t>
            </a:r>
            <a:r>
              <a:rPr lang="ru-RU" sz="1400" i="1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sz="1400" i="1">
              <a:latin typeface="Calibri" pitchFamily="34" charset="0"/>
            </a:endParaRPr>
          </a:p>
          <a:p>
            <a:pPr algn="just" eaLnBrk="0" hangingPunct="0"/>
            <a:endParaRPr lang="ru-RU" sz="1400" i="1">
              <a:latin typeface="Calibri" pitchFamily="34" charset="0"/>
            </a:endParaRPr>
          </a:p>
          <a:p>
            <a:pPr algn="just" eaLnBrk="0" hangingPunct="0"/>
            <a:endParaRPr lang="ru-RU" sz="1400" i="1">
              <a:latin typeface="Calibri" pitchFamily="34" charset="0"/>
            </a:endParaRPr>
          </a:p>
          <a:p>
            <a:pPr algn="just" eaLnBrk="0" hangingPunct="0"/>
            <a:r>
              <a:rPr lang="ru-RU" sz="4000" i="1">
                <a:latin typeface="Calibri" pitchFamily="34" charset="0"/>
              </a:rPr>
              <a:t>                          Фенолог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714750"/>
            <a:ext cx="3470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9750" y="190500"/>
            <a:ext cx="72009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tabLst>
                <a:tab pos="914400" algn="l"/>
              </a:tabLst>
            </a:pPr>
            <a:r>
              <a:rPr lang="ru-RU" sz="3200" b="1" i="1">
                <a:cs typeface="Times New Roman" pitchFamily="18" charset="0"/>
              </a:rPr>
              <a:t>    Краеведческая викторина.</a:t>
            </a:r>
            <a:endParaRPr lang="ru-RU" sz="3200" b="1" i="1"/>
          </a:p>
          <a:p>
            <a:pPr indent="457200" algn="just" eaLnBrk="0" hangingPunct="0">
              <a:tabLst>
                <a:tab pos="914400" algn="l"/>
              </a:tabLst>
            </a:pPr>
            <a:endParaRPr lang="ru-RU" sz="3200" i="1"/>
          </a:p>
          <a:p>
            <a:pPr indent="457200" eaLnBrk="0" hangingPunct="0">
              <a:buFontTx/>
              <a:buChar char="•"/>
              <a:tabLst>
                <a:tab pos="914400" algn="l"/>
              </a:tabLst>
            </a:pPr>
            <a:r>
              <a:rPr lang="ru-RU" sz="3200" i="1">
                <a:cs typeface="Times New Roman" pitchFamily="18" charset="0"/>
              </a:rPr>
              <a:t>Река, на берегу которой находится город Мамадыш.</a:t>
            </a:r>
            <a:endParaRPr lang="ru-RU" sz="3200" i="1"/>
          </a:p>
        </p:txBody>
      </p:sp>
      <p:pic>
        <p:nvPicPr>
          <p:cNvPr id="13317" name="Picture 5" descr="untitled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133600"/>
            <a:ext cx="3270250" cy="4464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377</Words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             Станции: 1. «Краеведческая»; 2. «Здоровье из леса»;  3. «Растительный мир»; 4. «Медицинская»; 5. «Экологическая»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</cp:revision>
  <dcterms:modified xsi:type="dcterms:W3CDTF">2013-02-01T12:57:14Z</dcterms:modified>
</cp:coreProperties>
</file>