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65" r:id="rId5"/>
    <p:sldId id="266" r:id="rId6"/>
    <p:sldId id="257" r:id="rId7"/>
    <p:sldId id="258" r:id="rId8"/>
    <p:sldId id="259" r:id="rId9"/>
    <p:sldId id="267" r:id="rId10"/>
    <p:sldId id="260" r:id="rId11"/>
    <p:sldId id="261" r:id="rId12"/>
    <p:sldId id="262" r:id="rId13"/>
    <p:sldId id="268" r:id="rId14"/>
    <p:sldId id="269" r:id="rId15"/>
    <p:sldId id="270" r:id="rId16"/>
    <p:sldId id="271" r:id="rId17"/>
    <p:sldId id="272" r:id="rId18"/>
    <p:sldId id="273"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7" d="100"/>
          <a:sy n="87" d="100"/>
        </p:scale>
        <p:origin x="-49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140740-6B10-4513-AC34-D6A286131FA6}" type="datetimeFigureOut">
              <a:rPr lang="ru-RU" smtClean="0"/>
              <a:pPr/>
              <a:t>19.02.2014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4B49789-5006-4321-90D7-432C623563D3}"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000">
            <a:alpha val="52000"/>
          </a:srgb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140740-6B10-4513-AC34-D6A286131FA6}" type="datetimeFigureOut">
              <a:rPr lang="ru-RU" smtClean="0"/>
              <a:pPr/>
              <a:t>19.02.2014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B49789-5006-4321-90D7-432C623563D3}"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www.wday.ru/parents-online/pitanie/pitanie-rebenka/problemi-v-ede-u-detei/_article/302/?sp=18" TargetMode="Externa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bioinstinct.ru/files/Image/411.jpg" TargetMode="External"/><Relationship Id="rId1" Type="http://schemas.openxmlformats.org/officeDocument/2006/relationships/slideLayout" Target="../slideLayouts/slideLayout8.xml"/><Relationship Id="rId5" Type="http://schemas.openxmlformats.org/officeDocument/2006/relationships/image" Target="../media/image16.jpeg"/><Relationship Id="rId4" Type="http://schemas.openxmlformats.org/officeDocument/2006/relationships/hyperlink" Target="http://lojechka.ru/wp-content/uploads/2010/07/P1060745.jpg"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tovimdetkam.com/?attachment_id=3205" TargetMode="External"/><Relationship Id="rId1" Type="http://schemas.openxmlformats.org/officeDocument/2006/relationships/slideLayout" Target="../slideLayouts/slideLayout8.xml"/><Relationship Id="rId5" Type="http://schemas.openxmlformats.org/officeDocument/2006/relationships/image" Target="../media/image18.jpeg"/><Relationship Id="rId4" Type="http://schemas.openxmlformats.org/officeDocument/2006/relationships/hyperlink" Target="http://lojechka.ru/wp-content/uploads/2010/07/P1060843.jp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wday.ru/parents-online/pitanie/pitanie-rebenka/problemi-v-ede-u-detei/_article/302/?sp=18" TargetMode="Externa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hyperlink" Target="http://www.gotovimdetkam.com/?attachment_id=1454" TargetMode="External"/><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wday.ru/parents-online/pitanie/pitanie-rebenka/problemi-v-ede-u-detei/_article/302/?sp=18" TargetMode="External"/><Relationship Id="rId1" Type="http://schemas.openxmlformats.org/officeDocument/2006/relationships/slideLayout" Target="../slideLayouts/slideLayout8.xml"/><Relationship Id="rId6" Type="http://schemas.openxmlformats.org/officeDocument/2006/relationships/hyperlink" Target="http://www.gotovimdetkam.com/?attachment_id=3139" TargetMode="External"/><Relationship Id="rId5" Type="http://schemas.openxmlformats.org/officeDocument/2006/relationships/image" Target="../media/image21.jpeg"/><Relationship Id="rId4" Type="http://schemas.openxmlformats.org/officeDocument/2006/relationships/hyperlink" Target="http://detskierecepty.ru/?attachment_id=7644" TargetMode="External"/><Relationship Id="rId9"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descr="http://www.all-walls.ru/uploads/wallpapers/2009/04/12/5948/thumb_big_f915d584920dc6c6baa787cd8a896856.jpg"/>
          <p:cNvPicPr/>
          <p:nvPr/>
        </p:nvPicPr>
        <p:blipFill>
          <a:blip r:embed="rId2"/>
          <a:srcRect/>
          <a:stretch>
            <a:fillRect/>
          </a:stretch>
        </p:blipFill>
        <p:spPr bwMode="auto">
          <a:xfrm>
            <a:off x="642910" y="785794"/>
            <a:ext cx="8001056" cy="4857760"/>
          </a:xfrm>
          <a:prstGeom prst="rect">
            <a:avLst/>
          </a:prstGeom>
          <a:noFill/>
          <a:ln w="9525">
            <a:noFill/>
            <a:miter lim="800000"/>
            <a:headEnd/>
            <a:tailEnd/>
          </a:ln>
          <a:effectLst>
            <a:softEdge rad="635000"/>
          </a:effectLst>
        </p:spPr>
      </p:pic>
      <p:sp>
        <p:nvSpPr>
          <p:cNvPr id="2" name="Заголовок 1"/>
          <p:cNvSpPr>
            <a:spLocks noGrp="1"/>
          </p:cNvSpPr>
          <p:nvPr>
            <p:ph type="ctrTitle"/>
          </p:nvPr>
        </p:nvSpPr>
        <p:spPr>
          <a:xfrm>
            <a:off x="642910" y="357166"/>
            <a:ext cx="7772400" cy="5072098"/>
          </a:xfrm>
        </p:spPr>
        <p:txBody>
          <a:bodyPr>
            <a:noAutofit/>
          </a:bodyPr>
          <a:lstStyle/>
          <a:p>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i="1" dirty="0">
                <a:latin typeface="Times New Roman" pitchFamily="18" charset="0"/>
                <a:cs typeface="Times New Roman" pitchFamily="18" charset="0"/>
              </a:rPr>
              <a:t/>
            </a:r>
            <a:br>
              <a:rPr lang="ru-RU" sz="1600" i="1" dirty="0">
                <a:latin typeface="Times New Roman" pitchFamily="18" charset="0"/>
                <a:cs typeface="Times New Roman" pitchFamily="18" charset="0"/>
              </a:rPr>
            </a:br>
            <a:r>
              <a:rPr lang="ru-RU" sz="1600" i="1" dirty="0">
                <a:latin typeface="Times New Roman" pitchFamily="18" charset="0"/>
                <a:cs typeface="Times New Roman" pitchFamily="18" charset="0"/>
              </a:rPr>
              <a:t/>
            </a:r>
            <a:br>
              <a:rPr lang="ru-RU" sz="1600" i="1" dirty="0">
                <a:latin typeface="Times New Roman" pitchFamily="18" charset="0"/>
                <a:cs typeface="Times New Roman" pitchFamily="18" charset="0"/>
              </a:rPr>
            </a:br>
            <a:r>
              <a:rPr lang="ru-RU" sz="1600" i="1" dirty="0" smtClean="0">
                <a:latin typeface="Times New Roman" pitchFamily="18" charset="0"/>
                <a:cs typeface="Times New Roman" pitchFamily="18" charset="0"/>
              </a:rPr>
              <a:t/>
            </a:r>
            <a:br>
              <a:rPr lang="ru-RU" sz="1600" i="1" dirty="0" smtClean="0">
                <a:latin typeface="Times New Roman" pitchFamily="18" charset="0"/>
                <a:cs typeface="Times New Roman" pitchFamily="18" charset="0"/>
              </a:rPr>
            </a:br>
            <a:r>
              <a:rPr lang="ru-RU" sz="1600" i="1" dirty="0">
                <a:latin typeface="Times New Roman" pitchFamily="18" charset="0"/>
                <a:cs typeface="Times New Roman" pitchFamily="18" charset="0"/>
              </a:rPr>
              <a:t/>
            </a:r>
            <a:br>
              <a:rPr lang="ru-RU" sz="1600" i="1" dirty="0">
                <a:latin typeface="Times New Roman" pitchFamily="18" charset="0"/>
                <a:cs typeface="Times New Roman" pitchFamily="18" charset="0"/>
              </a:rPr>
            </a:br>
            <a:r>
              <a:rPr lang="ru-RU" sz="1600" i="1" dirty="0" smtClean="0">
                <a:latin typeface="Times New Roman" pitchFamily="18" charset="0"/>
                <a:cs typeface="Times New Roman" pitchFamily="18" charset="0"/>
              </a:rPr>
              <a:t>Негосударственное дошкольное образовательное учреждение </a:t>
            </a:r>
            <a:br>
              <a:rPr lang="ru-RU" sz="1600" i="1" dirty="0" smtClean="0">
                <a:latin typeface="Times New Roman" pitchFamily="18" charset="0"/>
                <a:cs typeface="Times New Roman" pitchFamily="18" charset="0"/>
              </a:rPr>
            </a:br>
            <a:r>
              <a:rPr lang="ru-RU" sz="1600" i="1" dirty="0" smtClean="0">
                <a:latin typeface="Times New Roman" pitchFamily="18" charset="0"/>
                <a:cs typeface="Times New Roman" pitchFamily="18" charset="0"/>
              </a:rPr>
              <a:t>«Детский сад № 211 ОАО «РЖД»</a:t>
            </a:r>
            <a:r>
              <a:rPr lang="ru-RU" sz="1600" i="1" dirty="0" smtClean="0"/>
              <a:t/>
            </a:r>
            <a:br>
              <a:rPr lang="ru-RU" sz="1600" i="1" dirty="0" smtClean="0"/>
            </a:br>
            <a:r>
              <a:rPr lang="ru-RU" sz="4800" i="1" dirty="0"/>
              <a:t/>
            </a:r>
            <a:br>
              <a:rPr lang="ru-RU" sz="4800" i="1" dirty="0"/>
            </a:br>
            <a:r>
              <a:rPr lang="ru-RU" sz="4800" i="1" dirty="0" smtClean="0"/>
              <a:t/>
            </a:r>
            <a:br>
              <a:rPr lang="ru-RU" sz="4800" i="1" dirty="0" smtClean="0"/>
            </a:br>
            <a:r>
              <a:rPr lang="ru-RU" sz="4800" i="1" dirty="0"/>
              <a:t/>
            </a:r>
            <a:br>
              <a:rPr lang="ru-RU" sz="4800" i="1" dirty="0"/>
            </a:br>
            <a:r>
              <a:rPr lang="ru-RU" sz="4800" i="1" dirty="0" smtClean="0"/>
              <a:t/>
            </a:r>
            <a:br>
              <a:rPr lang="ru-RU" sz="4800" i="1" dirty="0" smtClean="0"/>
            </a:br>
            <a:r>
              <a:rPr lang="ru-RU" sz="4800" i="1" dirty="0" smtClean="0"/>
              <a:t/>
            </a:r>
            <a:br>
              <a:rPr lang="ru-RU" sz="4800" i="1" dirty="0" smtClean="0"/>
            </a:br>
            <a:r>
              <a:rPr lang="ru-RU" sz="4800" i="1" dirty="0" smtClean="0"/>
              <a:t/>
            </a:r>
            <a:br>
              <a:rPr lang="ru-RU" sz="4800" i="1" dirty="0" smtClean="0"/>
            </a:br>
            <a:r>
              <a:rPr lang="ru-RU" sz="4800" i="1" dirty="0" smtClean="0">
                <a:solidFill>
                  <a:srgbClr val="C00000"/>
                </a:solidFill>
              </a:rPr>
              <a:t>Как подружить ребёнка с </a:t>
            </a:r>
            <a:r>
              <a:rPr lang="ru-RU" sz="4800" b="1" i="1" dirty="0" smtClean="0">
                <a:solidFill>
                  <a:srgbClr val="C00000"/>
                </a:solidFill>
              </a:rPr>
              <a:t>овощами</a:t>
            </a:r>
            <a:endParaRPr lang="ru-RU" sz="4800" b="1" i="1" dirty="0">
              <a:solidFill>
                <a:srgbClr val="C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429124" y="273050"/>
            <a:ext cx="4429156" cy="6370660"/>
          </a:xfrm>
        </p:spPr>
        <p:txBody>
          <a:bodyPr>
            <a:normAutofit/>
          </a:bodyPr>
          <a:lstStyle/>
          <a:p>
            <a:pPr>
              <a:buNone/>
            </a:pPr>
            <a:r>
              <a:rPr lang="ru-RU" sz="2400" dirty="0" smtClean="0">
                <a:latin typeface="Times New Roman" pitchFamily="18" charset="0"/>
                <a:cs typeface="Times New Roman" pitchFamily="18" charset="0"/>
              </a:rPr>
              <a:t>      Познавательные моменты легко сочетать с игрой и ненавязчиво убеждайте малыша в том, что овощи – это очень вкусно.</a:t>
            </a:r>
          </a:p>
          <a:p>
            <a:pPr>
              <a:buNone/>
            </a:pPr>
            <a:endParaRPr lang="ru-RU" sz="2400" dirty="0" smtClean="0">
              <a:latin typeface="Times New Roman" pitchFamily="18" charset="0"/>
              <a:cs typeface="Times New Roman" pitchFamily="18" charset="0"/>
            </a:endParaRPr>
          </a:p>
          <a:p>
            <a:pPr>
              <a:buNone/>
            </a:pPr>
            <a:r>
              <a:rPr lang="ru-RU" sz="2400" dirty="0" smtClean="0">
                <a:latin typeface="Times New Roman" pitchFamily="18" charset="0"/>
                <a:cs typeface="Times New Roman" pitchFamily="18" charset="0"/>
              </a:rPr>
              <a:t>      В </a:t>
            </a:r>
            <a:r>
              <a:rPr lang="ru-RU" sz="2400" dirty="0">
                <a:latin typeface="Times New Roman" pitchFamily="18" charset="0"/>
                <a:cs typeface="Times New Roman" pitchFamily="18" charset="0"/>
              </a:rPr>
              <a:t>детстве правильные пищевые привычки формируются в результате подражания родителям. Если родители учтут эту особенность, то дети, даже если сначала отворачивались от овощей, все равно их попробуют за компанию с мамой и папой.</a:t>
            </a:r>
          </a:p>
        </p:txBody>
      </p:sp>
      <p:pic>
        <p:nvPicPr>
          <p:cNvPr id="4097" name="Picture 1" descr="C:\Documents and Settings\User\Рабочий стол\Фото\P1160781.JPG"/>
          <p:cNvPicPr>
            <a:picLocks noChangeAspect="1" noChangeArrowheads="1"/>
          </p:cNvPicPr>
          <p:nvPr/>
        </p:nvPicPr>
        <p:blipFill>
          <a:blip r:embed="rId2"/>
          <a:srcRect/>
          <a:stretch>
            <a:fillRect/>
          </a:stretch>
        </p:blipFill>
        <p:spPr bwMode="auto">
          <a:xfrm>
            <a:off x="357158" y="1643050"/>
            <a:ext cx="4095779" cy="3071834"/>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357166"/>
            <a:ext cx="4429156" cy="6215106"/>
          </a:xfrm>
        </p:spPr>
        <p:txBody>
          <a:bodyPr>
            <a:normAutofit/>
          </a:bodyPr>
          <a:lstStyle/>
          <a:p>
            <a:r>
              <a:rPr lang="ru-RU" b="0" dirty="0">
                <a:latin typeface="Times New Roman" pitchFamily="18" charset="0"/>
                <a:cs typeface="Times New Roman" pitchFamily="18" charset="0"/>
              </a:rPr>
              <a:t>Чтобы не бояться, а любить овощи, надо их знать. Ребенку интересно, откуда взялись в его тарелке морковь, свекла, капуста, огурцы, помидоры и другие подобные продукты? Расскажите ему, как они растут, покажите картинки, прочитайте «овощные» сказки или сочините увлекательные истории про обитателей грядок вместе с детьми сами. Прекрасно, если есть свой огород: ребенок с увлечением будет помогать выращивать овощи, все лето наблюдая, как из маленького семечка развивается и поспевает вкусное растение. Без сомнения, у него появится желание попробовать плоды своего труда.</a:t>
            </a:r>
            <a:br>
              <a:rPr lang="ru-RU" b="0" dirty="0">
                <a:latin typeface="Times New Roman" pitchFamily="18" charset="0"/>
                <a:cs typeface="Times New Roman" pitchFamily="18" charset="0"/>
              </a:rPr>
            </a:br>
            <a:r>
              <a:rPr lang="ru-RU" b="0" dirty="0">
                <a:latin typeface="Times New Roman" pitchFamily="18" charset="0"/>
                <a:cs typeface="Times New Roman" pitchFamily="18" charset="0"/>
              </a:rPr>
              <a:t/>
            </a:r>
            <a:br>
              <a:rPr lang="ru-RU" b="0" dirty="0">
                <a:latin typeface="Times New Roman" pitchFamily="18" charset="0"/>
                <a:cs typeface="Times New Roman" pitchFamily="18" charset="0"/>
              </a:rPr>
            </a:br>
            <a:endParaRPr lang="ru-RU" b="0" dirty="0">
              <a:latin typeface="Times New Roman" pitchFamily="18" charset="0"/>
              <a:cs typeface="Times New Roman" pitchFamily="18" charset="0"/>
            </a:endParaRPr>
          </a:p>
        </p:txBody>
      </p:sp>
      <p:pic>
        <p:nvPicPr>
          <p:cNvPr id="3075" name="Picture 3" descr="C:\Documents and Settings\User\Рабочий стол\Фото\P1160760.JPG"/>
          <p:cNvPicPr>
            <a:picLocks noChangeAspect="1" noChangeArrowheads="1"/>
          </p:cNvPicPr>
          <p:nvPr/>
        </p:nvPicPr>
        <p:blipFill>
          <a:blip r:embed="rId2"/>
          <a:srcRect/>
          <a:stretch>
            <a:fillRect/>
          </a:stretch>
        </p:blipFill>
        <p:spPr bwMode="auto">
          <a:xfrm>
            <a:off x="4714876" y="1857364"/>
            <a:ext cx="4143404" cy="31312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3929058" y="273050"/>
            <a:ext cx="5000660" cy="5853113"/>
          </a:xfrm>
        </p:spPr>
        <p:txBody>
          <a:bodyPr>
            <a:normAutofit/>
          </a:bodyPr>
          <a:lstStyle/>
          <a:p>
            <a:r>
              <a:rPr lang="ru-RU" sz="1800" b="0" dirty="0" smtClean="0">
                <a:latin typeface="Times New Roman" pitchFamily="18" charset="0"/>
                <a:cs typeface="Times New Roman" pitchFamily="18" charset="0"/>
              </a:rPr>
              <a:t>Если у вас не растут свои овощи, почаще берите ребенка с собой на рынок. Принимая участие в покупке овощей, он их как следует рассмотрит и потрогает. Позвольте ребенку из предложенного вами ассортимента самому выбрать что-нибудь новое.</a:t>
            </a:r>
            <a:br>
              <a:rPr lang="ru-RU" sz="1800" b="0" dirty="0" smtClean="0">
                <a:latin typeface="Times New Roman" pitchFamily="18" charset="0"/>
                <a:cs typeface="Times New Roman" pitchFamily="18" charset="0"/>
              </a:rPr>
            </a:br>
            <a:r>
              <a:rPr lang="ru-RU" sz="1800" b="0" dirty="0" smtClean="0">
                <a:latin typeface="Times New Roman" pitchFamily="18" charset="0"/>
                <a:cs typeface="Times New Roman" pitchFamily="18" charset="0"/>
              </a:rPr>
              <a:t>- Для благого дела приучения к овощам не бойтесь попросить помощи детей на кухне. Даже малыши способны рвать салат, чистить горох или мыть овощи.</a:t>
            </a:r>
            <a:br>
              <a:rPr lang="ru-RU" sz="1800" b="0" dirty="0" smtClean="0">
                <a:latin typeface="Times New Roman" pitchFamily="18" charset="0"/>
                <a:cs typeface="Times New Roman" pitchFamily="18" charset="0"/>
              </a:rPr>
            </a:br>
            <a:endParaRPr lang="ru-RU" sz="1800" dirty="0"/>
          </a:p>
        </p:txBody>
      </p:sp>
      <p:sp>
        <p:nvSpPr>
          <p:cNvPr id="5" name="Прямоугольник 4"/>
          <p:cNvSpPr/>
          <p:nvPr/>
        </p:nvSpPr>
        <p:spPr>
          <a:xfrm>
            <a:off x="357158" y="1357298"/>
            <a:ext cx="5143536" cy="369332"/>
          </a:xfrm>
          <a:prstGeom prst="rect">
            <a:avLst/>
          </a:prstGeom>
        </p:spPr>
        <p:txBody>
          <a:bodyPr wrap="square">
            <a:spAutoFit/>
          </a:bodyPr>
          <a:lstStyle/>
          <a:p>
            <a:r>
              <a:rPr lang="ru-RU" b="0" dirty="0" smtClean="0">
                <a:latin typeface="Times New Roman" pitchFamily="18" charset="0"/>
                <a:cs typeface="Times New Roman" pitchFamily="18" charset="0"/>
              </a:rPr>
              <a:t>-</a:t>
            </a:r>
            <a:endParaRPr lang="ru-RU" dirty="0"/>
          </a:p>
        </p:txBody>
      </p:sp>
      <p:pic>
        <p:nvPicPr>
          <p:cNvPr id="6" name="zoom1413" descr="http://www.wday.ru/images/docs/i/1413.jpg">
            <a:hlinkClick r:id="rId2"/>
          </p:cNvPr>
          <p:cNvPicPr/>
          <p:nvPr/>
        </p:nvPicPr>
        <p:blipFill>
          <a:blip r:embed="rId3"/>
          <a:srcRect/>
          <a:stretch>
            <a:fillRect/>
          </a:stretch>
        </p:blipFill>
        <p:spPr bwMode="auto">
          <a:xfrm>
            <a:off x="428596" y="285728"/>
            <a:ext cx="3429024" cy="5429288"/>
          </a:xfrm>
          <a:prstGeom prst="rect">
            <a:avLst/>
          </a:prstGeom>
          <a:noFill/>
          <a:ln w="9525">
            <a:noFill/>
            <a:miter lim="800000"/>
            <a:headEnd/>
            <a:tailEnd/>
          </a:ln>
        </p:spPr>
      </p:pic>
      <p:pic>
        <p:nvPicPr>
          <p:cNvPr id="7" name="Picture 4" descr="C:\Documents and Settings\User\Рабочий стол\Фото\P1160765.JPG"/>
          <p:cNvPicPr>
            <a:picLocks noChangeAspect="1" noChangeArrowheads="1"/>
          </p:cNvPicPr>
          <p:nvPr/>
        </p:nvPicPr>
        <p:blipFill>
          <a:blip r:embed="rId4"/>
          <a:srcRect/>
          <a:stretch>
            <a:fillRect/>
          </a:stretch>
        </p:blipFill>
        <p:spPr bwMode="auto">
          <a:xfrm>
            <a:off x="4500562" y="3357562"/>
            <a:ext cx="4214842" cy="3161132"/>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614734" cy="5299090"/>
          </a:xfrm>
        </p:spPr>
        <p:txBody>
          <a:bodyPr>
            <a:normAutofit/>
          </a:bodyPr>
          <a:lstStyle/>
          <a:p>
            <a:r>
              <a:rPr lang="ru-RU" sz="2200" b="0" dirty="0" smtClean="0">
                <a:latin typeface="Times New Roman" pitchFamily="18" charset="0"/>
                <a:cs typeface="Times New Roman" pitchFamily="18" charset="0"/>
              </a:rPr>
              <a:t>Большое значение имеет внешний вид  блюда. Одни дети терпеть не могут кашеобразную, разваренную еду. Другие не переносят овощей, перемешанных в салатах. Приготовьте овощи в приятном для малыша виде.</a:t>
            </a:r>
            <a:r>
              <a:rPr lang="ru-RU" dirty="0" smtClean="0"/>
              <a:t/>
            </a:r>
            <a:br>
              <a:rPr lang="ru-RU" dirty="0" smtClean="0"/>
            </a:br>
            <a:endParaRPr lang="ru-RU" dirty="0"/>
          </a:p>
        </p:txBody>
      </p:sp>
      <p:pic>
        <p:nvPicPr>
          <p:cNvPr id="6" name="Рисунок 5" descr="http://bioinstinct.ru/files/ImageThumb/411.jpg">
            <a:hlinkClick r:id="rId2"/>
          </p:cNvPr>
          <p:cNvPicPr/>
          <p:nvPr/>
        </p:nvPicPr>
        <p:blipFill>
          <a:blip r:embed="rId3"/>
          <a:srcRect/>
          <a:stretch>
            <a:fillRect/>
          </a:stretch>
        </p:blipFill>
        <p:spPr bwMode="auto">
          <a:xfrm>
            <a:off x="4643438" y="428604"/>
            <a:ext cx="3500462" cy="2928958"/>
          </a:xfrm>
          <a:prstGeom prst="rect">
            <a:avLst/>
          </a:prstGeom>
          <a:noFill/>
          <a:ln w="9525">
            <a:noFill/>
            <a:miter lim="800000"/>
            <a:headEnd/>
            <a:tailEnd/>
          </a:ln>
        </p:spPr>
      </p:pic>
      <p:pic>
        <p:nvPicPr>
          <p:cNvPr id="7" name="Рисунок 6" descr="Кабачки тушеные в сметане - ингредиенты">
            <a:hlinkClick r:id="rId4" tooltip="&quot;Кабачки тушеные в сметане - ингредиенты&quot;"/>
          </p:cNvPr>
          <p:cNvPicPr/>
          <p:nvPr/>
        </p:nvPicPr>
        <p:blipFill>
          <a:blip r:embed="rId5"/>
          <a:srcRect/>
          <a:stretch>
            <a:fillRect/>
          </a:stretch>
        </p:blipFill>
        <p:spPr bwMode="auto">
          <a:xfrm>
            <a:off x="4643438" y="3500438"/>
            <a:ext cx="3500462" cy="285752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929190" y="273050"/>
            <a:ext cx="3757610" cy="6370660"/>
          </a:xfrm>
        </p:spPr>
        <p:txBody>
          <a:bodyPr>
            <a:normAutofit/>
          </a:bodyPr>
          <a:lstStyle/>
          <a:p>
            <a:r>
              <a:rPr lang="ru-RU" sz="2000" dirty="0" smtClean="0">
                <a:latin typeface="Times New Roman" pitchFamily="18" charset="0"/>
                <a:cs typeface="Times New Roman" pitchFamily="18" charset="0"/>
              </a:rPr>
              <a:t>Один из действенных способов приучить ребенка, который наотрез отказывается есть овощи – маскировка. Овощи легко превращаются в салаты, пудинги, запеканки, соки. Острый вкус смягчается растительным маслом, сметаной, растопленным сыром. Многие овощи сочетаются с сыром, гренками, рыбой и другими продуктами. Четырехлетний гурман уже познал вкус пиццы и предпочитает ее всем блюдам? Сделайте ее овощной вариант.</a:t>
            </a:r>
          </a:p>
          <a:p>
            <a:endParaRPr lang="ru-RU" dirty="0"/>
          </a:p>
        </p:txBody>
      </p:sp>
      <p:pic>
        <p:nvPicPr>
          <p:cNvPr id="5" name="Рисунок 4" descr="Суп-пюре из цветной капусты с сухариками">
            <a:hlinkClick r:id="rId2"/>
          </p:cNvPr>
          <p:cNvPicPr/>
          <p:nvPr/>
        </p:nvPicPr>
        <p:blipFill>
          <a:blip r:embed="rId3"/>
          <a:srcRect/>
          <a:stretch>
            <a:fillRect/>
          </a:stretch>
        </p:blipFill>
        <p:spPr bwMode="auto">
          <a:xfrm>
            <a:off x="214282" y="214291"/>
            <a:ext cx="4357718" cy="3143271"/>
          </a:xfrm>
          <a:prstGeom prst="rect">
            <a:avLst/>
          </a:prstGeom>
          <a:noFill/>
          <a:ln w="9525">
            <a:noFill/>
            <a:miter lim="800000"/>
            <a:headEnd/>
            <a:tailEnd/>
          </a:ln>
        </p:spPr>
      </p:pic>
      <p:pic>
        <p:nvPicPr>
          <p:cNvPr id="7" name="Рисунок 6" descr="Кабачки тушеные в сметане - фото-рецепт">
            <a:hlinkClick r:id="rId4" tooltip="&quot;Кабачки тушеные в сметане - фото-рецепт&quot;"/>
          </p:cNvPr>
          <p:cNvPicPr/>
          <p:nvPr/>
        </p:nvPicPr>
        <p:blipFill>
          <a:blip r:embed="rId5"/>
          <a:srcRect/>
          <a:stretch>
            <a:fillRect/>
          </a:stretch>
        </p:blipFill>
        <p:spPr bwMode="auto">
          <a:xfrm>
            <a:off x="214282" y="3643314"/>
            <a:ext cx="4357718" cy="3071834"/>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543296" cy="3084512"/>
          </a:xfrm>
        </p:spPr>
        <p:txBody>
          <a:bodyPr>
            <a:normAutofit/>
          </a:bodyPr>
          <a:lstStyle/>
          <a:p>
            <a:r>
              <a:rPr lang="ru-RU" sz="2200" b="0" dirty="0" smtClean="0">
                <a:latin typeface="Times New Roman" pitchFamily="18" charset="0"/>
                <a:cs typeface="Times New Roman" pitchFamily="18" charset="0"/>
              </a:rPr>
              <a:t>.</a:t>
            </a:r>
            <a:r>
              <a:rPr lang="ru-RU" dirty="0" smtClean="0"/>
              <a:t/>
            </a:r>
            <a:br>
              <a:rPr lang="ru-RU" dirty="0" smtClean="0"/>
            </a:br>
            <a:endParaRPr lang="ru-RU" dirty="0"/>
          </a:p>
        </p:txBody>
      </p:sp>
      <p:sp>
        <p:nvSpPr>
          <p:cNvPr id="3" name="Содержимое 2"/>
          <p:cNvSpPr>
            <a:spLocks noGrp="1"/>
          </p:cNvSpPr>
          <p:nvPr>
            <p:ph idx="1"/>
          </p:nvPr>
        </p:nvSpPr>
        <p:spPr>
          <a:xfrm>
            <a:off x="4357686" y="273050"/>
            <a:ext cx="4329114" cy="5853113"/>
          </a:xfrm>
        </p:spPr>
        <p:txBody>
          <a:bodyPr>
            <a:normAutofit fontScale="55000" lnSpcReduction="20000"/>
          </a:bodyPr>
          <a:lstStyle/>
          <a:p>
            <a:r>
              <a:rPr lang="ru-RU" dirty="0" smtClean="0">
                <a:latin typeface="Times New Roman" pitchFamily="18" charset="0"/>
                <a:cs typeface="Times New Roman" pitchFamily="18" charset="0"/>
              </a:rPr>
              <a:t>Нетрудно соорудить лес из цветной капусты или брокколи. Или превратить в парус тонкий ломтик огурца, проткнуть дырочки, продеть в них стебелек укропа и закрепить на половинке вареной картофелины или морковной котлетки. Разные цвета, формы и плотность овощей предоставляют неисчерпаемый простор для фантазии – из них можно нарезать причудливые ломтики и фигурки. Интересно комбинировать части овощей, делая из них съедобные игрушки. На листе салата можно сложить мозаику из разноцветных кусочков моркови, свеклы, помидора, пареной репки, зеленого лука – кто же откажется от такого бутерброда? Малыш с радостью примет участие в такой занимательной кулинарии и с аппетитом съест свои изделия. </a:t>
            </a:r>
            <a:r>
              <a:rPr lang="ru-RU" b="1" dirty="0" smtClean="0">
                <a:latin typeface="Times New Roman" pitchFamily="18" charset="0"/>
                <a:cs typeface="Times New Roman" pitchFamily="18" charset="0"/>
              </a:rPr>
              <a:t>И тогда обеды или ужины будут превращаться в маленькие праздники.</a:t>
            </a:r>
          </a:p>
          <a:p>
            <a:endParaRPr lang="ru-RU" dirty="0">
              <a:latin typeface="Times New Roman" pitchFamily="18" charset="0"/>
              <a:cs typeface="Times New Roman" pitchFamily="18" charset="0"/>
            </a:endParaRPr>
          </a:p>
        </p:txBody>
      </p:sp>
      <p:sp>
        <p:nvSpPr>
          <p:cNvPr id="4" name="Текст 3"/>
          <p:cNvSpPr>
            <a:spLocks noGrp="1"/>
          </p:cNvSpPr>
          <p:nvPr>
            <p:ph type="body" sz="half" idx="2"/>
          </p:nvPr>
        </p:nvSpPr>
        <p:spPr>
          <a:xfrm>
            <a:off x="457200" y="142853"/>
            <a:ext cx="3008313" cy="1928825"/>
          </a:xfrm>
        </p:spPr>
        <p:txBody>
          <a:bodyPr>
            <a:noAutofit/>
          </a:bodyPr>
          <a:lstStyle/>
          <a:p>
            <a:r>
              <a:rPr lang="ru-RU" sz="1800" dirty="0" smtClean="0">
                <a:latin typeface="Times New Roman" pitchFamily="18" charset="0"/>
                <a:cs typeface="Times New Roman" pitchFamily="18" charset="0"/>
              </a:rPr>
              <a:t>Многие дети не любят смеси из нескольких разных продуктов. Если так, то, подавая ребенку овощи, не делайте из них салат, а положите отдельными горками на тарелку.</a:t>
            </a:r>
            <a:endParaRPr lang="ru-RU" sz="1800" dirty="0">
              <a:latin typeface="Times New Roman" pitchFamily="18" charset="0"/>
              <a:cs typeface="Times New Roman" pitchFamily="18" charset="0"/>
            </a:endParaRPr>
          </a:p>
        </p:txBody>
      </p:sp>
      <p:pic>
        <p:nvPicPr>
          <p:cNvPr id="5" name="1412" descr="&#10;Большое значение имеет внешний вид и консистенция блюда. Одни дети терпеть не могут кашеобразную, разваренную еду. Другие не переносят овощей, перемешанных в салатах. Приготовьте овощи в приятном для малыша виде.">
            <a:hlinkClick r:id="rId2"/>
          </p:cNvPr>
          <p:cNvPicPr/>
          <p:nvPr/>
        </p:nvPicPr>
        <p:blipFill>
          <a:blip r:embed="rId3"/>
          <a:srcRect/>
          <a:stretch>
            <a:fillRect/>
          </a:stretch>
        </p:blipFill>
        <p:spPr bwMode="auto">
          <a:xfrm>
            <a:off x="214282" y="2285992"/>
            <a:ext cx="4214842" cy="4143404"/>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5" name="1411" descr="&#10;Вкусно и полезно. Интересно комбинировать части овощей, делая из них съедобные игрушки. Тогда обед станет праздником.  &#10;">
            <a:hlinkClick r:id="rId2"/>
          </p:cNvPr>
          <p:cNvPicPr/>
          <p:nvPr/>
        </p:nvPicPr>
        <p:blipFill>
          <a:blip r:embed="rId3"/>
          <a:srcRect/>
          <a:stretch>
            <a:fillRect/>
          </a:stretch>
        </p:blipFill>
        <p:spPr bwMode="auto">
          <a:xfrm>
            <a:off x="500034" y="214290"/>
            <a:ext cx="3786214" cy="3071834"/>
          </a:xfrm>
          <a:prstGeom prst="rect">
            <a:avLst/>
          </a:prstGeom>
          <a:noFill/>
          <a:ln w="9525">
            <a:noFill/>
            <a:miter lim="800000"/>
            <a:headEnd/>
            <a:tailEnd/>
          </a:ln>
        </p:spPr>
      </p:pic>
      <p:pic>
        <p:nvPicPr>
          <p:cNvPr id="6" name="Содержимое 5" descr="Тефтели для детей фото 9">
            <a:hlinkClick r:id="rId4"/>
          </p:cNvPr>
          <p:cNvPicPr>
            <a:picLocks noGrp="1"/>
          </p:cNvPicPr>
          <p:nvPr>
            <p:ph idx="1"/>
          </p:nvPr>
        </p:nvPicPr>
        <p:blipFill>
          <a:blip r:embed="rId5"/>
          <a:srcRect/>
          <a:stretch>
            <a:fillRect/>
          </a:stretch>
        </p:blipFill>
        <p:spPr bwMode="auto">
          <a:xfrm>
            <a:off x="4857752" y="214290"/>
            <a:ext cx="4000528" cy="3000396"/>
          </a:xfrm>
          <a:prstGeom prst="rect">
            <a:avLst/>
          </a:prstGeom>
          <a:noFill/>
          <a:ln w="9525">
            <a:noFill/>
            <a:miter lim="800000"/>
            <a:headEnd/>
            <a:tailEnd/>
          </a:ln>
        </p:spPr>
      </p:pic>
      <p:pic>
        <p:nvPicPr>
          <p:cNvPr id="7" name="Рисунок 6" descr="Картофельные блинчики с сыром">
            <a:hlinkClick r:id="rId6"/>
          </p:cNvPr>
          <p:cNvPicPr/>
          <p:nvPr/>
        </p:nvPicPr>
        <p:blipFill>
          <a:blip r:embed="rId7"/>
          <a:srcRect/>
          <a:stretch>
            <a:fillRect/>
          </a:stretch>
        </p:blipFill>
        <p:spPr bwMode="auto">
          <a:xfrm>
            <a:off x="500034" y="3429000"/>
            <a:ext cx="3786214" cy="3000396"/>
          </a:xfrm>
          <a:prstGeom prst="rect">
            <a:avLst/>
          </a:prstGeom>
          <a:noFill/>
          <a:ln w="9525">
            <a:noFill/>
            <a:miter lim="800000"/>
            <a:headEnd/>
            <a:tailEnd/>
          </a:ln>
        </p:spPr>
      </p:pic>
      <p:pic>
        <p:nvPicPr>
          <p:cNvPr id="8" name="Рисунок 7" descr="Морковные котлеты &quot;Оранжевое настроение&quot;">
            <a:hlinkClick r:id="rId8"/>
          </p:cNvPr>
          <p:cNvPicPr/>
          <p:nvPr/>
        </p:nvPicPr>
        <p:blipFill>
          <a:blip r:embed="rId9"/>
          <a:srcRect/>
          <a:stretch>
            <a:fillRect/>
          </a:stretch>
        </p:blipFill>
        <p:spPr bwMode="auto">
          <a:xfrm>
            <a:off x="4857752" y="3357562"/>
            <a:ext cx="3929090" cy="3143272"/>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5" name="Рисунок 4" descr="Обычные овощи"/>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85728"/>
            <a:ext cx="8929718" cy="1785950"/>
          </a:xfrm>
        </p:spPr>
        <p:txBody>
          <a:bodyPr>
            <a:normAutofit fontScale="90000"/>
          </a:bodyPr>
          <a:lstStyle/>
          <a:p>
            <a:r>
              <a:rPr lang="ru-RU" sz="1800" dirty="0" smtClean="0">
                <a:latin typeface="Times New Roman" pitchFamily="18" charset="0"/>
                <a:cs typeface="Times New Roman" pitchFamily="18" charset="0"/>
              </a:rPr>
              <a:t>Проблема питания детей. Кто, работая в детском саду, не сталкивался с ней? Множество противоречий: медсестра предлагает кормить овощами, молочными продуктами, дети не любят кипяченое молоко, те же самые овощи, одни родители говорят: заставляйте, другие – не заставляйте есть, и вообще, в семье не готовят свекольную запеканку.</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Но, однако, дети должны быть сыты, здоровы, расти и прибавлять в весе и росте.</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Все, кто работает в ДОУ, знают, что дома ребенок часто не получает того меню, которым кормят в детском саду. Из наблюдений:</a:t>
            </a:r>
            <a:r>
              <a:rPr lang="ru-RU" dirty="0" smtClean="0"/>
              <a:t/>
            </a:r>
            <a:br>
              <a:rPr lang="ru-RU" dirty="0" smtClean="0"/>
            </a:br>
            <a:endParaRPr lang="ru-RU" dirty="0"/>
          </a:p>
        </p:txBody>
      </p:sp>
      <p:sp>
        <p:nvSpPr>
          <p:cNvPr id="4" name="Текст 3"/>
          <p:cNvSpPr>
            <a:spLocks noGrp="1"/>
          </p:cNvSpPr>
          <p:nvPr>
            <p:ph type="body" sz="half" idx="2"/>
          </p:nvPr>
        </p:nvSpPr>
        <p:spPr>
          <a:xfrm>
            <a:off x="214282" y="1428736"/>
            <a:ext cx="8501122" cy="5143536"/>
          </a:xfrm>
        </p:spPr>
        <p:txBody>
          <a:bodyPr>
            <a:normAutofit/>
          </a:bodyPr>
          <a:lstStyle/>
          <a:p>
            <a:r>
              <a:rPr lang="ru-RU" sz="3500" dirty="0" smtClean="0"/>
              <a:t> </a:t>
            </a:r>
          </a:p>
          <a:p>
            <a:r>
              <a:rPr lang="ru-RU" sz="3500" dirty="0" smtClean="0"/>
              <a:t> </a:t>
            </a:r>
          </a:p>
          <a:p>
            <a:r>
              <a:rPr lang="ru-RU" sz="3500" dirty="0" smtClean="0"/>
              <a:t> </a:t>
            </a:r>
          </a:p>
          <a:p>
            <a:r>
              <a:rPr lang="ru-RU" sz="3500" dirty="0" smtClean="0"/>
              <a:t> </a:t>
            </a:r>
          </a:p>
          <a:p>
            <a:r>
              <a:rPr lang="ru-RU" sz="3500" dirty="0" smtClean="0"/>
              <a:t> </a:t>
            </a:r>
          </a:p>
          <a:p>
            <a:r>
              <a:rPr lang="ru-RU" dirty="0" smtClean="0"/>
              <a:t> </a:t>
            </a:r>
          </a:p>
          <a:p>
            <a:r>
              <a:rPr lang="ru-RU" dirty="0" smtClean="0"/>
              <a:t> </a:t>
            </a:r>
          </a:p>
          <a:p>
            <a:r>
              <a:rPr lang="ru-RU" dirty="0" smtClean="0"/>
              <a:t> </a:t>
            </a:r>
          </a:p>
          <a:p>
            <a:r>
              <a:rPr lang="ru-RU" dirty="0" smtClean="0"/>
              <a:t> </a:t>
            </a:r>
          </a:p>
          <a:p>
            <a:r>
              <a:rPr lang="ru-RU" dirty="0" smtClean="0"/>
              <a:t> </a:t>
            </a:r>
          </a:p>
          <a:p>
            <a:r>
              <a:rPr lang="ru-RU" dirty="0" smtClean="0"/>
              <a:t> </a:t>
            </a:r>
          </a:p>
          <a:p>
            <a:endParaRPr lang="ru-RU" dirty="0"/>
          </a:p>
        </p:txBody>
      </p:sp>
      <p:graphicFrame>
        <p:nvGraphicFramePr>
          <p:cNvPr id="8" name="Содержимое 7"/>
          <p:cNvGraphicFramePr>
            <a:graphicFrameLocks noGrp="1"/>
          </p:cNvGraphicFramePr>
          <p:nvPr>
            <p:ph idx="1"/>
          </p:nvPr>
        </p:nvGraphicFramePr>
        <p:xfrm>
          <a:off x="285720" y="1857363"/>
          <a:ext cx="8572560" cy="4829499"/>
        </p:xfrm>
        <a:graphic>
          <a:graphicData uri="http://schemas.openxmlformats.org/drawingml/2006/table">
            <a:tbl>
              <a:tblPr>
                <a:tableStyleId>{284E427A-3D55-4303-BF80-6455036E1DE7}</a:tableStyleId>
              </a:tblPr>
              <a:tblGrid>
                <a:gridCol w="3857652"/>
                <a:gridCol w="4714908"/>
              </a:tblGrid>
              <a:tr h="271785">
                <a:tc>
                  <a:txBody>
                    <a:bodyPr/>
                    <a:lstStyle/>
                    <a:p>
                      <a:pPr marL="291465" algn="ctr">
                        <a:lnSpc>
                          <a:spcPct val="115000"/>
                        </a:lnSpc>
                        <a:spcAft>
                          <a:spcPts val="0"/>
                        </a:spcAft>
                      </a:pPr>
                      <a:r>
                        <a:rPr lang="ru-RU" sz="1600" b="1" dirty="0">
                          <a:solidFill>
                            <a:srgbClr val="C00000"/>
                          </a:solidFill>
                        </a:rPr>
                        <a:t>В детском саду</a:t>
                      </a:r>
                      <a:endParaRPr lang="ru-RU" sz="1600" b="1" dirty="0">
                        <a:solidFill>
                          <a:srgbClr val="C00000"/>
                        </a:solidFill>
                        <a:latin typeface="Times New Roman" pitchFamily="18" charset="0"/>
                        <a:ea typeface="Times New Roman"/>
                        <a:cs typeface="Times New Roman" pitchFamily="18" charset="0"/>
                      </a:endParaRPr>
                    </a:p>
                  </a:txBody>
                  <a:tcPr marL="51896" marR="51896" marT="0" marB="0"/>
                </a:tc>
                <a:tc>
                  <a:txBody>
                    <a:bodyPr/>
                    <a:lstStyle/>
                    <a:p>
                      <a:pPr marL="291465" algn="ctr">
                        <a:lnSpc>
                          <a:spcPct val="115000"/>
                        </a:lnSpc>
                        <a:spcAft>
                          <a:spcPts val="0"/>
                        </a:spcAft>
                      </a:pPr>
                      <a:r>
                        <a:rPr lang="ru-RU" sz="1600" b="1" dirty="0">
                          <a:solidFill>
                            <a:srgbClr val="C00000"/>
                          </a:solidFill>
                        </a:rPr>
                        <a:t>Дома</a:t>
                      </a:r>
                      <a:endParaRPr lang="ru-RU" sz="1600" b="1" dirty="0">
                        <a:solidFill>
                          <a:srgbClr val="C00000"/>
                        </a:solidFill>
                        <a:latin typeface="Times New Roman" pitchFamily="18" charset="0"/>
                        <a:ea typeface="Times New Roman"/>
                        <a:cs typeface="Times New Roman" pitchFamily="18" charset="0"/>
                      </a:endParaRPr>
                    </a:p>
                  </a:txBody>
                  <a:tcPr marL="51896" marR="51896" marT="0" marB="0"/>
                </a:tc>
              </a:tr>
              <a:tr h="271785">
                <a:tc>
                  <a:txBody>
                    <a:bodyPr/>
                    <a:lstStyle/>
                    <a:p>
                      <a:pPr marL="291465" algn="just">
                        <a:lnSpc>
                          <a:spcPct val="115000"/>
                        </a:lnSpc>
                        <a:spcAft>
                          <a:spcPts val="0"/>
                        </a:spcAft>
                      </a:pPr>
                      <a:r>
                        <a:rPr lang="ru-RU" sz="1600" dirty="0"/>
                        <a:t>Суп</a:t>
                      </a:r>
                      <a:endParaRPr lang="ru-RU" sz="1600" dirty="0">
                        <a:latin typeface="Times New Roman" pitchFamily="18" charset="0"/>
                        <a:ea typeface="Times New Roman"/>
                        <a:cs typeface="Times New Roman" pitchFamily="18" charset="0"/>
                      </a:endParaRPr>
                    </a:p>
                  </a:txBody>
                  <a:tcPr marL="51896" marR="51896" marT="0" marB="0"/>
                </a:tc>
                <a:tc>
                  <a:txBody>
                    <a:bodyPr/>
                    <a:lstStyle/>
                    <a:p>
                      <a:pPr marL="291465" algn="just">
                        <a:lnSpc>
                          <a:spcPct val="115000"/>
                        </a:lnSpc>
                        <a:spcAft>
                          <a:spcPts val="0"/>
                        </a:spcAft>
                      </a:pPr>
                      <a:r>
                        <a:rPr lang="ru-RU" sz="1600" dirty="0"/>
                        <a:t>Лапша быстрого приготовления</a:t>
                      </a:r>
                      <a:endParaRPr lang="ru-RU" sz="1600" dirty="0">
                        <a:latin typeface="Times New Roman" pitchFamily="18" charset="0"/>
                        <a:ea typeface="Times New Roman"/>
                        <a:cs typeface="Times New Roman" pitchFamily="18" charset="0"/>
                      </a:endParaRPr>
                    </a:p>
                  </a:txBody>
                  <a:tcPr marL="51896" marR="51896" marT="0" marB="0"/>
                </a:tc>
              </a:tr>
              <a:tr h="271785">
                <a:tc>
                  <a:txBody>
                    <a:bodyPr/>
                    <a:lstStyle/>
                    <a:p>
                      <a:pPr marL="291465" algn="just">
                        <a:lnSpc>
                          <a:spcPct val="115000"/>
                        </a:lnSpc>
                        <a:spcAft>
                          <a:spcPts val="0"/>
                        </a:spcAft>
                      </a:pPr>
                      <a:r>
                        <a:rPr lang="ru-RU" sz="1600" dirty="0"/>
                        <a:t>Каша</a:t>
                      </a:r>
                      <a:endParaRPr lang="ru-RU" sz="1600" dirty="0">
                        <a:latin typeface="Times New Roman" pitchFamily="18" charset="0"/>
                        <a:ea typeface="Times New Roman"/>
                        <a:cs typeface="Times New Roman" pitchFamily="18" charset="0"/>
                      </a:endParaRPr>
                    </a:p>
                  </a:txBody>
                  <a:tcPr marL="51896" marR="51896" marT="0" marB="0"/>
                </a:tc>
                <a:tc>
                  <a:txBody>
                    <a:bodyPr/>
                    <a:lstStyle/>
                    <a:p>
                      <a:pPr marL="291465" algn="just">
                        <a:lnSpc>
                          <a:spcPct val="115000"/>
                        </a:lnSpc>
                        <a:spcAft>
                          <a:spcPts val="0"/>
                        </a:spcAft>
                      </a:pPr>
                      <a:r>
                        <a:rPr lang="ru-RU" sz="1600" dirty="0"/>
                        <a:t>Каша быстрого приготовления</a:t>
                      </a:r>
                      <a:endParaRPr lang="ru-RU" sz="1600" dirty="0">
                        <a:latin typeface="Times New Roman" pitchFamily="18" charset="0"/>
                        <a:ea typeface="Times New Roman"/>
                        <a:cs typeface="Times New Roman" pitchFamily="18" charset="0"/>
                      </a:endParaRPr>
                    </a:p>
                  </a:txBody>
                  <a:tcPr marL="51896" marR="51896" marT="0" marB="0"/>
                </a:tc>
              </a:tr>
              <a:tr h="271785">
                <a:tc>
                  <a:txBody>
                    <a:bodyPr/>
                    <a:lstStyle/>
                    <a:p>
                      <a:pPr marL="291465" algn="just">
                        <a:lnSpc>
                          <a:spcPct val="115000"/>
                        </a:lnSpc>
                        <a:spcAft>
                          <a:spcPts val="0"/>
                        </a:spcAft>
                      </a:pPr>
                      <a:r>
                        <a:rPr lang="ru-RU" sz="1600" dirty="0"/>
                        <a:t>Котлеты, мясо</a:t>
                      </a:r>
                      <a:endParaRPr lang="ru-RU" sz="1600" dirty="0">
                        <a:latin typeface="Times New Roman" pitchFamily="18" charset="0"/>
                        <a:ea typeface="Times New Roman"/>
                        <a:cs typeface="Times New Roman" pitchFamily="18" charset="0"/>
                      </a:endParaRPr>
                    </a:p>
                  </a:txBody>
                  <a:tcPr marL="51896" marR="51896" marT="0" marB="0"/>
                </a:tc>
                <a:tc>
                  <a:txBody>
                    <a:bodyPr/>
                    <a:lstStyle/>
                    <a:p>
                      <a:pPr marL="291465" algn="just">
                        <a:lnSpc>
                          <a:spcPct val="115000"/>
                        </a:lnSpc>
                        <a:spcAft>
                          <a:spcPts val="0"/>
                        </a:spcAft>
                      </a:pPr>
                      <a:r>
                        <a:rPr lang="ru-RU" sz="1600" dirty="0"/>
                        <a:t>Колбаса, сосиски, пельмени</a:t>
                      </a:r>
                      <a:endParaRPr lang="ru-RU" sz="1600" dirty="0">
                        <a:latin typeface="Times New Roman" pitchFamily="18" charset="0"/>
                        <a:ea typeface="Times New Roman"/>
                        <a:cs typeface="Times New Roman" pitchFamily="18" charset="0"/>
                      </a:endParaRPr>
                    </a:p>
                  </a:txBody>
                  <a:tcPr marL="51896" marR="51896" marT="0" marB="0"/>
                </a:tc>
              </a:tr>
              <a:tr h="567284">
                <a:tc>
                  <a:txBody>
                    <a:bodyPr/>
                    <a:lstStyle/>
                    <a:p>
                      <a:pPr marL="291465" algn="just">
                        <a:lnSpc>
                          <a:spcPct val="115000"/>
                        </a:lnSpc>
                        <a:spcAft>
                          <a:spcPts val="0"/>
                        </a:spcAft>
                      </a:pPr>
                      <a:r>
                        <a:rPr lang="ru-RU" sz="1600" dirty="0"/>
                        <a:t>Сыр, молоко, творог</a:t>
                      </a:r>
                      <a:endParaRPr lang="ru-RU" sz="1600" dirty="0">
                        <a:latin typeface="Times New Roman" pitchFamily="18" charset="0"/>
                        <a:ea typeface="Times New Roman"/>
                        <a:cs typeface="Times New Roman" pitchFamily="18" charset="0"/>
                      </a:endParaRPr>
                    </a:p>
                  </a:txBody>
                  <a:tcPr marL="51896" marR="51896" marT="0" marB="0"/>
                </a:tc>
                <a:tc>
                  <a:txBody>
                    <a:bodyPr/>
                    <a:lstStyle/>
                    <a:p>
                      <a:pPr marL="291465" algn="just">
                        <a:lnSpc>
                          <a:spcPct val="115000"/>
                        </a:lnSpc>
                        <a:spcAft>
                          <a:spcPts val="0"/>
                        </a:spcAft>
                      </a:pPr>
                      <a:r>
                        <a:rPr lang="ru-RU" sz="1600" dirty="0"/>
                        <a:t>Сырки глазированные, йогурты, творожки, мороженое</a:t>
                      </a:r>
                      <a:endParaRPr lang="ru-RU" sz="1600" dirty="0">
                        <a:latin typeface="Times New Roman" pitchFamily="18" charset="0"/>
                        <a:ea typeface="Times New Roman"/>
                        <a:cs typeface="Times New Roman" pitchFamily="18" charset="0"/>
                      </a:endParaRPr>
                    </a:p>
                  </a:txBody>
                  <a:tcPr marL="51896" marR="51896" marT="0" marB="0"/>
                </a:tc>
              </a:tr>
              <a:tr h="567284">
                <a:tc>
                  <a:txBody>
                    <a:bodyPr/>
                    <a:lstStyle/>
                    <a:p>
                      <a:pPr marL="291465" algn="just">
                        <a:lnSpc>
                          <a:spcPct val="115000"/>
                        </a:lnSpc>
                        <a:spcAft>
                          <a:spcPts val="0"/>
                        </a:spcAft>
                      </a:pPr>
                      <a:r>
                        <a:rPr lang="ru-RU" sz="1600" dirty="0"/>
                        <a:t>Рыба (жареная, котлеты, в омлете и др.)</a:t>
                      </a:r>
                      <a:endParaRPr lang="ru-RU" sz="1600" dirty="0">
                        <a:latin typeface="Times New Roman" pitchFamily="18" charset="0"/>
                        <a:ea typeface="Times New Roman"/>
                        <a:cs typeface="Times New Roman" pitchFamily="18" charset="0"/>
                      </a:endParaRPr>
                    </a:p>
                  </a:txBody>
                  <a:tcPr marL="51896" marR="51896" marT="0" marB="0"/>
                </a:tc>
                <a:tc>
                  <a:txBody>
                    <a:bodyPr/>
                    <a:lstStyle/>
                    <a:p>
                      <a:pPr marL="291465" algn="just">
                        <a:lnSpc>
                          <a:spcPct val="115000"/>
                        </a:lnSpc>
                        <a:spcAft>
                          <a:spcPts val="0"/>
                        </a:spcAft>
                      </a:pPr>
                      <a:r>
                        <a:rPr lang="ru-RU" sz="1600" dirty="0"/>
                        <a:t>Рыба  копченая, сушеная, соленая</a:t>
                      </a:r>
                      <a:endParaRPr lang="ru-RU" sz="1600" dirty="0">
                        <a:latin typeface="Times New Roman" pitchFamily="18" charset="0"/>
                        <a:ea typeface="Times New Roman"/>
                        <a:cs typeface="Times New Roman" pitchFamily="18" charset="0"/>
                      </a:endParaRPr>
                    </a:p>
                  </a:txBody>
                  <a:tcPr marL="51896" marR="51896" marT="0" marB="0"/>
                </a:tc>
              </a:tr>
              <a:tr h="567284">
                <a:tc>
                  <a:txBody>
                    <a:bodyPr/>
                    <a:lstStyle/>
                    <a:p>
                      <a:pPr marL="291465" algn="just">
                        <a:lnSpc>
                          <a:spcPct val="115000"/>
                        </a:lnSpc>
                        <a:spcAft>
                          <a:spcPts val="0"/>
                        </a:spcAft>
                      </a:pPr>
                      <a:r>
                        <a:rPr lang="ru-RU" sz="1600"/>
                        <a:t>Печень</a:t>
                      </a:r>
                      <a:endParaRPr lang="ru-RU" sz="1600">
                        <a:latin typeface="Times New Roman" pitchFamily="18" charset="0"/>
                        <a:ea typeface="Times New Roman"/>
                        <a:cs typeface="Times New Roman" pitchFamily="18" charset="0"/>
                      </a:endParaRPr>
                    </a:p>
                  </a:txBody>
                  <a:tcPr marL="51896" marR="51896" marT="0" marB="0"/>
                </a:tc>
                <a:tc>
                  <a:txBody>
                    <a:bodyPr/>
                    <a:lstStyle/>
                    <a:p>
                      <a:pPr marL="291465" algn="just">
                        <a:lnSpc>
                          <a:spcPct val="115000"/>
                        </a:lnSpc>
                        <a:spcAft>
                          <a:spcPts val="0"/>
                        </a:spcAft>
                      </a:pPr>
                      <a:r>
                        <a:rPr lang="ru-RU" sz="1600" dirty="0"/>
                        <a:t>Торт из печени с майонезом или салат</a:t>
                      </a:r>
                      <a:endParaRPr lang="ru-RU" sz="1600" dirty="0">
                        <a:latin typeface="Times New Roman" pitchFamily="18" charset="0"/>
                        <a:ea typeface="Times New Roman"/>
                        <a:cs typeface="Times New Roman" pitchFamily="18" charset="0"/>
                      </a:endParaRPr>
                    </a:p>
                  </a:txBody>
                  <a:tcPr marL="51896" marR="51896" marT="0" marB="0"/>
                </a:tc>
              </a:tr>
              <a:tr h="1158283">
                <a:tc>
                  <a:txBody>
                    <a:bodyPr/>
                    <a:lstStyle/>
                    <a:p>
                      <a:pPr marL="291465" algn="just">
                        <a:lnSpc>
                          <a:spcPct val="115000"/>
                        </a:lnSpc>
                        <a:spcAft>
                          <a:spcPts val="0"/>
                        </a:spcAft>
                      </a:pPr>
                      <a:r>
                        <a:rPr lang="ru-RU" sz="1600"/>
                        <a:t>Овощи, фрукты</a:t>
                      </a:r>
                      <a:endParaRPr lang="ru-RU" sz="1600">
                        <a:latin typeface="Times New Roman" pitchFamily="18" charset="0"/>
                        <a:ea typeface="Times New Roman"/>
                        <a:cs typeface="Times New Roman" pitchFamily="18" charset="0"/>
                      </a:endParaRPr>
                    </a:p>
                  </a:txBody>
                  <a:tcPr marL="51896" marR="51896" marT="0" marB="0"/>
                </a:tc>
                <a:tc>
                  <a:txBody>
                    <a:bodyPr/>
                    <a:lstStyle/>
                    <a:p>
                      <a:pPr marL="291465" algn="just">
                        <a:lnSpc>
                          <a:spcPct val="115000"/>
                        </a:lnSpc>
                        <a:spcAft>
                          <a:spcPts val="0"/>
                        </a:spcAft>
                      </a:pPr>
                      <a:r>
                        <a:rPr lang="ru-RU" sz="1600" dirty="0"/>
                        <a:t>Маринованные овощи, консервированные компоты, конфеты, газированная вода, чипсы</a:t>
                      </a:r>
                      <a:endParaRPr lang="ru-RU" sz="1600" dirty="0">
                        <a:latin typeface="Times New Roman" pitchFamily="18" charset="0"/>
                        <a:ea typeface="Times New Roman"/>
                        <a:cs typeface="Times New Roman" pitchFamily="18" charset="0"/>
                      </a:endParaRPr>
                    </a:p>
                  </a:txBody>
                  <a:tcPr marL="51896" marR="51896" marT="0" marB="0"/>
                </a:tc>
              </a:tr>
              <a:tr h="567284">
                <a:tc>
                  <a:txBody>
                    <a:bodyPr/>
                    <a:lstStyle/>
                    <a:p>
                      <a:pPr marL="291465" algn="just">
                        <a:lnSpc>
                          <a:spcPct val="115000"/>
                        </a:lnSpc>
                        <a:spcAft>
                          <a:spcPts val="0"/>
                        </a:spcAft>
                      </a:pPr>
                      <a:r>
                        <a:rPr lang="ru-RU" sz="1600"/>
                        <a:t>Хлеб черный, белый</a:t>
                      </a:r>
                      <a:endParaRPr lang="ru-RU" sz="1600">
                        <a:latin typeface="Times New Roman" pitchFamily="18" charset="0"/>
                        <a:ea typeface="Times New Roman"/>
                        <a:cs typeface="Times New Roman" pitchFamily="18" charset="0"/>
                      </a:endParaRPr>
                    </a:p>
                  </a:txBody>
                  <a:tcPr marL="51896" marR="51896" marT="0" marB="0"/>
                </a:tc>
                <a:tc>
                  <a:txBody>
                    <a:bodyPr/>
                    <a:lstStyle/>
                    <a:p>
                      <a:pPr marL="291465" algn="just">
                        <a:lnSpc>
                          <a:spcPct val="115000"/>
                        </a:lnSpc>
                        <a:spcAft>
                          <a:spcPts val="0"/>
                        </a:spcAft>
                      </a:pPr>
                      <a:r>
                        <a:rPr lang="ru-RU" sz="1600" dirty="0"/>
                        <a:t>Хлеб белый, батон, </a:t>
                      </a:r>
                      <a:r>
                        <a:rPr lang="ru-RU" sz="1600" dirty="0" err="1"/>
                        <a:t>кириешки</a:t>
                      </a:r>
                      <a:r>
                        <a:rPr lang="ru-RU" sz="1600" dirty="0"/>
                        <a:t>, пирожные</a:t>
                      </a:r>
                      <a:endParaRPr lang="ru-RU" sz="1600" dirty="0">
                        <a:latin typeface="Times New Roman" pitchFamily="18" charset="0"/>
                        <a:ea typeface="Times New Roman"/>
                        <a:cs typeface="Times New Roman" pitchFamily="18" charset="0"/>
                      </a:endParaRPr>
                    </a:p>
                  </a:txBody>
                  <a:tcPr marL="51896" marR="51896" marT="0" marB="0"/>
                </a:tc>
              </a:tr>
              <a:tr h="271785">
                <a:tc>
                  <a:txBody>
                    <a:bodyPr/>
                    <a:lstStyle/>
                    <a:p>
                      <a:pPr>
                        <a:lnSpc>
                          <a:spcPct val="115000"/>
                        </a:lnSpc>
                      </a:pPr>
                      <a:endParaRPr lang="ru-RU" sz="1600" dirty="0">
                        <a:latin typeface="Times New Roman" pitchFamily="18" charset="0"/>
                        <a:cs typeface="Times New Roman" pitchFamily="18" charset="0"/>
                      </a:endParaRPr>
                    </a:p>
                  </a:txBody>
                  <a:tcPr marL="51896" marR="51896" marT="0" marB="0"/>
                </a:tc>
                <a:tc>
                  <a:txBody>
                    <a:bodyPr/>
                    <a:lstStyle/>
                    <a:p>
                      <a:pPr marL="291465" algn="just">
                        <a:lnSpc>
                          <a:spcPct val="115000"/>
                        </a:lnSpc>
                        <a:spcAft>
                          <a:spcPts val="0"/>
                        </a:spcAft>
                      </a:pPr>
                      <a:r>
                        <a:rPr lang="ru-RU" sz="1600" dirty="0"/>
                        <a:t>Жвачка</a:t>
                      </a:r>
                      <a:endParaRPr lang="ru-RU" sz="1600" dirty="0">
                        <a:latin typeface="Times New Roman" pitchFamily="18" charset="0"/>
                        <a:ea typeface="Times New Roman"/>
                        <a:cs typeface="Times New Roman" pitchFamily="18" charset="0"/>
                      </a:endParaRPr>
                    </a:p>
                  </a:txBody>
                  <a:tcPr marL="51896" marR="51896" marT="0" marB="0"/>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
        <p:nvSpPr>
          <p:cNvPr id="4" name="Текст 3"/>
          <p:cNvSpPr>
            <a:spLocks noGrp="1"/>
          </p:cNvSpPr>
          <p:nvPr>
            <p:ph type="body" sz="half" idx="2"/>
          </p:nvPr>
        </p:nvSpPr>
        <p:spPr/>
        <p:txBody>
          <a:bodyPr/>
          <a:lstStyle/>
          <a:p>
            <a:endParaRPr lang="ru-RU" dirty="0"/>
          </a:p>
        </p:txBody>
      </p:sp>
      <p:pic>
        <p:nvPicPr>
          <p:cNvPr id="3074" name="Picture 2" descr="C:\Documents and Settings\User\Рабочий стол\Фото\P1160781.JPG"/>
          <p:cNvPicPr>
            <a:picLocks noChangeAspect="1" noChangeArrowheads="1"/>
          </p:cNvPicPr>
          <p:nvPr/>
        </p:nvPicPr>
        <p:blipFill>
          <a:blip r:embed="rId2"/>
          <a:srcRect/>
          <a:stretch>
            <a:fillRect/>
          </a:stretch>
        </p:blipFill>
        <p:spPr bwMode="auto">
          <a:xfrm>
            <a:off x="214282" y="214289"/>
            <a:ext cx="8643998" cy="6482999"/>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71480"/>
            <a:ext cx="8229600" cy="428628"/>
          </a:xfrm>
        </p:spPr>
        <p:txBody>
          <a:bodyPr>
            <a:normAutofit fontScale="90000"/>
          </a:bodyPr>
          <a:lstStyle/>
          <a:p>
            <a:r>
              <a:rPr lang="ru-RU" sz="3100" b="1" dirty="0" smtClean="0">
                <a:solidFill>
                  <a:srgbClr val="C00000"/>
                </a:solidFill>
                <a:latin typeface="Times New Roman" pitchFamily="18" charset="0"/>
                <a:cs typeface="Times New Roman" pitchFamily="18" charset="0"/>
              </a:rPr>
              <a:t>Как витаминизировать питание ребенка осенью</a:t>
            </a:r>
            <a:r>
              <a:rPr lang="ru-RU" dirty="0" smtClean="0"/>
              <a:t/>
            </a:r>
            <a:br>
              <a:rPr lang="ru-RU" dirty="0" smtClean="0"/>
            </a:br>
            <a:endParaRPr lang="ru-RU" dirty="0"/>
          </a:p>
        </p:txBody>
      </p:sp>
      <p:sp>
        <p:nvSpPr>
          <p:cNvPr id="7" name="Текст 6"/>
          <p:cNvSpPr>
            <a:spLocks noGrp="1"/>
          </p:cNvSpPr>
          <p:nvPr>
            <p:ph type="body" idx="1"/>
          </p:nvPr>
        </p:nvSpPr>
        <p:spPr>
          <a:xfrm>
            <a:off x="457200" y="785794"/>
            <a:ext cx="8329642" cy="1143008"/>
          </a:xfrm>
        </p:spPr>
        <p:txBody>
          <a:bodyPr>
            <a:noAutofit/>
          </a:bodyPr>
          <a:lstStyle/>
          <a:p>
            <a:pPr algn="just"/>
            <a:r>
              <a:rPr lang="ru-RU" dirty="0" smtClean="0">
                <a:latin typeface="Times New Roman" pitchFamily="18" charset="0"/>
                <a:cs typeface="Times New Roman" pitchFamily="18" charset="0"/>
              </a:rPr>
              <a:t>     Чтобы улучшить работу иммунной системы ребенка в зимний период, необходимо витаминизировать его питание на протяжении лета и осени. </a:t>
            </a:r>
            <a:endParaRPr lang="ru-RU" dirty="0"/>
          </a:p>
        </p:txBody>
      </p:sp>
      <p:pic>
        <p:nvPicPr>
          <p:cNvPr id="4" name="Содержимое 3" descr="Питание"/>
          <p:cNvPicPr>
            <a:picLocks noGrp="1"/>
          </p:cNvPicPr>
          <p:nvPr>
            <p:ph sz="half" idx="2"/>
          </p:nvPr>
        </p:nvPicPr>
        <p:blipFill>
          <a:blip r:embed="rId2"/>
          <a:stretch>
            <a:fillRect/>
          </a:stretch>
        </p:blipFill>
        <p:spPr bwMode="auto">
          <a:xfrm>
            <a:off x="457200" y="2714495"/>
            <a:ext cx="4040188" cy="2872047"/>
          </a:xfrm>
          <a:prstGeom prst="rect">
            <a:avLst/>
          </a:prstGeom>
          <a:noFill/>
          <a:ln w="9525">
            <a:noFill/>
            <a:miter lim="800000"/>
            <a:headEnd/>
            <a:tailEnd/>
          </a:ln>
        </p:spPr>
      </p:pic>
      <p:sp>
        <p:nvSpPr>
          <p:cNvPr id="6" name="Содержимое 5"/>
          <p:cNvSpPr>
            <a:spLocks noGrp="1"/>
          </p:cNvSpPr>
          <p:nvPr>
            <p:ph sz="quarter" idx="4"/>
          </p:nvPr>
        </p:nvSpPr>
        <p:spPr>
          <a:xfrm>
            <a:off x="4643439" y="1857364"/>
            <a:ext cx="4043362" cy="4786345"/>
          </a:xfrm>
        </p:spPr>
        <p:txBody>
          <a:bodyPr>
            <a:noAutofit/>
          </a:bodyPr>
          <a:lstStyle/>
          <a:p>
            <a:r>
              <a:rPr lang="ru-RU" sz="2000" b="1" dirty="0" smtClean="0">
                <a:latin typeface="Times New Roman" pitchFamily="18" charset="0"/>
                <a:cs typeface="Times New Roman" pitchFamily="18" charset="0"/>
              </a:rPr>
              <a:t>Осень очень богата на созревшие фрукты и овощи, которые являются главной кладовой витаминов и полезных микроэлементов. Поэтому в осенний период обязательно вводите в рацион своих детей овощи, такие как капуста, морковка, сладкий перец и многие другие. Получив достаточное количество витаминов, организм ребенка будет лучше сопротивляться различным вирусным и инфекционным заболеваниям.</a:t>
            </a:r>
            <a:endParaRPr lang="ru-RU" sz="2000" dirty="0" smtClean="0">
              <a:latin typeface="Times New Roman" pitchFamily="18" charset="0"/>
              <a:cs typeface="Times New Roman" pitchFamily="18" charset="0"/>
            </a:endParaRPr>
          </a:p>
          <a:p>
            <a:endParaRPr lang="ru-RU"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74638"/>
            <a:ext cx="8229600" cy="511156"/>
          </a:xfrm>
        </p:spPr>
        <p:txBody>
          <a:bodyPr>
            <a:normAutofit/>
          </a:bodyPr>
          <a:lstStyle/>
          <a:p>
            <a:r>
              <a:rPr lang="ru-RU" sz="2400" b="1" dirty="0" smtClean="0">
                <a:solidFill>
                  <a:srgbClr val="C00000"/>
                </a:solidFill>
                <a:latin typeface="Times New Roman" pitchFamily="18" charset="0"/>
                <a:cs typeface="Times New Roman" pitchFamily="18" charset="0"/>
              </a:rPr>
              <a:t>              Овощи -источники витаминов </a:t>
            </a:r>
            <a:endParaRPr lang="ru-RU" sz="2400" dirty="0">
              <a:solidFill>
                <a:srgbClr val="C00000"/>
              </a:solidFill>
              <a:latin typeface="Times New Roman" pitchFamily="18" charset="0"/>
              <a:cs typeface="Times New Roman" pitchFamily="18" charset="0"/>
            </a:endParaRPr>
          </a:p>
        </p:txBody>
      </p:sp>
      <p:sp>
        <p:nvSpPr>
          <p:cNvPr id="10" name="Содержимое 9"/>
          <p:cNvSpPr>
            <a:spLocks noGrp="1"/>
          </p:cNvSpPr>
          <p:nvPr>
            <p:ph sz="half" idx="2"/>
          </p:nvPr>
        </p:nvSpPr>
        <p:spPr>
          <a:xfrm>
            <a:off x="4929190" y="928670"/>
            <a:ext cx="3757610" cy="5786478"/>
          </a:xfrm>
        </p:spPr>
        <p:txBody>
          <a:bodyPr>
            <a:normAutofit fontScale="92500" lnSpcReduction="10000"/>
          </a:bodyPr>
          <a:lstStyle/>
          <a:p>
            <a:r>
              <a:rPr lang="ru-RU" sz="2000" b="1" dirty="0" smtClean="0">
                <a:solidFill>
                  <a:srgbClr val="C00000"/>
                </a:solidFill>
                <a:latin typeface="Times New Roman" pitchFamily="18" charset="0"/>
                <a:cs typeface="Times New Roman" pitchFamily="18" charset="0"/>
              </a:rPr>
              <a:t>Источники витамина С</a:t>
            </a:r>
          </a:p>
          <a:p>
            <a:pPr>
              <a:buNone/>
            </a:pPr>
            <a:r>
              <a:rPr lang="ru-RU" sz="2000" b="1" dirty="0" smtClean="0">
                <a:latin typeface="Times New Roman" pitchFamily="18" charset="0"/>
                <a:cs typeface="Times New Roman" pitchFamily="18" charset="0"/>
              </a:rPr>
              <a:t>Сладкий перец</a:t>
            </a:r>
            <a:r>
              <a:rPr lang="ru-RU" sz="2000" dirty="0" smtClean="0">
                <a:latin typeface="Times New Roman" pitchFamily="18" charset="0"/>
                <a:cs typeface="Times New Roman" pitchFamily="18" charset="0"/>
              </a:rPr>
              <a:t>, который является лидером среди овощей по содержанию этого витамина;</a:t>
            </a:r>
          </a:p>
          <a:p>
            <a:pPr>
              <a:buNone/>
            </a:pPr>
            <a:r>
              <a:rPr lang="ru-RU" sz="2000" b="1" dirty="0" smtClean="0">
                <a:latin typeface="Times New Roman" pitchFamily="18" charset="0"/>
                <a:cs typeface="Times New Roman" pitchFamily="18" charset="0"/>
              </a:rPr>
              <a:t>Капуста</a:t>
            </a:r>
            <a:r>
              <a:rPr lang="ru-RU" sz="2000" dirty="0" smtClean="0">
                <a:latin typeface="Times New Roman" pitchFamily="18" charset="0"/>
                <a:cs typeface="Times New Roman" pitchFamily="18" charset="0"/>
              </a:rPr>
              <a:t>, причем совершенно не важно, свежая или квашенная;</a:t>
            </a:r>
          </a:p>
          <a:p>
            <a:pPr>
              <a:buNone/>
            </a:pPr>
            <a:r>
              <a:rPr lang="ru-RU" sz="2000" b="1" dirty="0" smtClean="0">
                <a:latin typeface="Times New Roman" pitchFamily="18" charset="0"/>
                <a:cs typeface="Times New Roman" pitchFamily="18" charset="0"/>
              </a:rPr>
              <a:t>Яблоки</a:t>
            </a:r>
            <a:r>
              <a:rPr lang="ru-RU" sz="2000" dirty="0" smtClean="0">
                <a:latin typeface="Times New Roman" pitchFamily="18" charset="0"/>
                <a:cs typeface="Times New Roman" pitchFamily="18" charset="0"/>
              </a:rPr>
              <a:t>, особенно с кислинкой, также очень богаты витамином С. Чтобы ребенок получил необходимую суточную норму витамина С, необходимо, чтобы он съел всего лишь один свежий сладкий перец или граммов 200 капустного салата. Лучше всего давать ребенку овощи в сыром виде, так как витамин С разрушается под воздействием высоких температур.</a:t>
            </a:r>
          </a:p>
          <a:p>
            <a:pPr>
              <a:buNone/>
            </a:pPr>
            <a:endParaRPr lang="ru-RU" sz="2000" dirty="0" smtClean="0">
              <a:solidFill>
                <a:srgbClr val="C00000"/>
              </a:solidFill>
              <a:latin typeface="Times New Roman" pitchFamily="18" charset="0"/>
              <a:cs typeface="Times New Roman" pitchFamily="18" charset="0"/>
            </a:endParaRPr>
          </a:p>
          <a:p>
            <a:endParaRPr lang="ru-RU" dirty="0"/>
          </a:p>
        </p:txBody>
      </p:sp>
      <p:sp>
        <p:nvSpPr>
          <p:cNvPr id="11" name="Содержимое 10"/>
          <p:cNvSpPr>
            <a:spLocks noGrp="1"/>
          </p:cNvSpPr>
          <p:nvPr>
            <p:ph sz="half" idx="1"/>
          </p:nvPr>
        </p:nvSpPr>
        <p:spPr>
          <a:xfrm>
            <a:off x="428596" y="2643182"/>
            <a:ext cx="4038600" cy="4214818"/>
          </a:xfrm>
        </p:spPr>
        <p:txBody>
          <a:bodyPr>
            <a:normAutofit fontScale="92500" lnSpcReduction="10000"/>
          </a:bodyPr>
          <a:lstStyle/>
          <a:p>
            <a:endParaRPr lang="ru-RU" sz="2000" dirty="0" smtClean="0">
              <a:solidFill>
                <a:srgbClr val="C00000"/>
              </a:solidFill>
              <a:latin typeface="Times New Roman" pitchFamily="18" charset="0"/>
              <a:cs typeface="Times New Roman" pitchFamily="18" charset="0"/>
            </a:endParaRPr>
          </a:p>
          <a:p>
            <a:endParaRPr lang="ru-RU" dirty="0"/>
          </a:p>
        </p:txBody>
      </p:sp>
      <p:pic>
        <p:nvPicPr>
          <p:cNvPr id="21506" name="Picture 2" descr="C:\Documents and Settings\User\Рабочий стол\Фото\P1160764.JPG"/>
          <p:cNvPicPr>
            <a:picLocks noChangeAspect="1" noChangeArrowheads="1"/>
          </p:cNvPicPr>
          <p:nvPr/>
        </p:nvPicPr>
        <p:blipFill>
          <a:blip r:embed="rId2"/>
          <a:srcRect/>
          <a:stretch>
            <a:fillRect/>
          </a:stretch>
        </p:blipFill>
        <p:spPr bwMode="auto">
          <a:xfrm>
            <a:off x="285720" y="1643050"/>
            <a:ext cx="4476781" cy="335758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C00000"/>
                </a:solidFill>
                <a:latin typeface="Times New Roman" pitchFamily="18" charset="0"/>
                <a:cs typeface="Times New Roman" pitchFamily="18" charset="0"/>
              </a:rPr>
              <a:t/>
            </a:r>
            <a:br>
              <a:rPr lang="ru-RU" sz="2800" dirty="0" smtClean="0">
                <a:solidFill>
                  <a:srgbClr val="C00000"/>
                </a:solidFill>
                <a:latin typeface="Times New Roman" pitchFamily="18" charset="0"/>
                <a:cs typeface="Times New Roman" pitchFamily="18" charset="0"/>
              </a:rPr>
            </a:br>
            <a:endParaRPr lang="ru-RU" sz="2800" dirty="0">
              <a:solidFill>
                <a:srgbClr val="C0000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428596" y="214290"/>
            <a:ext cx="4143404" cy="5857916"/>
          </a:xfrm>
        </p:spPr>
        <p:txBody>
          <a:bodyPr>
            <a:normAutofit fontScale="62500" lnSpcReduction="20000"/>
          </a:bodyPr>
          <a:lstStyle/>
          <a:p>
            <a:r>
              <a:rPr lang="ru-RU" b="1" dirty="0" smtClean="0">
                <a:solidFill>
                  <a:srgbClr val="C00000"/>
                </a:solidFill>
                <a:latin typeface="Times New Roman" pitchFamily="18" charset="0"/>
                <a:cs typeface="Times New Roman" pitchFamily="18" charset="0"/>
              </a:rPr>
              <a:t>Источники витаминов А и В6</a:t>
            </a:r>
          </a:p>
          <a:p>
            <a:pPr>
              <a:buNone/>
            </a:pPr>
            <a:r>
              <a:rPr lang="ru-RU" b="1" dirty="0" smtClean="0">
                <a:latin typeface="Times New Roman" pitchFamily="18" charset="0"/>
                <a:cs typeface="Times New Roman" pitchFamily="18" charset="0"/>
              </a:rPr>
              <a:t> Морковь</a:t>
            </a:r>
            <a:r>
              <a:rPr lang="ru-RU" dirty="0" smtClean="0">
                <a:latin typeface="Times New Roman" pitchFamily="18" charset="0"/>
                <a:cs typeface="Times New Roman" pitchFamily="18" charset="0"/>
              </a:rPr>
              <a:t> является настоящим кладезем этих витаминов. Витамин А способствует укреплению иммунитета и повышению сопротивляемости организма к инфекциям. </a:t>
            </a:r>
          </a:p>
          <a:p>
            <a:pPr>
              <a:buNone/>
            </a:pPr>
            <a:r>
              <a:rPr lang="ru-RU" dirty="0" smtClean="0">
                <a:latin typeface="Times New Roman" pitchFamily="18" charset="0"/>
                <a:cs typeface="Times New Roman" pitchFamily="18" charset="0"/>
              </a:rPr>
              <a:t>Эти витамины содержат такие овощи, как </a:t>
            </a:r>
            <a:r>
              <a:rPr lang="ru-RU" b="1" dirty="0" smtClean="0">
                <a:latin typeface="Times New Roman" pitchFamily="18" charset="0"/>
                <a:cs typeface="Times New Roman" pitchFamily="18" charset="0"/>
              </a:rPr>
              <a:t>картофель, капуста, бобы, фасоль, горох, зеленый лук, шпинат.</a:t>
            </a:r>
            <a:r>
              <a:rPr lang="ru-RU" dirty="0" smtClean="0">
                <a:latin typeface="Times New Roman" pitchFamily="18" charset="0"/>
                <a:cs typeface="Times New Roman" pitchFamily="18" charset="0"/>
              </a:rPr>
              <a:t> Однако необходимо учесть, что витамин А лучше усваивается при помощи жиров, поэтому салаты из этих овощей лучше всего заправлять растительным маслом.</a:t>
            </a:r>
          </a:p>
          <a:p>
            <a:endParaRPr lang="ru-RU" dirty="0"/>
          </a:p>
        </p:txBody>
      </p:sp>
      <p:sp>
        <p:nvSpPr>
          <p:cNvPr id="4" name="Содержимое 3"/>
          <p:cNvSpPr>
            <a:spLocks noGrp="1"/>
          </p:cNvSpPr>
          <p:nvPr>
            <p:ph sz="half" idx="2"/>
          </p:nvPr>
        </p:nvSpPr>
        <p:spPr>
          <a:xfrm>
            <a:off x="4786314" y="285728"/>
            <a:ext cx="4143404" cy="3643338"/>
          </a:xfrm>
        </p:spPr>
        <p:txBody>
          <a:bodyPr>
            <a:normAutofit fontScale="62500" lnSpcReduction="20000"/>
          </a:bodyPr>
          <a:lstStyle/>
          <a:p>
            <a:r>
              <a:rPr lang="ru-RU" sz="3100" b="1" dirty="0" smtClean="0">
                <a:solidFill>
                  <a:srgbClr val="C00000"/>
                </a:solidFill>
                <a:latin typeface="Times New Roman" pitchFamily="18" charset="0"/>
                <a:cs typeface="Times New Roman" pitchFamily="18" charset="0"/>
              </a:rPr>
              <a:t>Источники витамина В1 (тиамин)</a:t>
            </a:r>
            <a:endParaRPr lang="ru-RU" sz="3100" dirty="0" smtClean="0">
              <a:solidFill>
                <a:srgbClr val="C00000"/>
              </a:solidFill>
              <a:latin typeface="Times New Roman" pitchFamily="18" charset="0"/>
              <a:cs typeface="Times New Roman" pitchFamily="18" charset="0"/>
            </a:endParaRPr>
          </a:p>
          <a:p>
            <a:pPr>
              <a:buNone/>
            </a:pPr>
            <a:r>
              <a:rPr lang="ru-RU" sz="3100" dirty="0" smtClean="0">
                <a:latin typeface="Times New Roman" pitchFamily="18" charset="0"/>
                <a:cs typeface="Times New Roman" pitchFamily="18" charset="0"/>
              </a:rPr>
              <a:t>Чтобы укрепить нервную систему ребенка, а также улучшить работу его пищеварительной системы, в рационе должны присутствовать такие </a:t>
            </a:r>
            <a:r>
              <a:rPr lang="ru-RU" sz="3100" b="1" dirty="0" smtClean="0">
                <a:latin typeface="Times New Roman" pitchFamily="18" charset="0"/>
                <a:cs typeface="Times New Roman" pitchFamily="18" charset="0"/>
              </a:rPr>
              <a:t>овощи, как горох, фасоль, помидоры, шпинат</a:t>
            </a:r>
            <a:r>
              <a:rPr lang="ru-RU" sz="3100" dirty="0" smtClean="0">
                <a:latin typeface="Times New Roman" pitchFamily="18" charset="0"/>
                <a:cs typeface="Times New Roman" pitchFamily="18" charset="0"/>
              </a:rPr>
              <a:t>. </a:t>
            </a:r>
          </a:p>
          <a:p>
            <a:pPr>
              <a:buNone/>
            </a:pPr>
            <a:r>
              <a:rPr lang="ru-RU" sz="3100" dirty="0" smtClean="0">
                <a:latin typeface="Times New Roman" pitchFamily="18" charset="0"/>
                <a:cs typeface="Times New Roman" pitchFamily="18" charset="0"/>
              </a:rPr>
              <a:t>Суточная потребность в этом витамине не такая уж и большая, всего 2-3 мг, но его отсутствие может способствовать развитию различных заболеваний.</a:t>
            </a:r>
          </a:p>
          <a:p>
            <a:endParaRPr lang="ru-RU" sz="2000" dirty="0">
              <a:latin typeface="Times New Roman" pitchFamily="18" charset="0"/>
              <a:cs typeface="Times New Roman" pitchFamily="18" charset="0"/>
            </a:endParaRPr>
          </a:p>
        </p:txBody>
      </p:sp>
      <p:pic>
        <p:nvPicPr>
          <p:cNvPr id="22531" name="Picture 3" descr="C:\Documents and Settings\User\Рабочий стол\Фото\P1160768.JPG"/>
          <p:cNvPicPr>
            <a:picLocks noChangeAspect="1" noChangeArrowheads="1"/>
          </p:cNvPicPr>
          <p:nvPr/>
        </p:nvPicPr>
        <p:blipFill>
          <a:blip r:embed="rId2"/>
          <a:srcRect/>
          <a:stretch>
            <a:fillRect/>
          </a:stretch>
        </p:blipFill>
        <p:spPr bwMode="auto">
          <a:xfrm>
            <a:off x="2571736" y="3714752"/>
            <a:ext cx="3905246" cy="2928934"/>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3100" b="1" dirty="0" smtClean="0">
                <a:solidFill>
                  <a:srgbClr val="C00000"/>
                </a:solidFill>
                <a:latin typeface="Times New Roman" pitchFamily="18" charset="0"/>
                <a:cs typeface="Times New Roman" pitchFamily="18" charset="0"/>
              </a:rPr>
              <a:t>Как готовить овощи, чтобы сохранить витамины</a:t>
            </a:r>
            <a:r>
              <a:rPr lang="ru-RU" dirty="0" smtClean="0"/>
              <a:t/>
            </a:r>
            <a:br>
              <a:rPr lang="ru-RU" dirty="0" smtClean="0"/>
            </a:br>
            <a:endParaRPr lang="ru-RU" dirty="0"/>
          </a:p>
        </p:txBody>
      </p:sp>
      <p:sp>
        <p:nvSpPr>
          <p:cNvPr id="3" name="Содержимое 2"/>
          <p:cNvSpPr>
            <a:spLocks noGrp="1"/>
          </p:cNvSpPr>
          <p:nvPr>
            <p:ph sz="half" idx="1"/>
          </p:nvPr>
        </p:nvSpPr>
        <p:spPr>
          <a:xfrm>
            <a:off x="214282" y="928671"/>
            <a:ext cx="8715436" cy="1785949"/>
          </a:xfrm>
        </p:spPr>
        <p:txBody>
          <a:bodyPr>
            <a:normAutofit fontScale="77500" lnSpcReduction="20000"/>
          </a:bodyPr>
          <a:lstStyle/>
          <a:p>
            <a:pPr algn="just"/>
            <a:r>
              <a:rPr lang="ru-RU" dirty="0" smtClean="0">
                <a:latin typeface="Times New Roman" pitchFamily="18" charset="0"/>
                <a:cs typeface="Times New Roman" pitchFamily="18" charset="0"/>
              </a:rPr>
              <a:t>Чтобы сохранить питательную ценность овощей, необходимо правильно их обрабатывать и готовить. Мыть овощи нужно в холодной проточной воде. Помните, что основная часть витаминов и минералов в овощах находится под кожурой, поэтому чем тоньше вы их почистите и крупнее порежете, тем меньшие будут потери витаминов.</a:t>
            </a:r>
          </a:p>
          <a:p>
            <a:pPr algn="just"/>
            <a:endParaRPr lang="ru-RU" dirty="0"/>
          </a:p>
        </p:txBody>
      </p:sp>
      <p:pic>
        <p:nvPicPr>
          <p:cNvPr id="5" name="Содержимое 4" descr="http://allday.ru/uploads/posts/1202596440_iic_v_vol01_113.jpg"/>
          <p:cNvPicPr>
            <a:picLocks noGrp="1"/>
          </p:cNvPicPr>
          <p:nvPr>
            <p:ph sz="half" idx="2"/>
          </p:nvPr>
        </p:nvPicPr>
        <p:blipFill>
          <a:blip r:embed="rId2"/>
          <a:srcRect/>
          <a:stretch>
            <a:fillRect/>
          </a:stretch>
        </p:blipFill>
        <p:spPr bwMode="auto">
          <a:xfrm>
            <a:off x="357158" y="3071810"/>
            <a:ext cx="4214842" cy="2857520"/>
          </a:xfrm>
          <a:prstGeom prst="rect">
            <a:avLst/>
          </a:prstGeom>
          <a:noFill/>
          <a:ln w="9525">
            <a:noFill/>
            <a:miter lim="800000"/>
            <a:headEnd/>
            <a:tailEnd/>
          </a:ln>
        </p:spPr>
      </p:pic>
      <p:pic>
        <p:nvPicPr>
          <p:cNvPr id="23554" name="Picture 2" descr="C:\Documents and Settings\User\Рабочий стол\Фото\P1160770.JPG"/>
          <p:cNvPicPr>
            <a:picLocks noChangeAspect="1" noChangeArrowheads="1"/>
          </p:cNvPicPr>
          <p:nvPr/>
        </p:nvPicPr>
        <p:blipFill>
          <a:blip r:embed="rId3" cstate="print"/>
          <a:srcRect/>
          <a:stretch>
            <a:fillRect/>
          </a:stretch>
        </p:blipFill>
        <p:spPr bwMode="auto">
          <a:xfrm>
            <a:off x="5000628" y="3071810"/>
            <a:ext cx="3905277" cy="292895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4291"/>
            <a:ext cx="7772400" cy="1214445"/>
          </a:xfrm>
        </p:spPr>
        <p:txBody>
          <a:bodyPr>
            <a:normAutofit fontScale="90000"/>
          </a:bodyPr>
          <a:lstStyle/>
          <a:p>
            <a:r>
              <a:rPr lang="ru-RU" sz="3100" b="1" dirty="0">
                <a:solidFill>
                  <a:srgbClr val="C00000"/>
                </a:solidFill>
                <a:latin typeface="Times New Roman" pitchFamily="18" charset="0"/>
                <a:cs typeface="Times New Roman" pitchFamily="18" charset="0"/>
              </a:rPr>
              <a:t>Как организовать правильное питание </a:t>
            </a:r>
            <a:r>
              <a:rPr lang="ru-RU" sz="3100" b="1" dirty="0" smtClean="0">
                <a:solidFill>
                  <a:srgbClr val="C00000"/>
                </a:solidFill>
                <a:latin typeface="Times New Roman" pitchFamily="18" charset="0"/>
                <a:cs typeface="Times New Roman" pitchFamily="18" charset="0"/>
              </a:rPr>
              <a:t> </a:t>
            </a:r>
            <a:r>
              <a:rPr lang="ru-RU" sz="3100" b="1" dirty="0">
                <a:solidFill>
                  <a:srgbClr val="C00000"/>
                </a:solidFill>
                <a:latin typeface="Times New Roman" pitchFamily="18" charset="0"/>
                <a:cs typeface="Times New Roman" pitchFamily="18" charset="0"/>
              </a:rPr>
              <a:t>детей?</a:t>
            </a:r>
            <a:r>
              <a:rPr lang="ru-RU" dirty="0">
                <a:solidFill>
                  <a:srgbClr val="00B050"/>
                </a:solidFill>
              </a:rPr>
              <a:t/>
            </a:r>
            <a:br>
              <a:rPr lang="ru-RU" dirty="0">
                <a:solidFill>
                  <a:srgbClr val="00B050"/>
                </a:solidFill>
              </a:rPr>
            </a:br>
            <a:endParaRPr lang="ru-RU" dirty="0">
              <a:solidFill>
                <a:srgbClr val="00B050"/>
              </a:solidFill>
            </a:endParaRPr>
          </a:p>
        </p:txBody>
      </p:sp>
      <p:sp>
        <p:nvSpPr>
          <p:cNvPr id="7" name="Подзаголовок 6"/>
          <p:cNvSpPr>
            <a:spLocks noGrp="1"/>
          </p:cNvSpPr>
          <p:nvPr>
            <p:ph type="subTitle" idx="1"/>
          </p:nvPr>
        </p:nvSpPr>
        <p:spPr>
          <a:xfrm>
            <a:off x="428596" y="857232"/>
            <a:ext cx="4643470" cy="5429264"/>
          </a:xfrm>
        </p:spPr>
        <p:txBody>
          <a:bodyPr>
            <a:normAutofit/>
          </a:bodyPr>
          <a:lstStyle/>
          <a:p>
            <a:pPr algn="just"/>
            <a:r>
              <a:rPr lang="ru-RU" sz="2000" b="1" dirty="0" smtClean="0">
                <a:solidFill>
                  <a:schemeClr val="tx1"/>
                </a:solidFill>
                <a:latin typeface="Times New Roman" pitchFamily="18" charset="0"/>
                <a:cs typeface="Times New Roman" pitchFamily="18" charset="0"/>
              </a:rPr>
              <a:t>	П</a:t>
            </a:r>
            <a:r>
              <a:rPr lang="ru-RU" sz="2000" dirty="0" smtClean="0">
                <a:solidFill>
                  <a:schemeClr val="tx1"/>
                </a:solidFill>
                <a:latin typeface="Times New Roman" pitchFamily="18" charset="0"/>
                <a:cs typeface="Times New Roman" pitchFamily="18" charset="0"/>
              </a:rPr>
              <a:t>итаться </a:t>
            </a:r>
            <a:r>
              <a:rPr lang="ru-RU" sz="2000" dirty="0">
                <a:solidFill>
                  <a:schemeClr val="tx1"/>
                </a:solidFill>
                <a:latin typeface="Times New Roman" pitchFamily="18" charset="0"/>
                <a:cs typeface="Times New Roman" pitchFamily="18" charset="0"/>
              </a:rPr>
              <a:t>правильно – значит, есть здоровую пищу. Пищу, которая приносит пользу организму и обладает многими питательными свойствами. </a:t>
            </a:r>
            <a:endParaRPr lang="ru-RU" sz="2000" dirty="0" smtClean="0">
              <a:solidFill>
                <a:schemeClr val="tx1"/>
              </a:solidFill>
              <a:latin typeface="Times New Roman" pitchFamily="18" charset="0"/>
              <a:cs typeface="Times New Roman" pitchFamily="18" charset="0"/>
            </a:endParaRPr>
          </a:p>
          <a:p>
            <a:pPr algn="just"/>
            <a:r>
              <a:rPr lang="ru-RU" sz="2000" dirty="0" smtClean="0">
                <a:solidFill>
                  <a:schemeClr val="tx1"/>
                </a:solidFill>
                <a:latin typeface="Times New Roman" pitchFamily="18" charset="0"/>
                <a:cs typeface="Times New Roman" pitchFamily="18" charset="0"/>
              </a:rPr>
              <a:t>	С </a:t>
            </a:r>
            <a:r>
              <a:rPr lang="ru-RU" sz="2000" dirty="0">
                <a:solidFill>
                  <a:schemeClr val="tx1"/>
                </a:solidFill>
                <a:latin typeface="Times New Roman" pitchFamily="18" charset="0"/>
                <a:cs typeface="Times New Roman" pitchFamily="18" charset="0"/>
              </a:rPr>
              <a:t>самого детства мы можем научить своих детей, из всего многообразия продуктов, выбирать те, которые действительно полезны для здоровья. </a:t>
            </a:r>
            <a:r>
              <a:rPr lang="ru-RU" sz="2000" dirty="0" smtClean="0">
                <a:solidFill>
                  <a:schemeClr val="tx1"/>
                </a:solidFill>
                <a:latin typeface="Times New Roman" pitchFamily="18" charset="0"/>
                <a:cs typeface="Times New Roman" pitchFamily="18" charset="0"/>
              </a:rPr>
              <a:t>Активно </a:t>
            </a:r>
            <a:r>
              <a:rPr lang="ru-RU" sz="2000" dirty="0">
                <a:solidFill>
                  <a:schemeClr val="tx1"/>
                </a:solidFill>
                <a:latin typeface="Times New Roman" pitchFamily="18" charset="0"/>
                <a:cs typeface="Times New Roman" pitchFamily="18" charset="0"/>
              </a:rPr>
              <a:t>общаясь со своим ребенком, подавая ему пример, вы прививаете хорошие привычки в еде</a:t>
            </a:r>
            <a:r>
              <a:rPr lang="ru-RU" sz="2000" dirty="0" smtClean="0">
                <a:solidFill>
                  <a:schemeClr val="tx1"/>
                </a:solidFill>
                <a:latin typeface="Times New Roman" pitchFamily="18" charset="0"/>
                <a:cs typeface="Times New Roman" pitchFamily="18" charset="0"/>
              </a:rPr>
              <a:t>.</a:t>
            </a:r>
            <a:r>
              <a:rPr lang="ru-RU" sz="2000" b="1" dirty="0">
                <a:solidFill>
                  <a:schemeClr val="tx1"/>
                </a:solidFill>
                <a:latin typeface="Times New Roman" pitchFamily="18" charset="0"/>
                <a:cs typeface="Times New Roman" pitchFamily="18" charset="0"/>
              </a:rPr>
              <a:t> </a:t>
            </a:r>
            <a:endParaRPr lang="ru-RU" sz="2000" b="1" dirty="0" smtClean="0">
              <a:solidFill>
                <a:schemeClr val="tx1"/>
              </a:solidFill>
              <a:latin typeface="Times New Roman" pitchFamily="18" charset="0"/>
              <a:cs typeface="Times New Roman" pitchFamily="18" charset="0"/>
            </a:endParaRPr>
          </a:p>
          <a:p>
            <a:pPr algn="just"/>
            <a:r>
              <a:rPr lang="ru-RU" sz="2000" b="1" dirty="0" smtClean="0">
                <a:solidFill>
                  <a:schemeClr val="tx1"/>
                </a:solidFill>
                <a:latin typeface="Times New Roman" pitchFamily="18" charset="0"/>
                <a:cs typeface="Times New Roman" pitchFamily="18" charset="0"/>
              </a:rPr>
              <a:t>	И</a:t>
            </a:r>
            <a:r>
              <a:rPr lang="ru-RU" sz="2000" dirty="0" smtClean="0">
                <a:solidFill>
                  <a:schemeClr val="tx1"/>
                </a:solidFill>
                <a:latin typeface="Times New Roman" pitchFamily="18" charset="0"/>
                <a:cs typeface="Times New Roman" pitchFamily="18" charset="0"/>
              </a:rPr>
              <a:t>менно </a:t>
            </a:r>
            <a:r>
              <a:rPr lang="ru-RU" sz="2000" dirty="0">
                <a:solidFill>
                  <a:schemeClr val="tx1"/>
                </a:solidFill>
                <a:latin typeface="Times New Roman" pitchFamily="18" charset="0"/>
                <a:cs typeface="Times New Roman" pitchFamily="18" charset="0"/>
              </a:rPr>
              <a:t>родители, а не кто-то другой контролирует то, какие продукты </a:t>
            </a:r>
            <a:r>
              <a:rPr lang="ru-RU" sz="2000" dirty="0" smtClean="0">
                <a:solidFill>
                  <a:schemeClr val="tx1"/>
                </a:solidFill>
                <a:latin typeface="Times New Roman" pitchFamily="18" charset="0"/>
                <a:cs typeface="Times New Roman" pitchFamily="18" charset="0"/>
              </a:rPr>
              <a:t>находятся в меню ребёнка. </a:t>
            </a:r>
            <a:endParaRPr lang="ru-RU" sz="2000" dirty="0">
              <a:solidFill>
                <a:schemeClr val="tx1"/>
              </a:solidFill>
              <a:latin typeface="Times New Roman" pitchFamily="18" charset="0"/>
              <a:cs typeface="Times New Roman" pitchFamily="18" charset="0"/>
            </a:endParaRPr>
          </a:p>
        </p:txBody>
      </p:sp>
      <p:pic>
        <p:nvPicPr>
          <p:cNvPr id="5" name="Рисунок 4" descr="12.gif"/>
          <p:cNvPicPr>
            <a:picLocks noChangeAspect="1"/>
          </p:cNvPicPr>
          <p:nvPr/>
        </p:nvPicPr>
        <p:blipFill>
          <a:blip r:embed="rId2"/>
          <a:stretch>
            <a:fillRect/>
          </a:stretch>
        </p:blipFill>
        <p:spPr>
          <a:xfrm>
            <a:off x="5357818" y="1714488"/>
            <a:ext cx="3645249" cy="335756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5" descr="Правильное питание детей"/>
          <p:cNvPicPr>
            <a:picLocks noGrp="1"/>
          </p:cNvPicPr>
          <p:nvPr>
            <p:ph idx="1"/>
          </p:nvPr>
        </p:nvPicPr>
        <p:blipFill>
          <a:blip r:embed="rId2"/>
          <a:stretch>
            <a:fillRect/>
          </a:stretch>
        </p:blipFill>
        <p:spPr bwMode="auto">
          <a:xfrm>
            <a:off x="214282" y="357166"/>
            <a:ext cx="4714908" cy="6286544"/>
          </a:xfrm>
          <a:prstGeom prst="rect">
            <a:avLst/>
          </a:prstGeom>
          <a:noFill/>
          <a:ln w="9525">
            <a:noFill/>
            <a:miter lim="800000"/>
            <a:headEnd/>
            <a:tailEnd/>
          </a:ln>
        </p:spPr>
      </p:pic>
      <p:sp>
        <p:nvSpPr>
          <p:cNvPr id="5" name="Прямоугольник 4"/>
          <p:cNvSpPr/>
          <p:nvPr/>
        </p:nvSpPr>
        <p:spPr>
          <a:xfrm>
            <a:off x="5286380" y="2203826"/>
            <a:ext cx="3500462" cy="923330"/>
          </a:xfrm>
          <a:prstGeom prst="rect">
            <a:avLst/>
          </a:prstGeom>
        </p:spPr>
        <p:txBody>
          <a:bodyPr wrap="square">
            <a:spAutoFit/>
          </a:bodyPr>
          <a:lstStyle/>
          <a:p>
            <a:r>
              <a:rPr lang="ru-RU" b="1" dirty="0" smtClean="0">
                <a:latin typeface="Times New Roman" pitchFamily="18" charset="0"/>
                <a:cs typeface="Times New Roman" pitchFamily="18" charset="0"/>
              </a:rPr>
              <a:t>О</a:t>
            </a:r>
            <a:r>
              <a:rPr lang="ru-RU" b="1" dirty="0" smtClean="0">
                <a:solidFill>
                  <a:schemeClr val="tx1"/>
                </a:solidFill>
                <a:latin typeface="Times New Roman" pitchFamily="18" charset="0"/>
                <a:cs typeface="Times New Roman" pitchFamily="18" charset="0"/>
              </a:rPr>
              <a:t>вощи, должны составлять львиную долю ежедневного рациона питания детей.</a:t>
            </a:r>
            <a:r>
              <a:rPr lang="ru-RU" dirty="0" smtClean="0">
                <a:solidFill>
                  <a:schemeClr val="tx1"/>
                </a:solidFill>
                <a:latin typeface="Times New Roman" pitchFamily="18" charset="0"/>
                <a:cs typeface="Times New Roman" pitchFamily="18" charset="0"/>
              </a:rPr>
              <a:t> </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142984"/>
            <a:ext cx="8715436" cy="1714512"/>
          </a:xfrm>
        </p:spPr>
        <p:txBody>
          <a:bodyPr>
            <a:noAutofit/>
          </a:bodyPr>
          <a:lstStyle/>
          <a:p>
            <a:r>
              <a:rPr lang="ru-RU" sz="2000" b="1" dirty="0" smtClean="0">
                <a:latin typeface="Times New Roman" pitchFamily="18" charset="0"/>
                <a:cs typeface="Times New Roman" pitchFamily="18" charset="0"/>
              </a:rPr>
              <a:t>     Пожалуй, никто не сомневается в том, что без овощей не бывает здорового питания. Но далеко не все едят полезные овощи с удовольствием. А ведь привычный рацион каждого человека во многом зависит от вкусовых предпочтений, сформировавшихся в раннем возрасте</a:t>
            </a:r>
            <a:r>
              <a:rPr lang="ru-RU" sz="1800" b="0" dirty="0" smtClean="0">
                <a:latin typeface="Times New Roman" pitchFamily="18" charset="0"/>
                <a:cs typeface="Times New Roman" pitchFamily="18" charset="0"/>
              </a:rPr>
              <a:t>.</a:t>
            </a:r>
            <a:r>
              <a:rPr lang="ru-RU" sz="1800" b="0" dirty="0">
                <a:latin typeface="Times New Roman" pitchFamily="18" charset="0"/>
                <a:cs typeface="Times New Roman" pitchFamily="18" charset="0"/>
              </a:rPr>
              <a:t> </a:t>
            </a:r>
            <a:r>
              <a:rPr lang="ru-RU" sz="1800" b="0" dirty="0" smtClean="0">
                <a:latin typeface="Times New Roman" pitchFamily="18" charset="0"/>
                <a:cs typeface="Times New Roman" pitchFamily="18" charset="0"/>
              </a:rPr>
              <a:t/>
            </a:r>
            <a:br>
              <a:rPr lang="ru-RU" sz="1800" b="0" dirty="0" smtClean="0">
                <a:latin typeface="Times New Roman" pitchFamily="18" charset="0"/>
                <a:cs typeface="Times New Roman" pitchFamily="18" charset="0"/>
              </a:rPr>
            </a:br>
            <a:r>
              <a:rPr lang="ru-RU" dirty="0"/>
              <a:t/>
            </a:r>
            <a:br>
              <a:rPr lang="ru-RU" dirty="0"/>
            </a:br>
            <a:r>
              <a:rPr lang="ru-RU" sz="2000" dirty="0" smtClean="0">
                <a:latin typeface="Times New Roman" pitchFamily="18" charset="0"/>
                <a:cs typeface="Times New Roman" pitchFamily="18" charset="0"/>
              </a:rPr>
              <a:t/>
            </a:r>
            <a:br>
              <a:rPr lang="ru-RU" sz="2000" dirty="0" smtClean="0">
                <a:latin typeface="Times New Roman" pitchFamily="18" charset="0"/>
                <a:cs typeface="Times New Roman" pitchFamily="18" charset="0"/>
              </a:rPr>
            </a:br>
            <a:endParaRPr lang="ru-RU" sz="2000" dirty="0">
              <a:latin typeface="Times New Roman" pitchFamily="18" charset="0"/>
              <a:cs typeface="Times New Roman" pitchFamily="18" charset="0"/>
            </a:endParaRPr>
          </a:p>
        </p:txBody>
      </p:sp>
      <p:pic>
        <p:nvPicPr>
          <p:cNvPr id="1026" name="Picture 2" descr="C:\Documents and Settings\User\Рабочий стол\Фото\P1160749.JPG"/>
          <p:cNvPicPr>
            <a:picLocks noGrp="1" noChangeAspect="1" noChangeArrowheads="1"/>
          </p:cNvPicPr>
          <p:nvPr>
            <p:ph idx="1"/>
          </p:nvPr>
        </p:nvPicPr>
        <p:blipFill>
          <a:blip r:embed="rId2"/>
          <a:stretch>
            <a:fillRect/>
          </a:stretch>
        </p:blipFill>
        <p:spPr bwMode="auto">
          <a:xfrm>
            <a:off x="3182893" y="2285992"/>
            <a:ext cx="5715039" cy="4286280"/>
          </a:xfrm>
          <a:prstGeom prst="rect">
            <a:avLst/>
          </a:prstGeom>
          <a:noFill/>
        </p:spPr>
      </p:pic>
      <p:sp>
        <p:nvSpPr>
          <p:cNvPr id="6" name="Текст 5"/>
          <p:cNvSpPr>
            <a:spLocks noGrp="1"/>
          </p:cNvSpPr>
          <p:nvPr>
            <p:ph type="body" sz="half" idx="2"/>
          </p:nvPr>
        </p:nvSpPr>
        <p:spPr>
          <a:xfrm>
            <a:off x="142844" y="2285992"/>
            <a:ext cx="2928958" cy="4429156"/>
          </a:xfrm>
        </p:spPr>
        <p:txBody>
          <a:bodyPr>
            <a:normAutofit/>
          </a:bodyPr>
          <a:lstStyle/>
          <a:p>
            <a:r>
              <a:rPr lang="ru-RU" sz="1800" dirty="0" smtClean="0">
                <a:latin typeface="Times New Roman" pitchFamily="18" charset="0"/>
                <a:cs typeface="Times New Roman" pitchFamily="18" charset="0"/>
              </a:rPr>
              <a:t>В первые месяцы жизни ребенок питается молоком матери, потом понемногу начинает пробовать другие продукты. Огромный мир гастрономии раскрывается перед ним шаг за шагом, постепенно. И во многом от родителей зависит, с удовольствием или с отвращением будет их малыш есть замечательные растительные продукты с кладезем витаминов.</a:t>
            </a:r>
            <a:endParaRPr lang="ru-RU" sz="1800"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Текст 3"/>
          <p:cNvSpPr>
            <a:spLocks noGrp="1"/>
          </p:cNvSpPr>
          <p:nvPr>
            <p:ph type="body" sz="half" idx="2"/>
          </p:nvPr>
        </p:nvSpPr>
        <p:spPr>
          <a:xfrm>
            <a:off x="457200" y="285728"/>
            <a:ext cx="8329642" cy="5840435"/>
          </a:xfrm>
        </p:spPr>
        <p:txBody>
          <a:bodyPr/>
          <a:lstStyle/>
          <a:p>
            <a:r>
              <a:rPr lang="ru-RU" sz="2000" dirty="0" smtClean="0">
                <a:latin typeface="Times New Roman" pitchFamily="18" charset="0"/>
                <a:cs typeface="Times New Roman" pitchFamily="18" charset="0"/>
              </a:rPr>
              <a:t>С грудничками в деле приучения к незнакомой пище бывает даже проще, чем с более старшими малышами – измельченные овощи попросту добавляются в бутылочку. Грудничок привыкает только к незнакомому вкусу, но не к новому виду еды. </a:t>
            </a:r>
          </a:p>
          <a:p>
            <a:endParaRPr lang="ru-RU" dirty="0"/>
          </a:p>
        </p:txBody>
      </p:sp>
      <p:pic>
        <p:nvPicPr>
          <p:cNvPr id="24578" name="Picture 2" descr="C:\Documents and Settings\User\Рабочий стол\Фото\P1160717.JPG"/>
          <p:cNvPicPr>
            <a:picLocks noGrp="1" noChangeAspect="1" noChangeArrowheads="1"/>
          </p:cNvPicPr>
          <p:nvPr>
            <p:ph idx="1"/>
          </p:nvPr>
        </p:nvPicPr>
        <p:blipFill>
          <a:blip r:embed="rId2"/>
          <a:srcRect/>
          <a:stretch>
            <a:fillRect/>
          </a:stretch>
        </p:blipFill>
        <p:spPr bwMode="auto">
          <a:xfrm>
            <a:off x="3786182" y="1857364"/>
            <a:ext cx="5111750" cy="3833813"/>
          </a:xfrm>
          <a:prstGeom prst="rect">
            <a:avLst/>
          </a:prstGeom>
          <a:noFill/>
        </p:spPr>
      </p:pic>
      <p:sp>
        <p:nvSpPr>
          <p:cNvPr id="7" name="Прямоугольник 6"/>
          <p:cNvSpPr/>
          <p:nvPr/>
        </p:nvSpPr>
        <p:spPr>
          <a:xfrm>
            <a:off x="357158" y="1997839"/>
            <a:ext cx="3286148" cy="3785652"/>
          </a:xfrm>
          <a:prstGeom prst="rect">
            <a:avLst/>
          </a:prstGeom>
        </p:spPr>
        <p:txBody>
          <a:bodyPr wrap="square">
            <a:spAutoFit/>
          </a:bodyPr>
          <a:lstStyle/>
          <a:p>
            <a:r>
              <a:rPr lang="ru-RU" sz="2000" dirty="0" smtClean="0">
                <a:latin typeface="Times New Roman" pitchFamily="18" charset="0"/>
                <a:cs typeface="Times New Roman" pitchFamily="18" charset="0"/>
              </a:rPr>
              <a:t> Когда ребенка начинают кормить с тарелки, он получает овощи маленькими кусочками.  Натуральный цвет и вкус овощей ребенок узнает, подрастая. Новые продукты способны испугать малыша незнакомым видом и непривычным вкусом. И именно поэтому он может отказаться их есть.</a:t>
            </a:r>
            <a:endParaRPr lang="ru-RU" sz="2000" dirty="0"/>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631</TotalTime>
  <Words>1161</Words>
  <Application>Microsoft Office PowerPoint</Application>
  <PresentationFormat>Экран (4:3)</PresentationFormat>
  <Paragraphs>69</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     Негосударственное дошкольное образовательное учреждение  «Детский сад № 211 ОАО «РЖД»       Как подружить ребёнка с овощами</vt:lpstr>
      <vt:lpstr>Как витаминизировать питание ребенка осенью </vt:lpstr>
      <vt:lpstr>              Овощи -источники витаминов </vt:lpstr>
      <vt:lpstr> </vt:lpstr>
      <vt:lpstr>Как готовить овощи, чтобы сохранить витамины </vt:lpstr>
      <vt:lpstr>Как организовать правильное питание  детей? </vt:lpstr>
      <vt:lpstr>Слайд 7</vt:lpstr>
      <vt:lpstr>     Пожалуй, никто не сомневается в том, что без овощей не бывает здорового питания. Но далеко не все едят полезные овощи с удовольствием. А ведь привычный рацион каждого человека во многом зависит от вкусовых предпочтений, сформировавшихся в раннем возрасте.    </vt:lpstr>
      <vt:lpstr>Слайд 9</vt:lpstr>
      <vt:lpstr>Слайд 10</vt:lpstr>
      <vt:lpstr>Чтобы не бояться, а любить овощи, надо их знать. Ребенку интересно, откуда взялись в его тарелке морковь, свекла, капуста, огурцы, помидоры и другие подобные продукты? Расскажите ему, как они растут, покажите картинки, прочитайте «овощные» сказки или сочините увлекательные истории про обитателей грядок вместе с детьми сами. Прекрасно, если есть свой огород: ребенок с увлечением будет помогать выращивать овощи, все лето наблюдая, как из маленького семечка развивается и поспевает вкусное растение. Без сомнения, у него появится желание попробовать плоды своего труда.  </vt:lpstr>
      <vt:lpstr>Слайд 12</vt:lpstr>
      <vt:lpstr>Большое значение имеет внешний вид  блюда. Одни дети терпеть не могут кашеобразную, разваренную еду. Другие не переносят овощей, перемешанных в салатах. Приготовьте овощи в приятном для малыша виде. </vt:lpstr>
      <vt:lpstr>Слайд 14</vt:lpstr>
      <vt:lpstr>. </vt:lpstr>
      <vt:lpstr>Слайд 16</vt:lpstr>
      <vt:lpstr>Слайд 17</vt:lpstr>
      <vt:lpstr>Проблема питания детей. Кто, работая в детском саду, не сталкивался с ней? Множество противоречий: медсестра предлагает кормить овощами, молочными продуктами, дети не любят кипяченое молоко, те же самые овощи, одни родители говорят: заставляйте, другие – не заставляйте есть, и вообще, в семье не готовят свекольную запеканку. Но, однако, дети должны быть сыты, здоровы, расти и прибавлять в весе и росте. Все, кто работает в ДОУ, знают, что дома ребенок часто не получает того меню, которым кормят в детском саду. Из наблюдений: </vt:lpstr>
      <vt:lpstr>Слайд 19</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User</cp:lastModifiedBy>
  <cp:revision>69</cp:revision>
  <dcterms:created xsi:type="dcterms:W3CDTF">2012-10-19T06:02:07Z</dcterms:created>
  <dcterms:modified xsi:type="dcterms:W3CDTF">2014-02-19T18:09:37Z</dcterms:modified>
</cp:coreProperties>
</file>