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60" r:id="rId3"/>
    <p:sldId id="266" r:id="rId4"/>
    <p:sldId id="267" r:id="rId5"/>
    <p:sldId id="270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F472-AE80-48F7-A12B-B497CEFF185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5C7F-BD15-49C9-8A9C-5BBA136C1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Мастерская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для родителей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«Рисуем вместе»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(нетрадиционные техники)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Автор: Юрченко О. А., воспитатель МБДОУ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«Детский сад№26 «Ягодка» г.Камень – на – Оби   2014год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Цель: </a:t>
            </a:r>
            <a:r>
              <a:rPr lang="ru-RU" sz="1400" b="1" dirty="0" smtClean="0"/>
              <a:t>привлечение внимания родителей к ценности изобразительного творчества детей, к пользе нетрадиционных техник рисования</a:t>
            </a:r>
            <a:r>
              <a:rPr lang="ru-RU" sz="1400" b="1" dirty="0" smtClean="0"/>
              <a:t>.</a:t>
            </a:r>
          </a:p>
          <a:p>
            <a:pPr>
              <a:buNone/>
            </a:pPr>
            <a:r>
              <a:rPr lang="ru-RU" sz="1400" b="1" dirty="0" smtClean="0"/>
              <a:t> 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  <a:r>
              <a:rPr lang="ru-RU" sz="1400" b="1" dirty="0" smtClean="0"/>
              <a:t> </a:t>
            </a:r>
            <a:r>
              <a:rPr lang="ru-RU" sz="1400" b="1" dirty="0" smtClean="0"/>
              <a:t>познакомить </a:t>
            </a:r>
            <a:r>
              <a:rPr lang="ru-RU" sz="1400" b="1" dirty="0" smtClean="0"/>
              <a:t>родителей с нетрадиционными техниками </a:t>
            </a:r>
            <a:r>
              <a:rPr lang="ru-RU" sz="1400" b="1" dirty="0" smtClean="0"/>
              <a:t>рисования; способствовать </a:t>
            </a:r>
            <a:r>
              <a:rPr lang="ru-RU" sz="1400" b="1" dirty="0" smtClean="0"/>
              <a:t>пониманию  у родителей ценности развития детского </a:t>
            </a:r>
            <a:r>
              <a:rPr lang="ru-RU" sz="1400" b="1" dirty="0" smtClean="0"/>
              <a:t>творчества.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 Уважаемые родители!</a:t>
            </a:r>
          </a:p>
          <a:p>
            <a:pPr>
              <a:buNone/>
            </a:pPr>
            <a:r>
              <a:rPr lang="ru-RU" sz="1400" b="1" dirty="0" smtClean="0"/>
              <a:t>Сегодня </a:t>
            </a:r>
            <a:r>
              <a:rPr lang="ru-RU" sz="1400" b="1" dirty="0" smtClean="0"/>
              <a:t>мы с вами побываем в стране Творчества, познакомимся с традициями этой страны и </a:t>
            </a:r>
            <a:r>
              <a:rPr lang="ru-RU" sz="1400" b="1" dirty="0" smtClean="0"/>
              <a:t>её</a:t>
            </a:r>
          </a:p>
          <a:p>
            <a:pPr>
              <a:buNone/>
            </a:pPr>
            <a:r>
              <a:rPr lang="ru-RU" sz="1400" b="1" dirty="0" smtClean="0"/>
              <a:t>особенностями</a:t>
            </a:r>
            <a:r>
              <a:rPr lang="ru-RU" sz="1400" b="1" dirty="0" smtClean="0"/>
              <a:t>. Кто-то скажет нам все это известно, но я  очень надеюсь, что какие-то открытия ждут всех.</a:t>
            </a:r>
          </a:p>
          <a:p>
            <a:pPr>
              <a:buNone/>
            </a:pPr>
            <a:r>
              <a:rPr lang="ru-RU" sz="1400" b="1" dirty="0" smtClean="0"/>
              <a:t>Все рисовали в детстве? А кто продолжает рисовать и сейчас?</a:t>
            </a:r>
          </a:p>
          <a:p>
            <a:pPr>
              <a:buNone/>
            </a:pPr>
            <a:r>
              <a:rPr lang="ru-RU" sz="1400" b="1" dirty="0" smtClean="0"/>
              <a:t>Рисование – это обязательный этап в развитии каждого человека. Все мы в детстве рисовали: кто-то </a:t>
            </a:r>
            <a:r>
              <a:rPr lang="ru-RU" sz="1400" b="1" dirty="0" smtClean="0"/>
              <a:t>в</a:t>
            </a:r>
          </a:p>
          <a:p>
            <a:pPr>
              <a:buNone/>
            </a:pPr>
            <a:r>
              <a:rPr lang="ru-RU" sz="1400" b="1" dirty="0" smtClean="0"/>
              <a:t>альбомах</a:t>
            </a:r>
            <a:r>
              <a:rPr lang="ru-RU" sz="1400" b="1" dirty="0" smtClean="0"/>
              <a:t>, кто-то мелом на асфальте, кто-то на обоях или </a:t>
            </a:r>
            <a:r>
              <a:rPr lang="ru-RU" sz="1400" b="1" dirty="0" err="1" smtClean="0"/>
              <a:t>линолиуме</a:t>
            </a:r>
            <a:r>
              <a:rPr lang="ru-RU" sz="1400" b="1" dirty="0" smtClean="0"/>
              <a:t>.</a:t>
            </a:r>
          </a:p>
          <a:p>
            <a:pPr>
              <a:buNone/>
            </a:pPr>
            <a:r>
              <a:rPr lang="ru-RU" sz="1400" b="1" dirty="0" smtClean="0"/>
              <a:t>   </a:t>
            </a:r>
            <a:r>
              <a:rPr lang="ru-RU" sz="1400" b="1" dirty="0" smtClean="0"/>
              <a:t> </a:t>
            </a:r>
            <a:r>
              <a:rPr lang="ru-RU" sz="1400" b="1" dirty="0" smtClean="0"/>
              <a:t>Творческая деятельность имеет огромное значение для развития и воспитания детей. 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Продукты изобразительной деятельности (рисунки, поделки и др.) – это изображение </a:t>
            </a:r>
            <a:r>
              <a:rPr lang="ru-RU" sz="1400" b="1" dirty="0" smtClean="0"/>
              <a:t>действительности,</a:t>
            </a:r>
          </a:p>
          <a:p>
            <a:pPr>
              <a:buNone/>
            </a:pPr>
            <a:r>
              <a:rPr lang="ru-RU" sz="1400" b="1" dirty="0" smtClean="0"/>
              <a:t>которое </a:t>
            </a:r>
            <a:r>
              <a:rPr lang="ru-RU" sz="1400" b="1" dirty="0" smtClean="0"/>
              <a:t>отражает внутренний мир ребенка, его душевные переживания, взаимоотношения с </a:t>
            </a:r>
            <a:r>
              <a:rPr lang="ru-RU" sz="1400" b="1" dirty="0" smtClean="0"/>
              <a:t>окружающим</a:t>
            </a:r>
          </a:p>
          <a:p>
            <a:pPr>
              <a:buNone/>
            </a:pPr>
            <a:r>
              <a:rPr lang="ru-RU" sz="1400" b="1" dirty="0" smtClean="0"/>
              <a:t>миром</a:t>
            </a:r>
            <a:r>
              <a:rPr lang="ru-RU" sz="1400" b="1" dirty="0" smtClean="0"/>
              <a:t>, по рисункам можно определить состояние интеллекта, его работоспособность, уровень </a:t>
            </a:r>
            <a:r>
              <a:rPr lang="ru-RU" sz="1400" b="1" dirty="0" smtClean="0"/>
              <a:t>развития</a:t>
            </a:r>
          </a:p>
          <a:p>
            <a:pPr>
              <a:buNone/>
            </a:pPr>
            <a:r>
              <a:rPr lang="ru-RU" sz="1400" b="1" dirty="0" smtClean="0"/>
              <a:t>психических </a:t>
            </a:r>
            <a:r>
              <a:rPr lang="ru-RU" sz="1400" b="1" dirty="0" smtClean="0"/>
              <a:t>процессов, настроение. Большую роль творческая деятельность может сыграть в </a:t>
            </a:r>
            <a:r>
              <a:rPr lang="ru-RU" sz="1400" b="1" dirty="0" smtClean="0"/>
              <a:t>развитии</a:t>
            </a:r>
          </a:p>
          <a:p>
            <a:pPr>
              <a:buNone/>
            </a:pPr>
            <a:r>
              <a:rPr lang="ru-RU" sz="1400" b="1" dirty="0" smtClean="0"/>
              <a:t>ребенка </a:t>
            </a:r>
            <a:r>
              <a:rPr lang="ru-RU" sz="1400" b="1" dirty="0" smtClean="0"/>
              <a:t>по причине своей доступности</a:t>
            </a:r>
            <a:r>
              <a:rPr lang="ru-RU" sz="1400" b="1" dirty="0" smtClean="0"/>
              <a:t>.</a:t>
            </a:r>
          </a:p>
          <a:p>
            <a:pPr>
              <a:buNone/>
            </a:pPr>
            <a:r>
              <a:rPr lang="ru-RU" sz="1400" b="1" dirty="0" smtClean="0"/>
              <a:t> Как же научить ребенка рисовать, если вы сами этого не умеете? Не спешите расстраиваться. </a:t>
            </a:r>
            <a:r>
              <a:rPr lang="ru-RU" sz="1400" b="1" dirty="0" smtClean="0"/>
              <a:t>Существует</a:t>
            </a:r>
          </a:p>
          <a:p>
            <a:pPr>
              <a:buNone/>
            </a:pPr>
            <a:r>
              <a:rPr lang="ru-RU" sz="1400" b="1" dirty="0" smtClean="0"/>
              <a:t>много </a:t>
            </a:r>
            <a:r>
              <a:rPr lang="ru-RU" sz="1400" b="1" dirty="0" smtClean="0"/>
              <a:t>приемов, с помощью которых можно создать оригинальные работы, даже не имея </a:t>
            </a:r>
            <a:r>
              <a:rPr lang="ru-RU" sz="1400" b="1" dirty="0" smtClean="0"/>
              <a:t>художественных</a:t>
            </a:r>
          </a:p>
          <a:p>
            <a:pPr>
              <a:buNone/>
            </a:pPr>
            <a:r>
              <a:rPr lang="ru-RU" sz="1400" b="1" dirty="0" smtClean="0"/>
              <a:t>навыков</a:t>
            </a:r>
            <a:r>
              <a:rPr lang="ru-RU" sz="1400" b="1" dirty="0" smtClean="0"/>
              <a:t>. И вы,  и ваш ребенок получите от таких занятий  не только удовольствие, но и много пользы.</a:t>
            </a:r>
          </a:p>
          <a:p>
            <a:pPr algn="ctr">
              <a:buNone/>
            </a:pP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</a:rPr>
              <a:t>Итак, учимся рисовать необычные рисунки обычными предметами!</a:t>
            </a:r>
            <a:endParaRPr lang="ru-RU" sz="15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42852"/>
            <a:ext cx="2857520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Рисование пальчиками</a:t>
            </a:r>
            <a:endParaRPr lang="ru-RU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G:\SDC10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5231" b="13538"/>
          <a:stretch>
            <a:fillRect/>
          </a:stretch>
        </p:blipFill>
        <p:spPr bwMode="auto">
          <a:xfrm>
            <a:off x="142844" y="785795"/>
            <a:ext cx="2786082" cy="21431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14285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Рисование ладошками</a:t>
            </a:r>
            <a:endParaRPr lang="ru-RU" sz="2000" dirty="0"/>
          </a:p>
        </p:txBody>
      </p:sp>
      <p:pic>
        <p:nvPicPr>
          <p:cNvPr id="6" name="Picture 2" descr="G:\SDC10366.JPG"/>
          <p:cNvPicPr>
            <a:picLocks noChangeAspect="1" noChangeArrowheads="1"/>
          </p:cNvPicPr>
          <p:nvPr/>
        </p:nvPicPr>
        <p:blipFill>
          <a:blip r:embed="rId3" cstate="print"/>
          <a:srcRect r="9677" b="6667"/>
          <a:stretch>
            <a:fillRect/>
          </a:stretch>
        </p:blipFill>
        <p:spPr bwMode="auto">
          <a:xfrm>
            <a:off x="3071802" y="785794"/>
            <a:ext cx="2857520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50" y="71414"/>
            <a:ext cx="27860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Рисование тычком 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(сетка для фруктов)</a:t>
            </a:r>
            <a:endParaRPr lang="ru-RU" dirty="0"/>
          </a:p>
        </p:txBody>
      </p:sp>
      <p:pic>
        <p:nvPicPr>
          <p:cNvPr id="8" name="Picture 2" descr="G:\SDC10396.JPG"/>
          <p:cNvPicPr>
            <a:picLocks noChangeAspect="1" noChangeArrowheads="1"/>
          </p:cNvPicPr>
          <p:nvPr/>
        </p:nvPicPr>
        <p:blipFill>
          <a:blip r:embed="rId4" cstate="print"/>
          <a:srcRect r="6480" b="4754"/>
          <a:stretch>
            <a:fillRect/>
          </a:stretch>
        </p:blipFill>
        <p:spPr bwMode="auto">
          <a:xfrm>
            <a:off x="6143636" y="785794"/>
            <a:ext cx="2891138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3429000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Печатки из поролона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dirty="0"/>
          </a:p>
        </p:txBody>
      </p:sp>
      <p:pic>
        <p:nvPicPr>
          <p:cNvPr id="10" name="Picture 2" descr="C:\Users\Дима\Desktop\Мама\кружок-фото\SDC15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71943"/>
            <a:ext cx="2786082" cy="22145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51712" y="3357562"/>
            <a:ext cx="30405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Поролоновый тычок 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(малый)</a:t>
            </a:r>
            <a:endParaRPr lang="ru-RU" dirty="0"/>
          </a:p>
        </p:txBody>
      </p:sp>
      <p:pic>
        <p:nvPicPr>
          <p:cNvPr id="12" name="Picture 2" descr="G:\SDC10372.JPG"/>
          <p:cNvPicPr>
            <a:picLocks noChangeAspect="1" noChangeArrowheads="1"/>
          </p:cNvPicPr>
          <p:nvPr/>
        </p:nvPicPr>
        <p:blipFill>
          <a:blip r:embed="rId6" cstate="print"/>
          <a:srcRect r="24039" b="2691"/>
          <a:stretch>
            <a:fillRect/>
          </a:stretch>
        </p:blipFill>
        <p:spPr bwMode="auto">
          <a:xfrm>
            <a:off x="3143240" y="4071941"/>
            <a:ext cx="2857520" cy="221457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72198" y="3357562"/>
            <a:ext cx="29289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Поролоновый тычок   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(большой)</a:t>
            </a:r>
            <a:endParaRPr lang="ru-RU" dirty="0"/>
          </a:p>
        </p:txBody>
      </p:sp>
      <p:pic>
        <p:nvPicPr>
          <p:cNvPr id="14" name="Picture 2" descr="G:\SDC10375.JPG"/>
          <p:cNvPicPr>
            <a:picLocks noChangeAspect="1" noChangeArrowheads="1"/>
          </p:cNvPicPr>
          <p:nvPr/>
        </p:nvPicPr>
        <p:blipFill>
          <a:blip r:embed="rId7" cstate="print"/>
          <a:srcRect l="11864" r="10361" b="10663"/>
          <a:stretch>
            <a:fillRect/>
          </a:stretch>
        </p:blipFill>
        <p:spPr bwMode="auto">
          <a:xfrm>
            <a:off x="6215074" y="4071942"/>
            <a:ext cx="2786083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lvl="8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smtClean="0">
                <a:solidFill>
                  <a:schemeClr val="accent3">
                    <a:lumMod val="75000"/>
                  </a:schemeClr>
                </a:solidFill>
              </a:rPr>
              <a:t>Листья растений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(деревьев, цветов, капусты)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G:\SDC10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264"/>
          <a:stretch>
            <a:fillRect/>
          </a:stretch>
        </p:blipFill>
        <p:spPr bwMode="auto">
          <a:xfrm>
            <a:off x="142844" y="1142984"/>
            <a:ext cx="2796797" cy="1928826"/>
          </a:xfrm>
          <a:prstGeom prst="rect">
            <a:avLst/>
          </a:prstGeom>
          <a:noFill/>
        </p:spPr>
      </p:pic>
      <p:pic>
        <p:nvPicPr>
          <p:cNvPr id="5" name="Рисунок 4" descr="C:\Users\user\Desktop\SDC11977.JPG"/>
          <p:cNvPicPr/>
          <p:nvPr/>
        </p:nvPicPr>
        <p:blipFill>
          <a:blip r:embed="rId3" cstate="print"/>
          <a:srcRect t="24110" r="1736" b="10444"/>
          <a:stretch>
            <a:fillRect/>
          </a:stretch>
        </p:blipFill>
        <p:spPr bwMode="auto">
          <a:xfrm>
            <a:off x="142844" y="3786190"/>
            <a:ext cx="2786082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I:\моя\SDC131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684" b="3836"/>
          <a:stretch>
            <a:fillRect/>
          </a:stretch>
        </p:blipFill>
        <p:spPr bwMode="auto">
          <a:xfrm>
            <a:off x="3214679" y="1138237"/>
            <a:ext cx="2571767" cy="19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:\моя\SDC131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556" b="5446"/>
          <a:stretch>
            <a:fillRect/>
          </a:stretch>
        </p:blipFill>
        <p:spPr bwMode="auto">
          <a:xfrm>
            <a:off x="3214678" y="3786190"/>
            <a:ext cx="2805132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user\Desktop\фото-презентация\SDC13123.JPG"/>
          <p:cNvPicPr>
            <a:picLocks noChangeAspect="1" noChangeArrowheads="1"/>
          </p:cNvPicPr>
          <p:nvPr/>
        </p:nvPicPr>
        <p:blipFill>
          <a:blip r:embed="rId6" cstate="print"/>
          <a:srcRect r="-1" b="11111"/>
          <a:stretch>
            <a:fillRect/>
          </a:stretch>
        </p:blipFill>
        <p:spPr bwMode="auto">
          <a:xfrm>
            <a:off x="6072198" y="1120750"/>
            <a:ext cx="2857520" cy="1968141"/>
          </a:xfrm>
          <a:prstGeom prst="rect">
            <a:avLst/>
          </a:prstGeom>
          <a:noFill/>
        </p:spPr>
      </p:pic>
      <p:pic>
        <p:nvPicPr>
          <p:cNvPr id="9" name="Picture 12" descr="C:\Users\user\Desktop\фото-презентация\SDC13128.JPG"/>
          <p:cNvPicPr>
            <a:picLocks noChangeAspect="1" noChangeArrowheads="1"/>
          </p:cNvPicPr>
          <p:nvPr/>
        </p:nvPicPr>
        <p:blipFill>
          <a:blip r:embed="rId7" cstate="print"/>
          <a:srcRect l="35629" t="4378" r="18356" b="10256"/>
          <a:stretch>
            <a:fillRect/>
          </a:stretch>
        </p:blipFill>
        <p:spPr bwMode="auto">
          <a:xfrm>
            <a:off x="6357950" y="3357563"/>
            <a:ext cx="228601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2786082" cy="285752"/>
          </a:xfrm>
        </p:spPr>
        <p:txBody>
          <a:bodyPr>
            <a:normAutofit fontScale="90000"/>
          </a:bodyPr>
          <a:lstStyle/>
          <a:p>
            <a:pPr lvl="8" algn="ctr" rtl="0"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Ватная палочка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C:\Users\user\Desktop\фото-презентация\SDC13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48" r="20586" b="5747"/>
          <a:stretch>
            <a:fillRect/>
          </a:stretch>
        </p:blipFill>
        <p:spPr bwMode="auto">
          <a:xfrm>
            <a:off x="571472" y="2214554"/>
            <a:ext cx="2143140" cy="1857388"/>
          </a:xfrm>
          <a:prstGeom prst="rect">
            <a:avLst/>
          </a:prstGeom>
          <a:noFill/>
        </p:spPr>
      </p:pic>
      <p:pic>
        <p:nvPicPr>
          <p:cNvPr id="5" name="Picture 2" descr="C:\Users\user\Desktop\фото-презентация\SDC13147.JPG"/>
          <p:cNvPicPr>
            <a:picLocks noChangeAspect="1" noChangeArrowheads="1"/>
          </p:cNvPicPr>
          <p:nvPr/>
        </p:nvPicPr>
        <p:blipFill>
          <a:blip r:embed="rId3" cstate="print"/>
          <a:srcRect r="19607" b="653"/>
          <a:stretch>
            <a:fillRect/>
          </a:stretch>
        </p:blipFill>
        <p:spPr bwMode="auto">
          <a:xfrm>
            <a:off x="571472" y="357166"/>
            <a:ext cx="2143140" cy="1643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0"/>
            <a:ext cx="53578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Спичечный коробок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Picture 4" descr="C:\Users\user\Desktop\фото-презентация\SDC13110.JPG"/>
          <p:cNvPicPr>
            <a:picLocks noChangeAspect="1" noChangeArrowheads="1"/>
          </p:cNvPicPr>
          <p:nvPr/>
        </p:nvPicPr>
        <p:blipFill>
          <a:blip r:embed="rId4" cstate="print"/>
          <a:srcRect l="20380" r="625" b="12443"/>
          <a:stretch>
            <a:fillRect/>
          </a:stretch>
        </p:blipFill>
        <p:spPr bwMode="auto">
          <a:xfrm>
            <a:off x="3357554" y="357166"/>
            <a:ext cx="2357454" cy="1620750"/>
          </a:xfrm>
          <a:prstGeom prst="rect">
            <a:avLst/>
          </a:prstGeom>
          <a:noFill/>
        </p:spPr>
      </p:pic>
      <p:pic>
        <p:nvPicPr>
          <p:cNvPr id="8" name="Picture 5" descr="C:\Users\user\Desktop\фото-презентация\SDC13111.JPG"/>
          <p:cNvPicPr>
            <a:picLocks noChangeAspect="1" noChangeArrowheads="1"/>
          </p:cNvPicPr>
          <p:nvPr/>
        </p:nvPicPr>
        <p:blipFill>
          <a:blip r:embed="rId5" cstate="print"/>
          <a:srcRect l="16279"/>
          <a:stretch>
            <a:fillRect/>
          </a:stretch>
        </p:blipFill>
        <p:spPr bwMode="auto">
          <a:xfrm>
            <a:off x="3357554" y="2214554"/>
            <a:ext cx="2457319" cy="1857388"/>
          </a:xfrm>
          <a:prstGeom prst="rect">
            <a:avLst/>
          </a:prstGeom>
          <a:noFill/>
        </p:spPr>
      </p:pic>
      <p:pic>
        <p:nvPicPr>
          <p:cNvPr id="9" name="Picture 3" descr="C:\Users\user\Desktop\фото-презентация\SDC13170.JPG"/>
          <p:cNvPicPr>
            <a:picLocks noChangeAspect="1" noChangeArrowheads="1"/>
          </p:cNvPicPr>
          <p:nvPr/>
        </p:nvPicPr>
        <p:blipFill>
          <a:blip r:embed="rId6" cstate="print"/>
          <a:srcRect t="2084" r="30391" b="22044"/>
          <a:stretch>
            <a:fillRect/>
          </a:stretch>
        </p:blipFill>
        <p:spPr bwMode="auto">
          <a:xfrm>
            <a:off x="6215074" y="357166"/>
            <a:ext cx="2428892" cy="1643073"/>
          </a:xfrm>
          <a:prstGeom prst="rect">
            <a:avLst/>
          </a:prstGeom>
          <a:noFill/>
        </p:spPr>
      </p:pic>
      <p:pic>
        <p:nvPicPr>
          <p:cNvPr id="10" name="Picture 4" descr="C:\Users\user\Desktop\фото-презентация\SDC13171.JPG"/>
          <p:cNvPicPr>
            <a:picLocks noChangeAspect="1" noChangeArrowheads="1"/>
          </p:cNvPicPr>
          <p:nvPr/>
        </p:nvPicPr>
        <p:blipFill>
          <a:blip r:embed="rId7" cstate="print"/>
          <a:srcRect l="3333" t="4444" r="27560" b="16964"/>
          <a:stretch>
            <a:fillRect/>
          </a:stretch>
        </p:blipFill>
        <p:spPr bwMode="auto">
          <a:xfrm>
            <a:off x="6215074" y="2214554"/>
            <a:ext cx="2428892" cy="18573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28926" y="4143380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Смятая бумага, картон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2" descr="C:\Users\user\Desktop\фото-презентация\SDC13173.JPG"/>
          <p:cNvPicPr>
            <a:picLocks noChangeAspect="1" noChangeArrowheads="1"/>
          </p:cNvPicPr>
          <p:nvPr/>
        </p:nvPicPr>
        <p:blipFill>
          <a:blip r:embed="rId8" cstate="print"/>
          <a:srcRect r="11666" b="13333"/>
          <a:stretch>
            <a:fillRect/>
          </a:stretch>
        </p:blipFill>
        <p:spPr bwMode="auto">
          <a:xfrm>
            <a:off x="285720" y="4714884"/>
            <a:ext cx="2428892" cy="1857388"/>
          </a:xfrm>
          <a:prstGeom prst="rect">
            <a:avLst/>
          </a:prstGeom>
          <a:noFill/>
        </p:spPr>
      </p:pic>
      <p:pic>
        <p:nvPicPr>
          <p:cNvPr id="13" name="Picture 3" descr="C:\Users\user\Desktop\фото-презентация\SDC13175.JPG"/>
          <p:cNvPicPr>
            <a:picLocks noChangeAspect="1" noChangeArrowheads="1"/>
          </p:cNvPicPr>
          <p:nvPr/>
        </p:nvPicPr>
        <p:blipFill>
          <a:blip r:embed="rId9" cstate="print"/>
          <a:srcRect t="6349" r="19047" b="11110"/>
          <a:stretch>
            <a:fillRect/>
          </a:stretch>
        </p:blipFill>
        <p:spPr bwMode="auto">
          <a:xfrm>
            <a:off x="3143240" y="4714884"/>
            <a:ext cx="2527806" cy="1857388"/>
          </a:xfrm>
          <a:prstGeom prst="rect">
            <a:avLst/>
          </a:prstGeom>
          <a:noFill/>
        </p:spPr>
      </p:pic>
      <p:pic>
        <p:nvPicPr>
          <p:cNvPr id="14" name="Содержимое 3" descr="G:\фотограф\DSCN0060.jpg"/>
          <p:cNvPicPr>
            <a:picLocks/>
          </p:cNvPicPr>
          <p:nvPr/>
        </p:nvPicPr>
        <p:blipFill>
          <a:blip r:embed="rId10" cstate="print"/>
          <a:srcRect l="17958" t="22436" b="4915"/>
          <a:stretch>
            <a:fillRect/>
          </a:stretch>
        </p:blipFill>
        <p:spPr bwMode="auto">
          <a:xfrm>
            <a:off x="6215074" y="4714884"/>
            <a:ext cx="257176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57554" cy="35716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</a:rPr>
              <a:t>Пластиковая   бутылка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3" descr="C:\Users\user\Desktop\фото-презентация\SDC13083.JPG"/>
          <p:cNvPicPr>
            <a:picLocks noChangeAspect="1" noChangeArrowheads="1"/>
          </p:cNvPicPr>
          <p:nvPr/>
        </p:nvPicPr>
        <p:blipFill>
          <a:blip r:embed="rId2" cstate="print"/>
          <a:srcRect r="1754" b="11111"/>
          <a:stretch>
            <a:fillRect/>
          </a:stretch>
        </p:blipFill>
        <p:spPr bwMode="auto">
          <a:xfrm>
            <a:off x="142844" y="500042"/>
            <a:ext cx="2500330" cy="1824565"/>
          </a:xfrm>
          <a:prstGeom prst="rect">
            <a:avLst/>
          </a:prstGeom>
          <a:noFill/>
        </p:spPr>
      </p:pic>
      <p:pic>
        <p:nvPicPr>
          <p:cNvPr id="7" name="Содержимое 3" descr="G:\фотограф\DSCN0059.jpg"/>
          <p:cNvPicPr>
            <a:picLocks/>
          </p:cNvPicPr>
          <p:nvPr/>
        </p:nvPicPr>
        <p:blipFill>
          <a:blip r:embed="rId3" cstate="print"/>
          <a:srcRect l="16515" t="27350"/>
          <a:stretch>
            <a:fillRect/>
          </a:stretch>
        </p:blipFill>
        <p:spPr bwMode="auto">
          <a:xfrm>
            <a:off x="142844" y="2571744"/>
            <a:ext cx="2571768" cy="1714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0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Коктейльная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трубочка</a:t>
            </a:r>
            <a:endParaRPr lang="ru-RU" dirty="0"/>
          </a:p>
        </p:txBody>
      </p:sp>
      <p:pic>
        <p:nvPicPr>
          <p:cNvPr id="9" name="Picture 2" descr="C:\Users\user\Desktop\фото-презентация\SDC13164.JPG"/>
          <p:cNvPicPr>
            <a:picLocks noChangeAspect="1" noChangeArrowheads="1"/>
          </p:cNvPicPr>
          <p:nvPr/>
        </p:nvPicPr>
        <p:blipFill>
          <a:blip r:embed="rId4" cstate="print"/>
          <a:srcRect r="21870"/>
          <a:stretch>
            <a:fillRect/>
          </a:stretch>
        </p:blipFill>
        <p:spPr bwMode="auto">
          <a:xfrm>
            <a:off x="3143240" y="500042"/>
            <a:ext cx="2436789" cy="1785950"/>
          </a:xfrm>
          <a:prstGeom prst="rect">
            <a:avLst/>
          </a:prstGeom>
          <a:noFill/>
        </p:spPr>
      </p:pic>
      <p:pic>
        <p:nvPicPr>
          <p:cNvPr id="10" name="Picture 3" descr="C:\Users\user\Desktop\фото-презентация\SDC13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71744"/>
            <a:ext cx="2428892" cy="17287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00760" y="0"/>
            <a:ext cx="314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Пробки от бутылок, вилка</a:t>
            </a:r>
            <a:endParaRPr lang="ru-RU" dirty="0"/>
          </a:p>
        </p:txBody>
      </p:sp>
      <p:pic>
        <p:nvPicPr>
          <p:cNvPr id="12" name="Picture 3" descr="C:\Users\user\Desktop\фото-презентация\SDC13108.JPG"/>
          <p:cNvPicPr>
            <a:picLocks noChangeAspect="1" noChangeArrowheads="1"/>
          </p:cNvPicPr>
          <p:nvPr/>
        </p:nvPicPr>
        <p:blipFill>
          <a:blip r:embed="rId6" cstate="print"/>
          <a:srcRect l="6084" r="6719" b="10827"/>
          <a:stretch>
            <a:fillRect/>
          </a:stretch>
        </p:blipFill>
        <p:spPr bwMode="auto">
          <a:xfrm>
            <a:off x="6215074" y="500043"/>
            <a:ext cx="2404162" cy="1785949"/>
          </a:xfrm>
          <a:prstGeom prst="rect">
            <a:avLst/>
          </a:prstGeom>
          <a:noFill/>
        </p:spPr>
      </p:pic>
      <p:pic>
        <p:nvPicPr>
          <p:cNvPr id="13" name="Picture 4" descr="C:\Users\user\Desktop\фото-презентация\SDC13109.JPG"/>
          <p:cNvPicPr>
            <a:picLocks noChangeAspect="1" noChangeArrowheads="1"/>
          </p:cNvPicPr>
          <p:nvPr/>
        </p:nvPicPr>
        <p:blipFill>
          <a:blip r:embed="rId7" cstate="print"/>
          <a:srcRect l="8333" r="4167"/>
          <a:stretch>
            <a:fillRect/>
          </a:stretch>
        </p:blipFill>
        <p:spPr bwMode="auto">
          <a:xfrm>
            <a:off x="6215074" y="2571744"/>
            <a:ext cx="2357454" cy="175125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85720" y="442913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Дерзайте, фантазируйте! И к вам придёт радость – </a:t>
            </a:r>
            <a:r>
              <a:rPr lang="ru-RU" b="1" dirty="0" err="1" smtClean="0"/>
              <a:t>радость</a:t>
            </a:r>
            <a:r>
              <a:rPr lang="ru-RU" b="1" dirty="0" smtClean="0"/>
              <a:t> творчества, удивления и единения с вашими детьми.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00063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Успехов в овладении нетрадиционными техниками и приемами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рисовании!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5857892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Спасибо за 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1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123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Мастерская для родителей  «Рисуем вместе» (нетрадиционные техники)</vt:lpstr>
      <vt:lpstr>Рисование пальчиками</vt:lpstr>
      <vt:lpstr> Листья растений(деревьев, цветов, капусты) </vt:lpstr>
      <vt:lpstr> Ватная палочка </vt:lpstr>
      <vt:lpstr>Пластиковая   бутылка</vt:lpstr>
      <vt:lpstr>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для родителей  «Рисуем вместе»</dc:title>
  <dc:creator>user</dc:creator>
  <cp:lastModifiedBy>user</cp:lastModifiedBy>
  <cp:revision>26</cp:revision>
  <dcterms:created xsi:type="dcterms:W3CDTF">2014-02-18T12:19:25Z</dcterms:created>
  <dcterms:modified xsi:type="dcterms:W3CDTF">2014-02-19T15:14:41Z</dcterms:modified>
</cp:coreProperties>
</file>