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6" r:id="rId3"/>
    <p:sldId id="274" r:id="rId4"/>
    <p:sldId id="262" r:id="rId5"/>
    <p:sldId id="263" r:id="rId6"/>
    <p:sldId id="275" r:id="rId7"/>
    <p:sldId id="272" r:id="rId8"/>
    <p:sldId id="273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410304-3F29-4B31-979F-0D006F17F31C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8F5B5D-DA78-42FD-8A3F-1508210F0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Презентацию составила</a:t>
            </a:r>
            <a:b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 учитель русского языка и литературы</a:t>
            </a:r>
            <a:b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 ГБОУ СОШ №531 ЮЗАО г. Москвы</a:t>
            </a:r>
            <a:b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Максимова А.Н.</a:t>
            </a:r>
            <a:endParaRPr lang="ru-RU" sz="28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Смысловые группы </a:t>
            </a:r>
            <a:b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наречий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Смысловые группы наречий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791858" y="4637375"/>
            <a:ext cx="1071570" cy="36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896" y="1628800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НАРЕЧИЯ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flipV="1">
            <a:off x="2411760" y="3356993"/>
            <a:ext cx="14401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852936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ОБСТОЯТЕЛЬСТВЕННЫЕ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60032" y="2852936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ОПРЕДЕЛИТЕЛЬНЫЕ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91680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Место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55776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Причина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nap ITC" pitchFamily="82" charset="0"/>
              </a:rPr>
              <a:t> </a:t>
            </a: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28184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Качество</a:t>
            </a: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nap ITC" pitchFamily="82" charset="0"/>
              </a:rPr>
              <a:t> </a:t>
            </a:r>
            <a:endParaRPr lang="ru-RU" sz="2000" b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nap ITC" pitchFamily="82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08104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Мера </a:t>
            </a: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и степень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47864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Цель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092280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Способ действия</a:t>
            </a:r>
            <a:endParaRPr lang="ru-RU" sz="2000" b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84368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nap ITC" pitchFamily="82" charset="0"/>
              </a:rPr>
              <a:t>О</a:t>
            </a:r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браз действия</a:t>
            </a:r>
            <a:endParaRPr lang="ru-RU" sz="2000" b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27584" y="4005064"/>
            <a:ext cx="5760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Время</a:t>
            </a: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nap ITC" pitchFamily="82" charset="0"/>
            </a:endParaRPr>
          </a:p>
        </p:txBody>
      </p:sp>
      <p:cxnSp>
        <p:nvCxnSpPr>
          <p:cNvPr id="48" name="Прямая со стрелкой 47"/>
          <p:cNvCxnSpPr>
            <a:stCxn id="34" idx="3"/>
          </p:cNvCxnSpPr>
          <p:nvPr/>
        </p:nvCxnSpPr>
        <p:spPr>
          <a:xfrm>
            <a:off x="2555776" y="3392997"/>
            <a:ext cx="1080120" cy="576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4" idx="0"/>
          </p:cNvCxnSpPr>
          <p:nvPr/>
        </p:nvCxnSpPr>
        <p:spPr>
          <a:xfrm flipH="1">
            <a:off x="1043608" y="3429001"/>
            <a:ext cx="1440160" cy="576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4" idx="0"/>
          </p:cNvCxnSpPr>
          <p:nvPr/>
        </p:nvCxnSpPr>
        <p:spPr>
          <a:xfrm flipH="1">
            <a:off x="1979712" y="3429001"/>
            <a:ext cx="504056" cy="50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34" idx="3"/>
            <a:endCxn id="39" idx="0"/>
          </p:cNvCxnSpPr>
          <p:nvPr/>
        </p:nvCxnSpPr>
        <p:spPr>
          <a:xfrm>
            <a:off x="2555776" y="3392997"/>
            <a:ext cx="288032" cy="612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44" idx="0"/>
          </p:cNvCxnSpPr>
          <p:nvPr/>
        </p:nvCxnSpPr>
        <p:spPr>
          <a:xfrm>
            <a:off x="6804248" y="3429000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5724128" y="3429000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40" idx="0"/>
          </p:cNvCxnSpPr>
          <p:nvPr/>
        </p:nvCxnSpPr>
        <p:spPr>
          <a:xfrm flipH="1">
            <a:off x="6516216" y="3429000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43" idx="0"/>
          </p:cNvCxnSpPr>
          <p:nvPr/>
        </p:nvCxnSpPr>
        <p:spPr>
          <a:xfrm>
            <a:off x="6804248" y="3501008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9" idx="2"/>
          </p:cNvCxnSpPr>
          <p:nvPr/>
        </p:nvCxnSpPr>
        <p:spPr>
          <a:xfrm flipH="1">
            <a:off x="2411760" y="2348880"/>
            <a:ext cx="21962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9" idx="2"/>
            <a:endCxn id="36" idx="0"/>
          </p:cNvCxnSpPr>
          <p:nvPr/>
        </p:nvCxnSpPr>
        <p:spPr>
          <a:xfrm>
            <a:off x="4608004" y="2348880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2192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Определительные наречия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052736"/>
          <a:ext cx="8568952" cy="57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284"/>
                <a:gridCol w="2726484"/>
                <a:gridCol w="2960184"/>
              </a:tblGrid>
              <a:tr h="3743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качественные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количественные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образа   или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способа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действия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012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b="0" i="0" u="sng" dirty="0" smtClean="0">
                          <a:solidFill>
                            <a:schemeClr val="bg1"/>
                          </a:solidFill>
                        </a:rPr>
                        <a:t>Обозначают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i="0" u="none" baseline="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качество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действия или признака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Обозначают 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1" u="none" baseline="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меру или степень, интенсивность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действия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Характеризуют  то,</a:t>
                      </a:r>
                      <a:r>
                        <a:rPr lang="ru-RU" u="sng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1" u="sng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как совершается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действие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4386">
                <a:tc>
                  <a:txBody>
                    <a:bodyPr/>
                    <a:lstStyle/>
                    <a:p>
                      <a:pPr algn="l"/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Вопрос</a:t>
                      </a:r>
                      <a:r>
                        <a:rPr lang="ru-RU" b="1" u="sng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как?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u="none" dirty="0" smtClean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ru-RU" b="0" u="sng" dirty="0" smtClean="0">
                          <a:solidFill>
                            <a:schemeClr val="bg1"/>
                          </a:solidFill>
                        </a:rPr>
                        <a:t>Вопросы: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сколько?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во сколько?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насколько?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какой мере?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 какой степени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u="none" dirty="0" smtClean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ru-RU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Вопросы: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 как?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 каким образом?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76734">
                <a:tc>
                  <a:txBody>
                    <a:bodyPr/>
                    <a:lstStyle/>
                    <a:p>
                      <a:pPr algn="l"/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Примеры: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весело, громко, смело, взволнованно, ласково, тихо, неприглядно, незаметно, кое-как, плохо, как-нибудь и др</a:t>
                      </a:r>
                      <a:r>
                        <a:rPr lang="ru-RU" b="1" dirty="0" smtClean="0">
                          <a:solidFill>
                            <a:srgbClr val="006600"/>
                          </a:solidFill>
                        </a:rPr>
                        <a:t>.</a:t>
                      </a:r>
                    </a:p>
                    <a:p>
                      <a:pPr algn="l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Примеры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очень, весьма, почти, еле-еле, мало, втрое, вдвое, намного, довольно,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слегка, едва, совершенно и др.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Примеры: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вдребезги, вплавь, пешком, врукопашную, вручную, на ощупь, ползком, насухо,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дочиста, по-осеннему,  по-немецки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и др.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373616" cy="12192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Обстоятельственные  наречия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12776"/>
          <a:ext cx="835292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655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места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времени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причины</a:t>
                      </a:r>
                    </a:p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цели</a:t>
                      </a:r>
                    </a:p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5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1. Обозначают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место </a:t>
                      </a:r>
                      <a:r>
                        <a:rPr lang="ru-RU" dirty="0" smtClean="0"/>
                        <a:t>совершения 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1. Обозначают</a:t>
                      </a:r>
                      <a:r>
                        <a:rPr lang="ru-RU" dirty="0" smtClean="0"/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время </a:t>
                      </a:r>
                      <a:r>
                        <a:rPr lang="ru-RU" b="0" dirty="0" smtClean="0"/>
                        <a:t>совершения </a:t>
                      </a:r>
                      <a:r>
                        <a:rPr lang="ru-RU" dirty="0" smtClean="0"/>
                        <a:t>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1. Обозначают</a:t>
                      </a:r>
                      <a:r>
                        <a:rPr lang="ru-RU" dirty="0" smtClean="0"/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причину </a:t>
                      </a:r>
                    </a:p>
                    <a:p>
                      <a:r>
                        <a:rPr lang="ru-RU" dirty="0" smtClean="0"/>
                        <a:t>совершения 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u="sng" dirty="0" smtClean="0"/>
                        <a:t>1.Обозначают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цель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совершения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65581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2. Вопросы: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где?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куда?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откуда?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2. Вопросы: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когда?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с каких пор?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до каких пор?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2. Вопросы: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почему?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по какой причине?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2. Вопросы: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зачем?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с какой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целью?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Обстоятельственные  наречия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785926"/>
          <a:ext cx="821537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160999"/>
                <a:gridCol w="2143140"/>
                <a:gridCol w="1857390"/>
              </a:tblGrid>
              <a:tr h="6381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места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времени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причины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цели</a:t>
                      </a:r>
                      <a:endParaRPr lang="ru-RU" dirty="0"/>
                    </a:p>
                  </a:txBody>
                  <a:tcPr/>
                </a:tc>
              </a:tr>
              <a:tr h="391995">
                <a:tc>
                  <a:txBody>
                    <a:bodyPr/>
                    <a:lstStyle/>
                    <a:p>
                      <a:r>
                        <a:rPr lang="ru-RU" sz="1600" u="sng" dirty="0" smtClean="0">
                          <a:solidFill>
                            <a:schemeClr val="bg1"/>
                          </a:solidFill>
                        </a:rPr>
                        <a:t>3. Примеры:</a:t>
                      </a:r>
                    </a:p>
                    <a:p>
                      <a:r>
                        <a:rPr lang="ru-RU" sz="1800" b="1" u="none" dirty="0" smtClean="0">
                          <a:solidFill>
                            <a:srgbClr val="002060"/>
                          </a:solidFill>
                        </a:rPr>
                        <a:t>вдали, вблизи, назад, издали, навстречу, сбоку, вперёд, вверх, внизу, всюду, дома, никуда, куда, где, тут, там, оттуда</a:t>
                      </a:r>
                      <a:r>
                        <a:rPr lang="ru-RU" sz="1800" b="1" u="non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u="none" dirty="0" smtClean="0">
                          <a:solidFill>
                            <a:srgbClr val="002060"/>
                          </a:solidFill>
                        </a:rPr>
                        <a:t>и др.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bg1"/>
                          </a:solidFill>
                        </a:rPr>
                        <a:t>3. Примеры: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вчера, сегодня, утром, днём, весной, иногда, раньше, ещё, впоследствии, позже, вечером, когда, тогда и др.</a:t>
                      </a:r>
                    </a:p>
                    <a:p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bg1"/>
                          </a:solidFill>
                        </a:rPr>
                        <a:t>3. Примеры: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сгоряча, сдуру, спьяну, сослепу, поневоле, недаром, потому, оттого, поэтому и др.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>
                          <a:solidFill>
                            <a:schemeClr val="bg1"/>
                          </a:solidFill>
                        </a:rPr>
                        <a:t>3. Примеры: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специально,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нарочно,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назло,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наперекор,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в шутку,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со зла,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умышленно,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зачем, затем и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др.</a:t>
                      </a:r>
                    </a:p>
                    <a:p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Из  какого  произведения  данный  отрывок?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1500174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берегу пустынных волн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Стоял он дум великих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полн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вдаль глядел. Пред ним широко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Река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неслася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; бедный чёлн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 ней стремился одиноко.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 мшистым, топким берегам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Чернели избы здесь и там,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Приют убогого чухонца;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лес, неведомый лучам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тумане спрятанного солнца,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Кругом шумел.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И думал он: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Отсель грозить мы будем шведу.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Здесь будет город заложён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Назло надменному соседу.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Задания  к  тексту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85860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Выпишите из текста наречия, определив их  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принадлежность к смысловой группе.</a:t>
            </a:r>
          </a:p>
          <a:p>
            <a:pPr>
              <a:defRPr/>
            </a:pPr>
            <a:endParaRPr lang="ru-RU" sz="24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Каким членом предложения являются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выписанные наречия?</a:t>
            </a:r>
          </a:p>
          <a:p>
            <a:pPr>
              <a:defRPr/>
            </a:pPr>
            <a:endParaRPr lang="ru-RU" sz="24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endParaRPr lang="ru-RU" sz="24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Выпишите из текста все причастия, 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выделите  в них суффиксы , определите их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тип и синтаксическую роль в предложении.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9361" y="1548661"/>
            <a:ext cx="7725326" cy="4415674"/>
          </a:xfrm>
        </p:spPr>
        <p:txBody>
          <a:bodyPr/>
          <a:lstStyle/>
          <a:p>
            <a:pPr lvl="5" algn="ctr">
              <a:buNone/>
            </a:pPr>
            <a:r>
              <a:rPr lang="ru-RU" sz="80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</a:t>
            </a:r>
          </a:p>
          <a:p>
            <a:pPr algn="ctr">
              <a:buNone/>
            </a:pPr>
            <a:r>
              <a:rPr lang="ru-RU" sz="72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   за  внимание 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8" descr="kolokol8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60350"/>
            <a:ext cx="194468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531</TotalTime>
  <Words>515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Презентацию составила  учитель русского языка и литературы  ГБОУ СОШ №531 ЮЗАО г. Москвы Максимова А.Н.</vt:lpstr>
      <vt:lpstr>Смысловые группы  наречий</vt:lpstr>
      <vt:lpstr>Смысловые группы наречий</vt:lpstr>
      <vt:lpstr>Определительные наречия</vt:lpstr>
      <vt:lpstr>Обстоятельственные  наречия</vt:lpstr>
      <vt:lpstr>Обстоятельственные  наречия</vt:lpstr>
      <vt:lpstr>Из  какого  произведения  данный  отрывок?</vt:lpstr>
      <vt:lpstr>Задания  к  тексту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Смысловые группы  наречий</dc:title>
  <dc:creator>Андрей</dc:creator>
  <cp:lastModifiedBy>Андрей</cp:lastModifiedBy>
  <cp:revision>37</cp:revision>
  <dcterms:created xsi:type="dcterms:W3CDTF">2013-01-13T09:19:30Z</dcterms:created>
  <dcterms:modified xsi:type="dcterms:W3CDTF">2013-01-20T13:46:12Z</dcterms:modified>
</cp:coreProperties>
</file>