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9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9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51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0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957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4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787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38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89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39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91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21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93" y="0"/>
            <a:ext cx="9144000" cy="68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0"/>
            <a:ext cx="6819056" cy="134076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Пифагорова гамма 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6471" y="1052736"/>
            <a:ext cx="5687529" cy="85247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Выполнили ученики 10А класса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Редько, Крылов,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Горшунова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Оленева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rudocs.exdat.com/pars_docs/tw_refs/20/19284/19284_html_6276324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41" y="870710"/>
            <a:ext cx="4706574" cy="4786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714356"/>
            <a:ext cx="3357586" cy="54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Трудно найти человека, у которого имя Пифагора не ассоциировалось бы с теоремой Пифагора. Однако мало кто знает, что Пифагор был не только математиком и философом, но и теоретиком музыки. Он занимался поисками музыкальной гармонии, поскольку верил в то, что такая музыка необходима для очищения души и врачевания тела и способна помочь разгадать любую </a:t>
            </a:r>
            <a:r>
              <a:rPr lang="ru-RU" sz="2000" dirty="0" smtClean="0"/>
              <a:t>тайну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785794"/>
            <a:ext cx="4071966" cy="57864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Представить себе математику и музыку, стоящими рядом, трудно, однако именно музыке суждено было стать первым свидетельством, подтверждающим справедливость знаменитого пифагорейского тезиса: </a:t>
            </a:r>
            <a:r>
              <a:rPr lang="ru-RU" sz="2000" dirty="0" err="1" smtClean="0"/>
              <a:t>«Всѐ </a:t>
            </a:r>
            <a:r>
              <a:rPr lang="ru-RU" sz="2000" dirty="0" smtClean="0"/>
              <a:t>есть число</a:t>
            </a:r>
            <a:r>
              <a:rPr lang="ru-RU" sz="2000" dirty="0" smtClean="0"/>
              <a:t>». Именно </a:t>
            </a:r>
            <a:r>
              <a:rPr lang="ru-RU" sz="2000" dirty="0" smtClean="0"/>
              <a:t>в музыке обнаружена была Пифагором таинственная связующая роль чисел в природе и заодно арифметика обогатила основу музыкального построения – музыкальные </a:t>
            </a:r>
            <a:r>
              <a:rPr lang="ru-RU" sz="2000" dirty="0" smtClean="0"/>
              <a:t>гаммы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4988" y="5709298"/>
            <a:ext cx="2520280" cy="410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Пифагор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61293" cy="6858000"/>
            <a:chOff x="0" y="0"/>
            <a:chExt cx="9161293" cy="6858000"/>
          </a:xfrm>
        </p:grpSpPr>
        <p:grpSp>
          <p:nvGrpSpPr>
            <p:cNvPr id="9" name="Группа 85"/>
            <p:cNvGrpSpPr/>
            <p:nvPr/>
          </p:nvGrpSpPr>
          <p:grpSpPr>
            <a:xfrm>
              <a:off x="7143768" y="6429396"/>
              <a:ext cx="2017525" cy="428604"/>
              <a:chOff x="285720" y="6429396"/>
              <a:chExt cx="2017525" cy="428604"/>
            </a:xfrm>
          </p:grpSpPr>
          <p:grpSp>
            <p:nvGrpSpPr>
              <p:cNvPr id="77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8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8" name="Группа 57"/>
              <p:cNvGrpSpPr/>
              <p:nvPr/>
            </p:nvGrpSpPr>
            <p:grpSpPr>
              <a:xfrm>
                <a:off x="1428728" y="6429396"/>
                <a:ext cx="874517" cy="428604"/>
                <a:chOff x="285720" y="6429396"/>
                <a:chExt cx="874517" cy="428604"/>
              </a:xfrm>
            </p:grpSpPr>
            <p:pic>
              <p:nvPicPr>
                <p:cNvPr id="7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Группа 34"/>
            <p:cNvGrpSpPr/>
            <p:nvPr/>
          </p:nvGrpSpPr>
          <p:grpSpPr>
            <a:xfrm>
              <a:off x="0" y="0"/>
              <a:ext cx="303013" cy="6858000"/>
              <a:chOff x="0" y="0"/>
              <a:chExt cx="303013" cy="6858000"/>
            </a:xfrm>
          </p:grpSpPr>
          <p:pic>
            <p:nvPicPr>
              <p:cNvPr id="6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35"/>
            <p:cNvGrpSpPr/>
            <p:nvPr/>
          </p:nvGrpSpPr>
          <p:grpSpPr>
            <a:xfrm>
              <a:off x="8840987" y="0"/>
              <a:ext cx="303013" cy="6858000"/>
              <a:chOff x="0" y="0"/>
              <a:chExt cx="303013" cy="6858000"/>
            </a:xfrm>
          </p:grpSpPr>
          <p:pic>
            <p:nvPicPr>
              <p:cNvPr id="4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Группа 62"/>
            <p:cNvGrpSpPr/>
            <p:nvPr/>
          </p:nvGrpSpPr>
          <p:grpSpPr>
            <a:xfrm>
              <a:off x="285720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35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4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6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3" name="Группа 63"/>
            <p:cNvGrpSpPr/>
            <p:nvPr/>
          </p:nvGrpSpPr>
          <p:grpSpPr>
            <a:xfrm>
              <a:off x="2571736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25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6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4" name="Группа 74"/>
            <p:cNvGrpSpPr/>
            <p:nvPr/>
          </p:nvGrpSpPr>
          <p:grpSpPr>
            <a:xfrm>
              <a:off x="4857752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15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1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возникновения теории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8" name="Picture 8" descr="http://www.filtrakt.ru/photo/foto_6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6758414" cy="2714644"/>
          </a:xfrm>
          <a:prstGeom prst="rect">
            <a:avLst/>
          </a:prstGeom>
          <a:noFill/>
        </p:spPr>
      </p:pic>
      <p:pic>
        <p:nvPicPr>
          <p:cNvPr id="15366" name="Picture 6" descr="http://www.filtrakt.ru/photo/foto_6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4979884" cy="2000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2285992"/>
            <a:ext cx="571504" cy="3571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000504"/>
            <a:ext cx="642942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1928802"/>
            <a:ext cx="2214578" cy="40005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m1/m2=</a:t>
            </a:r>
          </a:p>
          <a:p>
            <a:pPr algn="ctr"/>
            <a:r>
              <a:rPr lang="en-US" dirty="0" smtClean="0"/>
              <a:t>1:2-</a:t>
            </a:r>
            <a:r>
              <a:rPr lang="ru-RU" dirty="0" smtClean="0"/>
              <a:t>звучат в октаву</a:t>
            </a:r>
          </a:p>
          <a:p>
            <a:pPr algn="ctr"/>
            <a:r>
              <a:rPr lang="ru-RU" dirty="0" smtClean="0"/>
              <a:t>2:3-звучат в квинту</a:t>
            </a:r>
          </a:p>
          <a:p>
            <a:pPr algn="ctr"/>
            <a:r>
              <a:rPr lang="ru-RU" dirty="0" smtClean="0"/>
              <a:t>3:4-звучат в кварту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61293" cy="6858000"/>
            <a:chOff x="0" y="0"/>
            <a:chExt cx="9161293" cy="6858000"/>
          </a:xfrm>
        </p:grpSpPr>
        <p:grpSp>
          <p:nvGrpSpPr>
            <p:cNvPr id="12" name="Группа 85"/>
            <p:cNvGrpSpPr/>
            <p:nvPr/>
          </p:nvGrpSpPr>
          <p:grpSpPr>
            <a:xfrm>
              <a:off x="7143768" y="6429396"/>
              <a:ext cx="2017525" cy="428604"/>
              <a:chOff x="285720" y="6429396"/>
              <a:chExt cx="2017525" cy="428604"/>
            </a:xfrm>
          </p:grpSpPr>
          <p:grpSp>
            <p:nvGrpSpPr>
              <p:cNvPr id="80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8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1" name="Группа 57"/>
              <p:cNvGrpSpPr/>
              <p:nvPr/>
            </p:nvGrpSpPr>
            <p:grpSpPr>
              <a:xfrm>
                <a:off x="1428728" y="6429396"/>
                <a:ext cx="874517" cy="428604"/>
                <a:chOff x="285720" y="6429396"/>
                <a:chExt cx="874517" cy="428604"/>
              </a:xfrm>
            </p:grpSpPr>
            <p:pic>
              <p:nvPicPr>
                <p:cNvPr id="8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3" name="Группа 34"/>
            <p:cNvGrpSpPr/>
            <p:nvPr/>
          </p:nvGrpSpPr>
          <p:grpSpPr>
            <a:xfrm>
              <a:off x="0" y="0"/>
              <a:ext cx="303013" cy="6858000"/>
              <a:chOff x="0" y="0"/>
              <a:chExt cx="303013" cy="6858000"/>
            </a:xfrm>
          </p:grpSpPr>
          <p:pic>
            <p:nvPicPr>
              <p:cNvPr id="6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Группа 35"/>
            <p:cNvGrpSpPr/>
            <p:nvPr/>
          </p:nvGrpSpPr>
          <p:grpSpPr>
            <a:xfrm>
              <a:off x="8840987" y="0"/>
              <a:ext cx="303013" cy="6858000"/>
              <a:chOff x="0" y="0"/>
              <a:chExt cx="303013" cy="6858000"/>
            </a:xfrm>
          </p:grpSpPr>
          <p:pic>
            <p:nvPicPr>
              <p:cNvPr id="4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62"/>
            <p:cNvGrpSpPr/>
            <p:nvPr/>
          </p:nvGrpSpPr>
          <p:grpSpPr>
            <a:xfrm>
              <a:off x="285720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38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4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9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4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Группа 63"/>
            <p:cNvGrpSpPr/>
            <p:nvPr/>
          </p:nvGrpSpPr>
          <p:grpSpPr>
            <a:xfrm>
              <a:off x="2571736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28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9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7" name="Группа 74"/>
            <p:cNvGrpSpPr/>
            <p:nvPr/>
          </p:nvGrpSpPr>
          <p:grpSpPr>
            <a:xfrm>
              <a:off x="4857752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18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9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46" y="4509120"/>
            <a:ext cx="9144000" cy="23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://img-fotki.yandex.ru/get/5413/31080435.603/0_7600d_3792076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379" y="0"/>
            <a:ext cx="7296150" cy="4095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37347" y="3572329"/>
            <a:ext cx="3786214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Монохорд Пифагора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34" y="4150354"/>
            <a:ext cx="7643866" cy="1143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Прежде всего, Пифагор разделил струну на две равные части. Сравнив высоту звучания целой струны и ее половинки, он был поражен: струна, которая была вдвое короче, звучала значительно выше, но тем же тоном, что и целая </a:t>
            </a:r>
            <a:r>
              <a:rPr lang="ru-RU" dirty="0" smtClean="0"/>
              <a:t>струна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61293" cy="6858000"/>
            <a:chOff x="0" y="0"/>
            <a:chExt cx="9161293" cy="6858000"/>
          </a:xfrm>
        </p:grpSpPr>
        <p:grpSp>
          <p:nvGrpSpPr>
            <p:cNvPr id="9" name="Группа 85"/>
            <p:cNvGrpSpPr/>
            <p:nvPr/>
          </p:nvGrpSpPr>
          <p:grpSpPr>
            <a:xfrm>
              <a:off x="7143768" y="6429396"/>
              <a:ext cx="2017525" cy="428604"/>
              <a:chOff x="285720" y="6429396"/>
              <a:chExt cx="2017525" cy="428604"/>
            </a:xfrm>
          </p:grpSpPr>
          <p:grpSp>
            <p:nvGrpSpPr>
              <p:cNvPr id="77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8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8" name="Группа 57"/>
              <p:cNvGrpSpPr/>
              <p:nvPr/>
            </p:nvGrpSpPr>
            <p:grpSpPr>
              <a:xfrm>
                <a:off x="1428728" y="6429396"/>
                <a:ext cx="874517" cy="428604"/>
                <a:chOff x="285720" y="6429396"/>
                <a:chExt cx="874517" cy="428604"/>
              </a:xfrm>
            </p:grpSpPr>
            <p:pic>
              <p:nvPicPr>
                <p:cNvPr id="7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Группа 34"/>
            <p:cNvGrpSpPr/>
            <p:nvPr/>
          </p:nvGrpSpPr>
          <p:grpSpPr>
            <a:xfrm>
              <a:off x="0" y="0"/>
              <a:ext cx="303013" cy="6858000"/>
              <a:chOff x="0" y="0"/>
              <a:chExt cx="303013" cy="6858000"/>
            </a:xfrm>
          </p:grpSpPr>
          <p:pic>
            <p:nvPicPr>
              <p:cNvPr id="6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35"/>
            <p:cNvGrpSpPr/>
            <p:nvPr/>
          </p:nvGrpSpPr>
          <p:grpSpPr>
            <a:xfrm>
              <a:off x="8840987" y="0"/>
              <a:ext cx="303013" cy="6858000"/>
              <a:chOff x="0" y="0"/>
              <a:chExt cx="303013" cy="6858000"/>
            </a:xfrm>
          </p:grpSpPr>
          <p:pic>
            <p:nvPicPr>
              <p:cNvPr id="4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Группа 62"/>
            <p:cNvGrpSpPr/>
            <p:nvPr/>
          </p:nvGrpSpPr>
          <p:grpSpPr>
            <a:xfrm>
              <a:off x="285720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35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4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6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3" name="Группа 63"/>
            <p:cNvGrpSpPr/>
            <p:nvPr/>
          </p:nvGrpSpPr>
          <p:grpSpPr>
            <a:xfrm>
              <a:off x="2571736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25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6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4" name="Группа 74"/>
            <p:cNvGrpSpPr/>
            <p:nvPr/>
          </p:nvGrpSpPr>
          <p:grpSpPr>
            <a:xfrm>
              <a:off x="4857752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15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1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ksppoisk.ru/school/schoolpic/draw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333903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1928802"/>
            <a:ext cx="3643338" cy="41434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Эти звуки тоны Пифагор расположил по высоте этакими ступеньками звуковой лесенки. И у древнего математика получилось, что внутри октавы, между ее верхним и нижним звуками, уместилось выстроенные по порядку 8 звуков ступенек. И эти 8 звуков, получившие впоследствии «имена» ДО-РЕ-МИ-ФА-СОЛЬ-ЛЯ-СИ и снова ДО, обязательно повторяются внутри каждой </a:t>
            </a:r>
            <a:r>
              <a:rPr lang="ru-RU" dirty="0" smtClean="0"/>
              <a:t>октавы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6595"/>
            <a:ext cx="3384376" cy="210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7" y="400476"/>
            <a:ext cx="3782521" cy="14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62" y="151173"/>
            <a:ext cx="2439393" cy="185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9161293" cy="6858000"/>
            <a:chOff x="0" y="0"/>
            <a:chExt cx="9161293" cy="6858000"/>
          </a:xfrm>
        </p:grpSpPr>
        <p:grpSp>
          <p:nvGrpSpPr>
            <p:cNvPr id="10" name="Группа 85"/>
            <p:cNvGrpSpPr/>
            <p:nvPr/>
          </p:nvGrpSpPr>
          <p:grpSpPr>
            <a:xfrm>
              <a:off x="7143768" y="6429396"/>
              <a:ext cx="2017525" cy="428604"/>
              <a:chOff x="285720" y="6429396"/>
              <a:chExt cx="2017525" cy="428604"/>
            </a:xfrm>
          </p:grpSpPr>
          <p:grpSp>
            <p:nvGrpSpPr>
              <p:cNvPr id="78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8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9" name="Группа 57"/>
              <p:cNvGrpSpPr/>
              <p:nvPr/>
            </p:nvGrpSpPr>
            <p:grpSpPr>
              <a:xfrm>
                <a:off x="1428728" y="6429396"/>
                <a:ext cx="874517" cy="428604"/>
                <a:chOff x="285720" y="6429396"/>
                <a:chExt cx="874517" cy="428604"/>
              </a:xfrm>
            </p:grpSpPr>
            <p:pic>
              <p:nvPicPr>
                <p:cNvPr id="8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Группа 34"/>
            <p:cNvGrpSpPr/>
            <p:nvPr/>
          </p:nvGrpSpPr>
          <p:grpSpPr>
            <a:xfrm>
              <a:off x="0" y="0"/>
              <a:ext cx="303013" cy="6858000"/>
              <a:chOff x="0" y="0"/>
              <a:chExt cx="303013" cy="6858000"/>
            </a:xfrm>
          </p:grpSpPr>
          <p:pic>
            <p:nvPicPr>
              <p:cNvPr id="6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Группа 35"/>
            <p:cNvGrpSpPr/>
            <p:nvPr/>
          </p:nvGrpSpPr>
          <p:grpSpPr>
            <a:xfrm>
              <a:off x="8840987" y="0"/>
              <a:ext cx="303013" cy="6858000"/>
              <a:chOff x="0" y="0"/>
              <a:chExt cx="303013" cy="6858000"/>
            </a:xfrm>
          </p:grpSpPr>
          <p:pic>
            <p:nvPicPr>
              <p:cNvPr id="4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Группа 62"/>
            <p:cNvGrpSpPr/>
            <p:nvPr/>
          </p:nvGrpSpPr>
          <p:grpSpPr>
            <a:xfrm>
              <a:off x="285720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36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4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7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4" name="Группа 63"/>
            <p:cNvGrpSpPr/>
            <p:nvPr/>
          </p:nvGrpSpPr>
          <p:grpSpPr>
            <a:xfrm>
              <a:off x="2571736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26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7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5" name="Группа 74"/>
            <p:cNvGrpSpPr/>
            <p:nvPr/>
          </p:nvGrpSpPr>
          <p:grpSpPr>
            <a:xfrm>
              <a:off x="4857752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16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1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Свойства музыки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8403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429684" cy="21431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Пифагор начинал и заканчивал свой день пением: утром для того, чтобы очистить ум ото сна и возбудить активность для дневной жизни, а вечернее пение должно было успокоить и настроить на отдых.</a:t>
            </a:r>
            <a:br>
              <a:rPr lang="ru-RU" sz="2400" dirty="0" smtClean="0"/>
            </a:br>
            <a:r>
              <a:rPr lang="ru-RU" sz="2400" dirty="0" smtClean="0"/>
              <a:t>Пифагор лечил многие болезни души и тела, играя составленные им специальные </a:t>
            </a:r>
            <a:r>
              <a:rPr lang="ru-RU" sz="2400" dirty="0" smtClean="0"/>
              <a:t>композиции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71810"/>
            <a:ext cx="8429684" cy="785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1)звуковая частота, соответствующая ноте ДО, влияет преимущественно на функции желудка и поджелудочной </a:t>
            </a:r>
            <a:r>
              <a:rPr lang="ru-RU" sz="2000" dirty="0" smtClean="0"/>
              <a:t>железы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643314"/>
            <a:ext cx="8429684" cy="490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2) </a:t>
            </a:r>
            <a:r>
              <a:rPr lang="ru-RU" sz="2000" dirty="0" smtClean="0"/>
              <a:t>РЕ – на желчный пузырь и </a:t>
            </a:r>
            <a:r>
              <a:rPr lang="ru-RU" sz="2000" dirty="0" smtClean="0"/>
              <a:t>печень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000504"/>
            <a:ext cx="8429684" cy="490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3)МИ – на органы зрения и </a:t>
            </a:r>
            <a:r>
              <a:rPr lang="ru-RU" sz="2000" dirty="0" smtClean="0"/>
              <a:t>слуха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8429684" cy="490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4)ФА – на мочеполовую </a:t>
            </a:r>
            <a:r>
              <a:rPr lang="ru-RU" sz="2000" dirty="0" smtClean="0"/>
              <a:t>систему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857760"/>
            <a:ext cx="8429684" cy="490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5)СОЛЬ – на функции </a:t>
            </a:r>
            <a:r>
              <a:rPr lang="ru-RU" sz="2000" dirty="0" smtClean="0"/>
              <a:t>сердца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286388"/>
            <a:ext cx="8429684" cy="490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6)ЛЯ – легкие и </a:t>
            </a:r>
            <a:r>
              <a:rPr lang="ru-RU" sz="2000" dirty="0" smtClean="0"/>
              <a:t>почки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715016"/>
            <a:ext cx="8429684" cy="490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7)СИ – на функцию </a:t>
            </a:r>
            <a:r>
              <a:rPr lang="ru-RU" sz="2000" dirty="0" err="1" smtClean="0"/>
              <a:t>энергообмена</a:t>
            </a:r>
            <a:r>
              <a:rPr lang="ru-RU" sz="2000" dirty="0" smtClean="0"/>
              <a:t>, согревая </a:t>
            </a:r>
            <a:r>
              <a:rPr lang="ru-RU" sz="2000" dirty="0" smtClean="0"/>
              <a:t>тело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3071810"/>
            <a:ext cx="8143932" cy="31432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Низкие звуки резонируют больше с нижней частью тела, высокие – с верхней (головой</a:t>
            </a:r>
            <a:r>
              <a:rPr lang="ru-RU" sz="2800" dirty="0" smtClean="0"/>
              <a:t>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http://go.utmn.ru/wp-content/uploads/transfer/not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707053" cy="1000108"/>
          </a:xfrm>
          <a:prstGeom prst="rect">
            <a:avLst/>
          </a:prstGeom>
          <a:noFill/>
        </p:spPr>
      </p:pic>
      <p:pic>
        <p:nvPicPr>
          <p:cNvPr id="17" name="Picture 2" descr="http://go.utmn.ru/wp-content/uploads/transfer/not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0"/>
            <a:ext cx="707053" cy="1000108"/>
          </a:xfrm>
          <a:prstGeom prst="rect">
            <a:avLst/>
          </a:prstGeom>
          <a:noFill/>
        </p:spPr>
      </p:pic>
      <p:grpSp>
        <p:nvGrpSpPr>
          <p:cNvPr id="97" name="Группа 96"/>
          <p:cNvGrpSpPr/>
          <p:nvPr/>
        </p:nvGrpSpPr>
        <p:grpSpPr>
          <a:xfrm>
            <a:off x="0" y="0"/>
            <a:ext cx="9161293" cy="6858000"/>
            <a:chOff x="0" y="0"/>
            <a:chExt cx="9161293" cy="685800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7143768" y="6429396"/>
              <a:ext cx="2017525" cy="428604"/>
              <a:chOff x="285720" y="6429396"/>
              <a:chExt cx="2017525" cy="428604"/>
            </a:xfrm>
          </p:grpSpPr>
          <p:grpSp>
            <p:nvGrpSpPr>
              <p:cNvPr id="87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9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8" name="Группа 57"/>
              <p:cNvGrpSpPr/>
              <p:nvPr/>
            </p:nvGrpSpPr>
            <p:grpSpPr>
              <a:xfrm>
                <a:off x="1428728" y="6429396"/>
                <a:ext cx="874517" cy="428604"/>
                <a:chOff x="285720" y="6429396"/>
                <a:chExt cx="874517" cy="428604"/>
              </a:xfrm>
            </p:grpSpPr>
            <p:pic>
              <p:nvPicPr>
                <p:cNvPr id="9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0" y="0"/>
              <a:ext cx="303013" cy="6858000"/>
              <a:chOff x="0" y="0"/>
              <a:chExt cx="303013" cy="6858000"/>
            </a:xfrm>
          </p:grpSpPr>
          <p:pic>
            <p:nvPicPr>
              <p:cNvPr id="1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3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3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8840987" y="0"/>
              <a:ext cx="303013" cy="6858000"/>
              <a:chOff x="0" y="0"/>
              <a:chExt cx="303013" cy="6858000"/>
            </a:xfrm>
          </p:grpSpPr>
          <p:pic>
            <p:nvPicPr>
              <p:cNvPr id="3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3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285720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5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8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5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4" name="Группа 63"/>
            <p:cNvGrpSpPr/>
            <p:nvPr/>
          </p:nvGrpSpPr>
          <p:grpSpPr>
            <a:xfrm>
              <a:off x="2571736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65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7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6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6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5" name="Группа 74"/>
            <p:cNvGrpSpPr/>
            <p:nvPr/>
          </p:nvGrpSpPr>
          <p:grpSpPr>
            <a:xfrm>
              <a:off x="4857752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76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8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7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7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3" grpId="0" animBg="1"/>
      <p:bldP spid="13" grpId="1" animBg="1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Музыка сфер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lemonteil.free.fr/ressources/parcours/itidecou/itidecou0304/rot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323171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857628"/>
            <a:ext cx="8358246" cy="242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Позже он увлекся идеей «музыки сфер», стремясь связать консонантные (гармонические) звуки с планетарными сферами. Он исходил из того, что интервал в пространстве между планетами — тот же, что и шкала высоты музыкального звука. Каждая планета, двигаясь с постоянной скоростью, проходит определенное расстояние, создавая </a:t>
            </a:r>
            <a:r>
              <a:rPr lang="ru-RU" sz="2400" dirty="0" smtClean="0"/>
              <a:t>звук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857628"/>
            <a:ext cx="8358246" cy="242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По мере того как расстояние планет от центра увеличивается, а вращение планет ускоряется, звук становится выше. Именно так Пифагор представлял себе музыку, которая звучит по всей Вселенной. О влиянии музыки на человека с древности было хорошо известно многим ученым, однако на связь музыки и чисел первым указал именно </a:t>
            </a:r>
            <a:r>
              <a:rPr lang="ru-RU" sz="2400" dirty="0" smtClean="0"/>
              <a:t>Пифагор</a:t>
            </a:r>
            <a:endParaRPr lang="ru-RU" sz="2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61293" cy="6858000"/>
            <a:chOff x="0" y="0"/>
            <a:chExt cx="9161293" cy="6858000"/>
          </a:xfrm>
        </p:grpSpPr>
        <p:grpSp>
          <p:nvGrpSpPr>
            <p:cNvPr id="8" name="Группа 85"/>
            <p:cNvGrpSpPr/>
            <p:nvPr/>
          </p:nvGrpSpPr>
          <p:grpSpPr>
            <a:xfrm>
              <a:off x="7143768" y="6429396"/>
              <a:ext cx="2017525" cy="428604"/>
              <a:chOff x="285720" y="6429396"/>
              <a:chExt cx="2017525" cy="428604"/>
            </a:xfrm>
          </p:grpSpPr>
          <p:grpSp>
            <p:nvGrpSpPr>
              <p:cNvPr id="76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8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7" name="Группа 57"/>
              <p:cNvGrpSpPr/>
              <p:nvPr/>
            </p:nvGrpSpPr>
            <p:grpSpPr>
              <a:xfrm>
                <a:off x="1428728" y="6429396"/>
                <a:ext cx="874517" cy="428604"/>
                <a:chOff x="285720" y="6429396"/>
                <a:chExt cx="874517" cy="428604"/>
              </a:xfrm>
            </p:grpSpPr>
            <p:pic>
              <p:nvPicPr>
                <p:cNvPr id="7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Группа 34"/>
            <p:cNvGrpSpPr/>
            <p:nvPr/>
          </p:nvGrpSpPr>
          <p:grpSpPr>
            <a:xfrm>
              <a:off x="0" y="0"/>
              <a:ext cx="303013" cy="6858000"/>
              <a:chOff x="0" y="0"/>
              <a:chExt cx="303013" cy="6858000"/>
            </a:xfrm>
          </p:grpSpPr>
          <p:pic>
            <p:nvPicPr>
              <p:cNvPr id="6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6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7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Группа 35"/>
            <p:cNvGrpSpPr/>
            <p:nvPr/>
          </p:nvGrpSpPr>
          <p:grpSpPr>
            <a:xfrm>
              <a:off x="8840987" y="0"/>
              <a:ext cx="303013" cy="6858000"/>
              <a:chOff x="0" y="0"/>
              <a:chExt cx="303013" cy="6858000"/>
            </a:xfrm>
          </p:grpSpPr>
          <p:pic>
            <p:nvPicPr>
              <p:cNvPr id="4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860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8586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5723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14311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4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71448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0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57174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00037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50043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57694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4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2906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643578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6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786322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7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14950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429396"/>
                <a:ext cx="303013" cy="428604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http://go.utmn.ru/wp-content/uploads/transfer/note%5B1%5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072206"/>
                <a:ext cx="303013" cy="4286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62"/>
            <p:cNvGrpSpPr/>
            <p:nvPr/>
          </p:nvGrpSpPr>
          <p:grpSpPr>
            <a:xfrm>
              <a:off x="285720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34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4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5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" name="Группа 63"/>
            <p:cNvGrpSpPr/>
            <p:nvPr/>
          </p:nvGrpSpPr>
          <p:grpSpPr>
            <a:xfrm>
              <a:off x="2571736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24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3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5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3" name="Группа 74"/>
            <p:cNvGrpSpPr/>
            <p:nvPr/>
          </p:nvGrpSpPr>
          <p:grpSpPr>
            <a:xfrm>
              <a:off x="4857752" y="6429396"/>
              <a:ext cx="2303277" cy="428604"/>
              <a:chOff x="285720" y="6429396"/>
              <a:chExt cx="2303277" cy="428604"/>
            </a:xfrm>
          </p:grpSpPr>
          <p:grpSp>
            <p:nvGrpSpPr>
              <p:cNvPr id="14" name="Группа 56"/>
              <p:cNvGrpSpPr/>
              <p:nvPr/>
            </p:nvGrpSpPr>
            <p:grpSpPr>
              <a:xfrm>
                <a:off x="285720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20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5" name="Группа 57"/>
              <p:cNvGrpSpPr/>
              <p:nvPr/>
            </p:nvGrpSpPr>
            <p:grpSpPr>
              <a:xfrm>
                <a:off x="1428728" y="6429396"/>
                <a:ext cx="1160269" cy="428604"/>
                <a:chOff x="285720" y="6429396"/>
                <a:chExt cx="1160269" cy="428604"/>
              </a:xfrm>
            </p:grpSpPr>
            <p:pic>
              <p:nvPicPr>
                <p:cNvPr id="16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5720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1472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57224" y="6429396"/>
                  <a:ext cx="303013" cy="4286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 descr="http://go.utmn.ru/wp-content/uploads/transfer/note%5B1%5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6429396"/>
                  <a:ext cx="303013" cy="428604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473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Пифагорова гамма </vt:lpstr>
      <vt:lpstr> </vt:lpstr>
      <vt:lpstr>История возникновения теории</vt:lpstr>
      <vt:lpstr>Слайд 4</vt:lpstr>
      <vt:lpstr>Слайд 5</vt:lpstr>
      <vt:lpstr>Свойства музыки</vt:lpstr>
      <vt:lpstr>“Музыка сфер”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Пифагорова гамма </dc:title>
  <cp:lastModifiedBy>Admin</cp:lastModifiedBy>
  <cp:revision>19</cp:revision>
  <dcterms:modified xsi:type="dcterms:W3CDTF">2013-02-11T19:11:59Z</dcterms:modified>
</cp:coreProperties>
</file>