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0" r:id="rId2"/>
    <p:sldId id="261" r:id="rId3"/>
    <p:sldId id="263" r:id="rId4"/>
    <p:sldId id="268" r:id="rId5"/>
    <p:sldId id="269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6" autoAdjust="0"/>
    <p:restoredTop sz="94640" autoAdjust="0"/>
  </p:normalViewPr>
  <p:slideViewPr>
    <p:cSldViewPr>
      <p:cViewPr>
        <p:scale>
          <a:sx n="82" d="100"/>
          <a:sy n="82" d="100"/>
        </p:scale>
        <p:origin x="-107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1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6" Type="http://schemas.openxmlformats.org/officeDocument/2006/relationships/image" Target="../media/image34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5" Type="http://schemas.openxmlformats.org/officeDocument/2006/relationships/image" Target="../media/image3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Relationship Id="rId14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8DC8299-A551-49C5-9034-44AFE96528CD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86306A1-816E-4AFC-81DB-6A4F87579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9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image" Target="../media/image16.png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18.png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7.png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4.w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9.wmf"/><Relationship Id="rId32" Type="http://schemas.openxmlformats.org/officeDocument/2006/relationships/image" Target="../media/image33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31.wmf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3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математики в 6классе по теме «Пропорции»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3140968"/>
            <a:ext cx="6696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Составила учитель школы №345 </a:t>
            </a:r>
          </a:p>
          <a:p>
            <a:pPr algn="ctr"/>
            <a:r>
              <a:rPr lang="ru-RU" sz="2800" b="1" dirty="0" smtClean="0"/>
              <a:t>г. Санкт- Петербурга </a:t>
            </a:r>
          </a:p>
          <a:p>
            <a:pPr algn="ctr"/>
            <a:r>
              <a:rPr lang="ru-RU" sz="2800" b="1" dirty="0" smtClean="0"/>
              <a:t>Кузьмина Е.В.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2011 год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1" build="allAtOnce"/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30659" y="476672"/>
            <a:ext cx="8713341" cy="288032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>Какие из равенств являются пропорциями?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Назовите крайние и средние члены пропорций.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Как читается основное свойство пропорции?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Какие существуют способы  проверки верна пропорция или нет?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Проверьте верно ли составлены пропорции?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Program Files (x86)\Microsoft Office\MEDIA\CAGCAT10\j0299125.wmf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149080"/>
            <a:ext cx="1511300" cy="2481262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123728" y="3068960"/>
          <a:ext cx="268605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4" imgW="1104840" imgH="203040" progId="Equation.3">
                  <p:embed/>
                </p:oleObj>
              </mc:Choice>
              <mc:Fallback>
                <p:oleObj name="Формула" r:id="rId4" imgW="11048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068960"/>
                        <a:ext cx="2686050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123728" y="3645024"/>
          <a:ext cx="265271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6" imgW="1091880" imgH="406080" progId="Equation.3">
                  <p:embed/>
                </p:oleObj>
              </mc:Choice>
              <mc:Fallback>
                <p:oleObj name="Формула" r:id="rId6" imgW="109188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645024"/>
                        <a:ext cx="265271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123728" y="4797152"/>
          <a:ext cx="243681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8" imgW="1002960" imgH="203040" progId="Equation.3">
                  <p:embed/>
                </p:oleObj>
              </mc:Choice>
              <mc:Fallback>
                <p:oleObj name="Формула" r:id="rId8" imgW="10029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797152"/>
                        <a:ext cx="243681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123728" y="5661248"/>
          <a:ext cx="264115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10" imgW="1028520" imgH="203040" progId="Equation.3">
                  <p:embed/>
                </p:oleObj>
              </mc:Choice>
              <mc:Fallback>
                <p:oleObj name="Формула" r:id="rId10" imgW="102852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661248"/>
                        <a:ext cx="2641153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724128" y="2924944"/>
          <a:ext cx="2125662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12" imgW="876240" imgH="406080" progId="Equation.3">
                  <p:embed/>
                </p:oleObj>
              </mc:Choice>
              <mc:Fallback>
                <p:oleObj name="Формула" r:id="rId12" imgW="876240" imgH="4060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924944"/>
                        <a:ext cx="2125662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724128" y="4221088"/>
          <a:ext cx="184785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14" imgW="761760" imgH="431640" progId="Equation.3">
                  <p:embed/>
                </p:oleObj>
              </mc:Choice>
              <mc:Fallback>
                <p:oleObj name="Формула" r:id="rId14" imgW="76176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221088"/>
                        <a:ext cx="184785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5724128" y="5661248"/>
          <a:ext cx="25558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Формула" r:id="rId16" imgW="1054080" imgH="203040" progId="Equation.3">
                  <p:embed/>
                </p:oleObj>
              </mc:Choice>
              <mc:Fallback>
                <p:oleObj name="Формула" r:id="rId16" imgW="105408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661248"/>
                        <a:ext cx="255587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230425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11560" y="404664"/>
            <a:ext cx="8137277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Решите уравнения и узнайте кто из древних мыслителей изображен на портретах 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700808"/>
            <a:ext cx="237626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700808"/>
            <a:ext cx="278301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23528" y="5157192"/>
          <a:ext cx="250031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Формула" r:id="rId6" imgW="1028520" imgH="203040" progId="Equation.3">
                  <p:embed/>
                </p:oleObj>
              </mc:Choice>
              <mc:Fallback>
                <p:oleObj name="Формула" r:id="rId6" imgW="102852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157192"/>
                        <a:ext cx="2500313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3347864" y="4941168"/>
          <a:ext cx="24685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Формула" r:id="rId8" imgW="1015920" imgH="406080" progId="Equation.3">
                  <p:embed/>
                </p:oleObj>
              </mc:Choice>
              <mc:Fallback>
                <p:oleObj name="Формула" r:id="rId8" imgW="101592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941168"/>
                        <a:ext cx="24685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6372200" y="4941168"/>
          <a:ext cx="22225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Формула" r:id="rId10" imgW="914400" imgH="406080" progId="Equation.3">
                  <p:embed/>
                </p:oleObj>
              </mc:Choice>
              <mc:Fallback>
                <p:oleObj name="Формула" r:id="rId10" imgW="91440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941168"/>
                        <a:ext cx="222250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251520" y="594928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275856" y="594928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300192" y="594928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619672" y="5949280"/>
          <a:ext cx="58737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Формула" r:id="rId12" imgW="241200" imgH="203040" progId="Equation.3">
                  <p:embed/>
                </p:oleObj>
              </mc:Choice>
              <mc:Fallback>
                <p:oleObj name="Формула" r:id="rId12" imgW="2412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949280"/>
                        <a:ext cx="587375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644008" y="5949280"/>
          <a:ext cx="36217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14" imgW="126720" imgH="177480" progId="Equation.3">
                  <p:embed/>
                </p:oleObj>
              </mc:Choice>
              <mc:Fallback>
                <p:oleObj name="Формула" r:id="rId14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5949280"/>
                        <a:ext cx="362174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7668344" y="5949280"/>
          <a:ext cx="673598" cy="562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16" imgW="241200" imgH="203040" progId="Equation.3">
                  <p:embed/>
                </p:oleObj>
              </mc:Choice>
              <mc:Fallback>
                <p:oleObj name="Формула" r:id="rId16" imgW="2412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5949280"/>
                        <a:ext cx="673598" cy="5625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Заголовок 1"/>
          <p:cNvSpPr txBox="1">
            <a:spLocks/>
          </p:cNvSpPr>
          <p:nvPr/>
        </p:nvSpPr>
        <p:spPr>
          <a:xfrm>
            <a:off x="683568" y="486916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Архимед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3707904" y="486916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Евклид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6732240" y="4869160"/>
            <a:ext cx="1800200" cy="53144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Пифагор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275856" y="5949280"/>
            <a:ext cx="3600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771800" y="5949280"/>
            <a:ext cx="3600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156176" y="5949280"/>
            <a:ext cx="3600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652120" y="5949280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5292080" y="5949280"/>
          <a:ext cx="262413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Формула" r:id="rId3" imgW="1054080" imgH="203040" progId="Equation.3">
                  <p:embed/>
                </p:oleObj>
              </mc:Choice>
              <mc:Fallback>
                <p:oleObj name="Формула" r:id="rId3" imgW="1054080" imgH="203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949280"/>
                        <a:ext cx="2624138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308304" y="5301208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580112" y="5301208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5292080" y="5301208"/>
          <a:ext cx="211613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Формула" r:id="rId5" imgW="850680" imgH="203040" progId="Equation.3">
                  <p:embed/>
                </p:oleObj>
              </mc:Choice>
              <mc:Fallback>
                <p:oleObj name="Формула" r:id="rId5" imgW="85068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301208"/>
                        <a:ext cx="2116137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1187624" y="5949280"/>
          <a:ext cx="23368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Формула" r:id="rId7" imgW="939600" imgH="203040" progId="Equation.3">
                  <p:embed/>
                </p:oleObj>
              </mc:Choice>
              <mc:Fallback>
                <p:oleObj name="Формула" r:id="rId7" imgW="939600" imgH="2030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949280"/>
                        <a:ext cx="2336800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1979712" y="5301208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627784" y="5301208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1259632" y="5301208"/>
          <a:ext cx="21605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Формула" r:id="rId9" imgW="888840" imgH="203040" progId="Equation.3">
                  <p:embed/>
                </p:oleObj>
              </mc:Choice>
              <mc:Fallback>
                <p:oleObj name="Формула" r:id="rId9" imgW="88884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301208"/>
                        <a:ext cx="2160588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259632" y="5301208"/>
          <a:ext cx="21605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Формула" r:id="rId11" imgW="888840" imgH="203040" progId="Equation.3">
                  <p:embed/>
                </p:oleObj>
              </mc:Choice>
              <mc:Fallback>
                <p:oleObj name="Формула" r:id="rId11" imgW="88884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301208"/>
                        <a:ext cx="2160588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6732240" y="198884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148064" y="1988840"/>
          <a:ext cx="262096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Формула" r:id="rId13" imgW="1054080" imgH="203040" progId="Equation.3">
                  <p:embed/>
                </p:oleObj>
              </mc:Choice>
              <mc:Fallback>
                <p:oleObj name="Формула" r:id="rId13" imgW="10540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988840"/>
                        <a:ext cx="2620963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148064" y="1988840"/>
          <a:ext cx="268605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Формула" r:id="rId15" imgW="1079280" imgH="203040" progId="Equation.3">
                  <p:embed/>
                </p:oleObj>
              </mc:Choice>
              <mc:Fallback>
                <p:oleObj name="Формула" r:id="rId15" imgW="107928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988840"/>
                        <a:ext cx="2686050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547664" y="2636912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347864" y="1916832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404664"/>
            <a:ext cx="8137277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ЗАПОЛНИТЕ ПРОПУСКИ ЧИСЛАМИ, ЧТОБЫ ПРОПОРЦИИ БЫЛИ ВЕРНЫМИ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115616" y="1916832"/>
          <a:ext cx="22844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Формула" r:id="rId17" imgW="927000" imgH="203040" progId="Equation.3">
                  <p:embed/>
                </p:oleObj>
              </mc:Choice>
              <mc:Fallback>
                <p:oleObj name="Формула" r:id="rId17" imgW="9270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916832"/>
                        <a:ext cx="2284412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187624" y="1412776"/>
            <a:ext cx="2123728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1 ВАРИАНТ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64088" y="1484784"/>
            <a:ext cx="2123728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2 ВАРИАНТ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115616" y="2636912"/>
          <a:ext cx="255905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Формула" r:id="rId19" imgW="1028520" imgH="203040" progId="Equation.3">
                  <p:embed/>
                </p:oleObj>
              </mc:Choice>
              <mc:Fallback>
                <p:oleObj name="Формула" r:id="rId19" imgW="10285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636912"/>
                        <a:ext cx="255905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228779" y="2565400"/>
          <a:ext cx="25923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Формула" r:id="rId21" imgW="1041120" imgH="203040" progId="Equation.3">
                  <p:embed/>
                </p:oleObj>
              </mc:Choice>
              <mc:Fallback>
                <p:oleObj name="Формула" r:id="rId21" imgW="10411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779" y="2565400"/>
                        <a:ext cx="2592387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683568" y="3429000"/>
            <a:ext cx="8137277" cy="1368152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ЗАПОЛНИТЕ ПРОПУСКИ ЧИСЛАМИ, ЧТОБЫ ПРОПОРЦИИ БЫЛИ ВЕРНЫМИ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,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ИСПОЛЬЗУЯ ТОЛЬКО ЧИСЛА 2,6,8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331640" y="4725144"/>
            <a:ext cx="2123728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1 ВАРИАНТ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508104" y="4797152"/>
            <a:ext cx="2123728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2 ВАРИАНТ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187624" y="5949280"/>
          <a:ext cx="21478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Формула" r:id="rId23" imgW="863280" imgH="203040" progId="Equation.3">
                  <p:embed/>
                </p:oleObj>
              </mc:Choice>
              <mc:Fallback>
                <p:oleObj name="Формула" r:id="rId23" imgW="8632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949280"/>
                        <a:ext cx="2147887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5292080" y="5301208"/>
          <a:ext cx="243046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Формула" r:id="rId25" imgW="977760" imgH="203040" progId="Equation.3">
                  <p:embed/>
                </p:oleObj>
              </mc:Choice>
              <mc:Fallback>
                <p:oleObj name="Формула" r:id="rId25" imgW="97776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301208"/>
                        <a:ext cx="2430463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5292080" y="5949280"/>
          <a:ext cx="262413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Формула" r:id="rId27" imgW="1054080" imgH="203040" progId="Equation.3">
                  <p:embed/>
                </p:oleObj>
              </mc:Choice>
              <mc:Fallback>
                <p:oleObj name="Формула" r:id="rId27" imgW="10540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949280"/>
                        <a:ext cx="2624137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115616" y="1916832"/>
          <a:ext cx="26543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Формула" r:id="rId29" imgW="1091880" imgH="203040" progId="Equation.3">
                  <p:embed/>
                </p:oleObj>
              </mc:Choice>
              <mc:Fallback>
                <p:oleObj name="Формула" r:id="rId29" imgW="10918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916832"/>
                        <a:ext cx="265430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1115616" y="2636912"/>
          <a:ext cx="258921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Формула" r:id="rId31" imgW="1041120" imgH="203040" progId="Equation.3">
                  <p:embed/>
                </p:oleObj>
              </mc:Choice>
              <mc:Fallback>
                <p:oleObj name="Формула" r:id="rId31" imgW="104112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636912"/>
                        <a:ext cx="2589213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5940152" y="2564904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5220072" y="2564904"/>
          <a:ext cx="25558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Формула" r:id="rId33" imgW="1028520" imgH="203040" progId="Equation.3">
                  <p:embed/>
                </p:oleObj>
              </mc:Choice>
              <mc:Fallback>
                <p:oleObj name="Формула" r:id="rId33" imgW="102852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564904"/>
                        <a:ext cx="255587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1560" y="404664"/>
            <a:ext cx="8137277" cy="108012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РЕШИТЕ   ЗАДАЧИ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412776"/>
            <a:ext cx="5184576" cy="4941168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b="1" dirty="0" smtClean="0"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№1</a:t>
            </a:r>
          </a:p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ea typeface="+mj-ea"/>
                <a:cs typeface="+mj-cs"/>
              </a:rPr>
              <a:t>ЧТОБЫ ЗАВАРИТЬ 1,5 Л. ЧАЯ, НУЖНО 30Г. СУХОГО ЧАЯ. ЧАЙНИК ВМЕЩАЕТ 0,39Л. СКОЛЬКО НУЖНО СУХОГО ЧАЯ ДЛЯ ЗАВАРКИ?</a:t>
            </a:r>
          </a:p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dirty="0" smtClean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ea typeface="+mj-ea"/>
              <a:cs typeface="+mj-cs"/>
            </a:endParaRPr>
          </a:p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ea typeface="+mj-ea"/>
                <a:cs typeface="+mj-cs"/>
              </a:rPr>
              <a:t>№2</a:t>
            </a:r>
            <a:endParaRPr lang="ru-RU" sz="2000" b="1" dirty="0" smtClean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ea typeface="+mj-ea"/>
              <a:cs typeface="+mj-cs"/>
            </a:endParaRPr>
          </a:p>
          <a:p>
            <a:pPr marL="54864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ea typeface="+mj-ea"/>
                <a:cs typeface="+mj-cs"/>
              </a:rPr>
              <a:t>КОФЕЙНЫЕ ЗЕРНА ПРИ ЖАРЕНИИ ТЕРЯЮТ 12% СВОЕЙ МАССЫ. СКОЛЬКО КИЛОГРАММОВ СВЕЖИХ ЗЕРЕН НАДО ВЗЯТЬ, ЧТОБЫ ПОЛУЧИТЬ 4,4КГ. ЖАРЕНЫХ?</a:t>
            </a:r>
            <a:endParaRPr lang="ru-RU" sz="2800" b="1" dirty="0" smtClean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ea typeface="+mj-ea"/>
              <a:cs typeface="+mj-cs"/>
            </a:endParaRPr>
          </a:p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4580" name="Picture 4" descr="C:\Program Files (x86)\Microsoft Office\MEDIA\CAGCAT10\j03008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708920"/>
            <a:ext cx="2584476" cy="21769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/>
          <p:cNvSpPr/>
          <p:nvPr/>
        </p:nvSpPr>
        <p:spPr>
          <a:xfrm>
            <a:off x="125963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6" name="Прямоугольник 95"/>
          <p:cNvSpPr/>
          <p:nvPr/>
        </p:nvSpPr>
        <p:spPr>
          <a:xfrm>
            <a:off x="89959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161967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8" name="Прямоугольник 97"/>
          <p:cNvSpPr/>
          <p:nvPr/>
        </p:nvSpPr>
        <p:spPr>
          <a:xfrm>
            <a:off x="197971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9" name="Прямоугольник 98"/>
          <p:cNvSpPr/>
          <p:nvPr/>
        </p:nvSpPr>
        <p:spPr>
          <a:xfrm>
            <a:off x="233975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0" name="Прямоугольник 99"/>
          <p:cNvSpPr/>
          <p:nvPr/>
        </p:nvSpPr>
        <p:spPr>
          <a:xfrm>
            <a:off x="269979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1" name="Прямоугольник 100"/>
          <p:cNvSpPr/>
          <p:nvPr/>
        </p:nvSpPr>
        <p:spPr>
          <a:xfrm>
            <a:off x="305983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341987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377991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125963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161967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9" name="Прямоугольник 88"/>
          <p:cNvSpPr/>
          <p:nvPr/>
        </p:nvSpPr>
        <p:spPr>
          <a:xfrm>
            <a:off x="197971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0" name="Прямоугольник 89"/>
          <p:cNvSpPr/>
          <p:nvPr/>
        </p:nvSpPr>
        <p:spPr>
          <a:xfrm>
            <a:off x="233975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1" name="Прямоугольник 90"/>
          <p:cNvSpPr/>
          <p:nvPr/>
        </p:nvSpPr>
        <p:spPr>
          <a:xfrm>
            <a:off x="269979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2" name="Прямоугольник 91"/>
          <p:cNvSpPr/>
          <p:nvPr/>
        </p:nvSpPr>
        <p:spPr>
          <a:xfrm>
            <a:off x="305983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3" name="Прямоугольник 92"/>
          <p:cNvSpPr/>
          <p:nvPr/>
        </p:nvSpPr>
        <p:spPr>
          <a:xfrm>
            <a:off x="341987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4" name="Прямоугольник 93"/>
          <p:cNvSpPr/>
          <p:nvPr/>
        </p:nvSpPr>
        <p:spPr>
          <a:xfrm>
            <a:off x="377991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5" name="Прямоугольник 94"/>
          <p:cNvSpPr/>
          <p:nvPr/>
        </p:nvSpPr>
        <p:spPr>
          <a:xfrm>
            <a:off x="413995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134076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b="1" dirty="0" smtClean="0"/>
              <a:t>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7809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b="1" dirty="0" smtClean="0"/>
              <a:t>З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14096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b="1" dirty="0" smtClean="0"/>
              <a:t>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494116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97971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33975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69979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Ш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5983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41987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77991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139952" y="17008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5963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b="1" dirty="0" smtClean="0"/>
              <a:t>Р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61967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97971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33975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9979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05983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</a:t>
            </a:r>
            <a:endParaRPr lang="ru-RU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41987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</a:t>
            </a:r>
            <a:endParaRPr lang="ru-RU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779912" y="20608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Я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61967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0" name="Прямоугольник 29"/>
          <p:cNvSpPr/>
          <p:nvPr/>
        </p:nvSpPr>
        <p:spPr>
          <a:xfrm>
            <a:off x="197971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1" name="Прямоугольник 30"/>
          <p:cNvSpPr/>
          <p:nvPr/>
        </p:nvSpPr>
        <p:spPr>
          <a:xfrm>
            <a:off x="23397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2" name="Прямоугольник 31"/>
          <p:cNvSpPr/>
          <p:nvPr/>
        </p:nvSpPr>
        <p:spPr>
          <a:xfrm>
            <a:off x="26997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3" name="Прямоугольник 32"/>
          <p:cNvSpPr/>
          <p:nvPr/>
        </p:nvSpPr>
        <p:spPr>
          <a:xfrm>
            <a:off x="5395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4" name="Прямоугольник 33"/>
          <p:cNvSpPr/>
          <p:nvPr/>
        </p:nvSpPr>
        <p:spPr>
          <a:xfrm>
            <a:off x="8995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5" name="Прямоугольник 34"/>
          <p:cNvSpPr/>
          <p:nvPr/>
        </p:nvSpPr>
        <p:spPr>
          <a:xfrm>
            <a:off x="161967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6" name="Прямоугольник 35"/>
          <p:cNvSpPr/>
          <p:nvPr/>
        </p:nvSpPr>
        <p:spPr>
          <a:xfrm>
            <a:off x="197971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8" name="Прямоугольник 37"/>
          <p:cNvSpPr/>
          <p:nvPr/>
        </p:nvSpPr>
        <p:spPr>
          <a:xfrm>
            <a:off x="26997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9" name="Прямоугольник 38"/>
          <p:cNvSpPr/>
          <p:nvPr/>
        </p:nvSpPr>
        <p:spPr>
          <a:xfrm>
            <a:off x="5395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0" name="Прямоугольник 39"/>
          <p:cNvSpPr/>
          <p:nvPr/>
        </p:nvSpPr>
        <p:spPr>
          <a:xfrm>
            <a:off x="8995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1" name="Прямоугольник 40"/>
          <p:cNvSpPr/>
          <p:nvPr/>
        </p:nvSpPr>
        <p:spPr>
          <a:xfrm>
            <a:off x="161967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2" name="Прямоугольник 41"/>
          <p:cNvSpPr/>
          <p:nvPr/>
        </p:nvSpPr>
        <p:spPr>
          <a:xfrm>
            <a:off x="197971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3" name="Прямоугольник 42"/>
          <p:cNvSpPr/>
          <p:nvPr/>
        </p:nvSpPr>
        <p:spPr>
          <a:xfrm>
            <a:off x="23397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4" name="Прямоугольник 43"/>
          <p:cNvSpPr/>
          <p:nvPr/>
        </p:nvSpPr>
        <p:spPr>
          <a:xfrm>
            <a:off x="5395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5" name="Прямоугольник 44"/>
          <p:cNvSpPr/>
          <p:nvPr/>
        </p:nvSpPr>
        <p:spPr>
          <a:xfrm>
            <a:off x="89959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6" name="Прямоугольник 45"/>
          <p:cNvSpPr/>
          <p:nvPr/>
        </p:nvSpPr>
        <p:spPr>
          <a:xfrm>
            <a:off x="5395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7" name="Прямоугольник 46"/>
          <p:cNvSpPr/>
          <p:nvPr/>
        </p:nvSpPr>
        <p:spPr>
          <a:xfrm>
            <a:off x="8995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8" name="Прямоугольник 47"/>
          <p:cNvSpPr/>
          <p:nvPr/>
        </p:nvSpPr>
        <p:spPr>
          <a:xfrm>
            <a:off x="8995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9" name="Прямоугольник 48"/>
          <p:cNvSpPr/>
          <p:nvPr/>
        </p:nvSpPr>
        <p:spPr>
          <a:xfrm>
            <a:off x="161967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0" name="Прямоугольник 49"/>
          <p:cNvSpPr/>
          <p:nvPr/>
        </p:nvSpPr>
        <p:spPr>
          <a:xfrm>
            <a:off x="197971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1" name="Прямоугольник 50"/>
          <p:cNvSpPr/>
          <p:nvPr/>
        </p:nvSpPr>
        <p:spPr>
          <a:xfrm>
            <a:off x="23397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2" name="Прямоугольник 51"/>
          <p:cNvSpPr/>
          <p:nvPr/>
        </p:nvSpPr>
        <p:spPr>
          <a:xfrm>
            <a:off x="26997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3" name="Прямоугольник 52"/>
          <p:cNvSpPr/>
          <p:nvPr/>
        </p:nvSpPr>
        <p:spPr>
          <a:xfrm>
            <a:off x="30598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161967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5" name="Прямоугольник 54"/>
          <p:cNvSpPr/>
          <p:nvPr/>
        </p:nvSpPr>
        <p:spPr>
          <a:xfrm>
            <a:off x="197971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6" name="Прямоугольник 55"/>
          <p:cNvSpPr/>
          <p:nvPr/>
        </p:nvSpPr>
        <p:spPr>
          <a:xfrm>
            <a:off x="233975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7" name="Прямоугольник 56"/>
          <p:cNvSpPr/>
          <p:nvPr/>
        </p:nvSpPr>
        <p:spPr>
          <a:xfrm>
            <a:off x="26997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8" name="Прямоугольник 57"/>
          <p:cNvSpPr/>
          <p:nvPr/>
        </p:nvSpPr>
        <p:spPr>
          <a:xfrm>
            <a:off x="125963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9" name="Прямоугольник 58"/>
          <p:cNvSpPr/>
          <p:nvPr/>
        </p:nvSpPr>
        <p:spPr>
          <a:xfrm>
            <a:off x="125963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0" name="Прямоугольник 59"/>
          <p:cNvSpPr/>
          <p:nvPr/>
        </p:nvSpPr>
        <p:spPr>
          <a:xfrm>
            <a:off x="12596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1" name="Прямоугольник 60"/>
          <p:cNvSpPr/>
          <p:nvPr/>
        </p:nvSpPr>
        <p:spPr>
          <a:xfrm>
            <a:off x="125963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2" name="Прямоугольник 61"/>
          <p:cNvSpPr/>
          <p:nvPr/>
        </p:nvSpPr>
        <p:spPr>
          <a:xfrm>
            <a:off x="161967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3" name="Прямоугольник 62"/>
          <p:cNvSpPr/>
          <p:nvPr/>
        </p:nvSpPr>
        <p:spPr>
          <a:xfrm>
            <a:off x="197971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4" name="Прямоугольник 63"/>
          <p:cNvSpPr/>
          <p:nvPr/>
        </p:nvSpPr>
        <p:spPr>
          <a:xfrm>
            <a:off x="23397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5" name="Прямоугольник 64"/>
          <p:cNvSpPr/>
          <p:nvPr/>
        </p:nvSpPr>
        <p:spPr>
          <a:xfrm>
            <a:off x="26997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6" name="Прямоугольник 65"/>
          <p:cNvSpPr/>
          <p:nvPr/>
        </p:nvSpPr>
        <p:spPr>
          <a:xfrm>
            <a:off x="5395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8995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8" name="Прямоугольник 67"/>
          <p:cNvSpPr/>
          <p:nvPr/>
        </p:nvSpPr>
        <p:spPr>
          <a:xfrm>
            <a:off x="161967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9" name="Прямоугольник 68"/>
          <p:cNvSpPr/>
          <p:nvPr/>
        </p:nvSpPr>
        <p:spPr>
          <a:xfrm>
            <a:off x="197971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0" name="Прямоугольник 69"/>
          <p:cNvSpPr/>
          <p:nvPr/>
        </p:nvSpPr>
        <p:spPr>
          <a:xfrm>
            <a:off x="23397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1" name="Прямоугольник 70"/>
          <p:cNvSpPr/>
          <p:nvPr/>
        </p:nvSpPr>
        <p:spPr>
          <a:xfrm>
            <a:off x="5395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89959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3" name="Прямоугольник 72"/>
          <p:cNvSpPr/>
          <p:nvPr/>
        </p:nvSpPr>
        <p:spPr>
          <a:xfrm>
            <a:off x="5395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74" name="Прямоугольник 73"/>
          <p:cNvSpPr/>
          <p:nvPr/>
        </p:nvSpPr>
        <p:spPr>
          <a:xfrm>
            <a:off x="8995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5" name="Прямоугольник 74"/>
          <p:cNvSpPr/>
          <p:nvPr/>
        </p:nvSpPr>
        <p:spPr>
          <a:xfrm>
            <a:off x="8995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</a:t>
            </a:r>
            <a:endParaRPr lang="ru-RU" b="1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161967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7" name="Прямоугольник 76"/>
          <p:cNvSpPr/>
          <p:nvPr/>
        </p:nvSpPr>
        <p:spPr>
          <a:xfrm>
            <a:off x="197971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8" name="Прямоугольник 77"/>
          <p:cNvSpPr/>
          <p:nvPr/>
        </p:nvSpPr>
        <p:spPr>
          <a:xfrm>
            <a:off x="23397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79" name="Прямоугольник 78"/>
          <p:cNvSpPr/>
          <p:nvPr/>
        </p:nvSpPr>
        <p:spPr>
          <a:xfrm>
            <a:off x="26997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0" name="Прямоугольник 79"/>
          <p:cNvSpPr/>
          <p:nvPr/>
        </p:nvSpPr>
        <p:spPr>
          <a:xfrm>
            <a:off x="30598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161967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2" name="Прямоугольник 81"/>
          <p:cNvSpPr/>
          <p:nvPr/>
        </p:nvSpPr>
        <p:spPr>
          <a:xfrm>
            <a:off x="197971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3" name="Прямоугольник 82"/>
          <p:cNvSpPr/>
          <p:nvPr/>
        </p:nvSpPr>
        <p:spPr>
          <a:xfrm>
            <a:off x="233975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4" name="Прямоугольник 83"/>
          <p:cNvSpPr/>
          <p:nvPr/>
        </p:nvSpPr>
        <p:spPr>
          <a:xfrm>
            <a:off x="26997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87" name="Прямоугольник 86"/>
          <p:cNvSpPr/>
          <p:nvPr/>
        </p:nvSpPr>
        <p:spPr>
          <a:xfrm>
            <a:off x="125963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4" name="Прямоугольник 103"/>
          <p:cNvSpPr/>
          <p:nvPr/>
        </p:nvSpPr>
        <p:spPr>
          <a:xfrm>
            <a:off x="161967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5" name="Прямоугольник 104"/>
          <p:cNvSpPr/>
          <p:nvPr/>
        </p:nvSpPr>
        <p:spPr>
          <a:xfrm>
            <a:off x="197971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6" name="Прямоугольник 105"/>
          <p:cNvSpPr/>
          <p:nvPr/>
        </p:nvSpPr>
        <p:spPr>
          <a:xfrm>
            <a:off x="23397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7" name="Прямоугольник 106"/>
          <p:cNvSpPr/>
          <p:nvPr/>
        </p:nvSpPr>
        <p:spPr>
          <a:xfrm>
            <a:off x="26997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08" name="Прямоугольник 107"/>
          <p:cNvSpPr/>
          <p:nvPr/>
        </p:nvSpPr>
        <p:spPr>
          <a:xfrm>
            <a:off x="5395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8995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110" name="TextBox 109"/>
          <p:cNvSpPr txBox="1"/>
          <p:nvPr/>
        </p:nvSpPr>
        <p:spPr>
          <a:xfrm>
            <a:off x="3707904" y="2420888"/>
            <a:ext cx="5184576" cy="4680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1) Частное двух чисел …</a:t>
            </a:r>
          </a:p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2) Равенство двух отношений …</a:t>
            </a:r>
          </a:p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3) В пропорции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a:b = c:d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члены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называются …</a:t>
            </a:r>
          </a:p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4) В пропорции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a:b = c:d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члены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называются …</a:t>
            </a:r>
          </a:p>
          <a:p>
            <a:pPr marL="342900" indent="-342900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5) Пропорция                         является…</a:t>
            </a:r>
          </a:p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6) В верной пропорции произведение крайних членов равно произведению  средних членов. Это правило называют … свойство пропорции </a:t>
            </a:r>
          </a:p>
          <a:p>
            <a:pPr marL="342900" indent="-3429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7) Корень уравнения </a:t>
            </a:r>
          </a:p>
          <a:p>
            <a:pPr marL="342900" indent="-342900">
              <a:buFontTx/>
              <a:buAutoNum type="arabicParenR"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arenR"/>
            </a:pPr>
            <a:endParaRPr lang="ru-RU" sz="2000" dirty="0" smtClean="0"/>
          </a:p>
        </p:txBody>
      </p:sp>
      <p:graphicFrame>
        <p:nvGraphicFramePr>
          <p:cNvPr id="111" name="Object 7"/>
          <p:cNvGraphicFramePr>
            <a:graphicFrameLocks noChangeAspect="1"/>
          </p:cNvGraphicFramePr>
          <p:nvPr/>
        </p:nvGraphicFramePr>
        <p:xfrm>
          <a:off x="6372200" y="5949280"/>
          <a:ext cx="1986161" cy="38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Формула" r:id="rId3" imgW="1054080" imgH="203040" progId="Equation.3">
                  <p:embed/>
                </p:oleObj>
              </mc:Choice>
              <mc:Fallback>
                <p:oleObj name="Формула" r:id="rId3" imgW="10540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949280"/>
                        <a:ext cx="1986161" cy="38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8"/>
          <p:cNvGraphicFramePr>
            <a:graphicFrameLocks noChangeAspect="1"/>
          </p:cNvGraphicFramePr>
          <p:nvPr/>
        </p:nvGraphicFramePr>
        <p:xfrm>
          <a:off x="5436096" y="4149080"/>
          <a:ext cx="1450454" cy="731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Формула" r:id="rId5" imgW="799920" imgH="406080" progId="Equation.3">
                  <p:embed/>
                </p:oleObj>
              </mc:Choice>
              <mc:Fallback>
                <p:oleObj name="Формула" r:id="rId5" imgW="79992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149080"/>
                        <a:ext cx="1450454" cy="7317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Прямоугольник 112"/>
          <p:cNvSpPr/>
          <p:nvPr/>
        </p:nvSpPr>
        <p:spPr>
          <a:xfrm>
            <a:off x="8995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</a:t>
            </a:r>
            <a:endParaRPr lang="ru-RU" b="1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395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</a:t>
            </a:r>
            <a:endParaRPr lang="ru-RU" b="1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161967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Й</a:t>
            </a:r>
            <a:endParaRPr lang="ru-RU" b="1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125963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197971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233975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</a:t>
            </a:r>
            <a:endParaRPr lang="ru-RU" b="1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2699792" y="24208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8995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</a:t>
            </a:r>
            <a:endParaRPr lang="ru-RU" b="1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5395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</a:t>
            </a:r>
            <a:endParaRPr lang="ru-RU" b="1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125963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161967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</a:t>
            </a:r>
            <a:endParaRPr lang="ru-RU" b="1" dirty="0"/>
          </a:p>
        </p:txBody>
      </p:sp>
      <p:sp>
        <p:nvSpPr>
          <p:cNvPr id="124" name="Прямоугольник 123"/>
          <p:cNvSpPr/>
          <p:nvPr/>
        </p:nvSpPr>
        <p:spPr>
          <a:xfrm>
            <a:off x="197971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233975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</a:t>
            </a:r>
            <a:endParaRPr lang="ru-RU" b="1" dirty="0"/>
          </a:p>
        </p:txBody>
      </p:sp>
      <p:sp>
        <p:nvSpPr>
          <p:cNvPr id="126" name="Прямоугольник 125"/>
          <p:cNvSpPr/>
          <p:nvPr/>
        </p:nvSpPr>
        <p:spPr>
          <a:xfrm>
            <a:off x="2699792" y="350100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89959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28" name="Прямоугольник 127"/>
          <p:cNvSpPr/>
          <p:nvPr/>
        </p:nvSpPr>
        <p:spPr>
          <a:xfrm>
            <a:off x="5395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125963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</a:t>
            </a:r>
            <a:endParaRPr lang="ru-RU" b="1" dirty="0"/>
          </a:p>
        </p:txBody>
      </p:sp>
      <p:sp>
        <p:nvSpPr>
          <p:cNvPr id="130" name="Прямоугольник 129"/>
          <p:cNvSpPr/>
          <p:nvPr/>
        </p:nvSpPr>
        <p:spPr>
          <a:xfrm>
            <a:off x="161967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31" name="Прямоугольник 130"/>
          <p:cNvSpPr/>
          <p:nvPr/>
        </p:nvSpPr>
        <p:spPr>
          <a:xfrm>
            <a:off x="197971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2339752" y="386104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Й</a:t>
            </a:r>
            <a:endParaRPr lang="ru-RU" b="1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8995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</a:t>
            </a:r>
            <a:endParaRPr lang="ru-RU" b="1" dirty="0"/>
          </a:p>
        </p:txBody>
      </p:sp>
      <p:sp>
        <p:nvSpPr>
          <p:cNvPr id="142" name="Прямоугольник 141"/>
          <p:cNvSpPr/>
          <p:nvPr/>
        </p:nvSpPr>
        <p:spPr>
          <a:xfrm>
            <a:off x="5395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43" name="Прямоугольник 142"/>
          <p:cNvSpPr/>
          <p:nvPr/>
        </p:nvSpPr>
        <p:spPr>
          <a:xfrm>
            <a:off x="12596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44" name="Прямоугольник 143"/>
          <p:cNvSpPr/>
          <p:nvPr/>
        </p:nvSpPr>
        <p:spPr>
          <a:xfrm>
            <a:off x="161967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45" name="Прямоугольник 144"/>
          <p:cNvSpPr/>
          <p:nvPr/>
        </p:nvSpPr>
        <p:spPr>
          <a:xfrm>
            <a:off x="197971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146" name="Прямоугольник 145"/>
          <p:cNvSpPr/>
          <p:nvPr/>
        </p:nvSpPr>
        <p:spPr>
          <a:xfrm>
            <a:off x="233975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47" name="Прямоугольник 146"/>
          <p:cNvSpPr/>
          <p:nvPr/>
        </p:nvSpPr>
        <p:spPr>
          <a:xfrm>
            <a:off x="269979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48" name="Прямоугольник 147"/>
          <p:cNvSpPr/>
          <p:nvPr/>
        </p:nvSpPr>
        <p:spPr>
          <a:xfrm>
            <a:off x="3059832" y="422108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</a:t>
            </a:r>
            <a:endParaRPr lang="ru-RU" b="1" dirty="0"/>
          </a:p>
        </p:txBody>
      </p:sp>
      <p:sp>
        <p:nvSpPr>
          <p:cNvPr id="149" name="Прямоугольник 148"/>
          <p:cNvSpPr/>
          <p:nvPr/>
        </p:nvSpPr>
        <p:spPr>
          <a:xfrm>
            <a:off x="125963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Ы</a:t>
            </a:r>
            <a:endParaRPr lang="ru-RU" b="1" dirty="0"/>
          </a:p>
        </p:txBody>
      </p:sp>
      <p:sp>
        <p:nvSpPr>
          <p:cNvPr id="150" name="Прямоугольник 149"/>
          <p:cNvSpPr/>
          <p:nvPr/>
        </p:nvSpPr>
        <p:spPr>
          <a:xfrm>
            <a:off x="8995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</a:t>
            </a:r>
            <a:endParaRPr lang="ru-RU" b="1" dirty="0"/>
          </a:p>
        </p:txBody>
      </p:sp>
      <p:sp>
        <p:nvSpPr>
          <p:cNvPr id="151" name="Прямоугольник 150"/>
          <p:cNvSpPr/>
          <p:nvPr/>
        </p:nvSpPr>
        <p:spPr>
          <a:xfrm>
            <a:off x="161967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</a:t>
            </a:r>
            <a:endParaRPr lang="ru-RU" b="1" dirty="0"/>
          </a:p>
        </p:txBody>
      </p:sp>
      <p:sp>
        <p:nvSpPr>
          <p:cNvPr id="152" name="Прямоугольник 151"/>
          <p:cNvSpPr/>
          <p:nvPr/>
        </p:nvSpPr>
        <p:spPr>
          <a:xfrm>
            <a:off x="197971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Я</a:t>
            </a:r>
            <a:endParaRPr lang="ru-RU" b="1" dirty="0"/>
          </a:p>
        </p:txBody>
      </p:sp>
      <p:sp>
        <p:nvSpPr>
          <p:cNvPr id="153" name="Прямоугольник 152"/>
          <p:cNvSpPr/>
          <p:nvPr/>
        </p:nvSpPr>
        <p:spPr>
          <a:xfrm>
            <a:off x="233975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</a:t>
            </a:r>
            <a:endParaRPr lang="ru-RU" b="1" dirty="0"/>
          </a:p>
        </p:txBody>
      </p:sp>
      <p:sp>
        <p:nvSpPr>
          <p:cNvPr id="154" name="Прямоугольник 153"/>
          <p:cNvSpPr/>
          <p:nvPr/>
        </p:nvSpPr>
        <p:spPr>
          <a:xfrm>
            <a:off x="2699792" y="4581128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155" name="Заголовок 1"/>
          <p:cNvSpPr txBox="1">
            <a:spLocks/>
          </p:cNvSpPr>
          <p:nvPr/>
        </p:nvSpPr>
        <p:spPr>
          <a:xfrm>
            <a:off x="683568" y="260648"/>
            <a:ext cx="8208912" cy="720080"/>
          </a:xfrm>
          <a:prstGeom prst="rect">
            <a:avLst/>
          </a:prstGeom>
        </p:spPr>
        <p:txBody>
          <a:bodyPr rIns="9144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Решите кроссворд и вы узнаете,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что означает слово «пропорция»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2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2" animBg="1"/>
      <p:bldP spid="22" grpId="2" animBg="1"/>
      <p:bldP spid="23" grpId="2" animBg="1"/>
      <p:bldP spid="24" grpId="2" animBg="1"/>
      <p:bldP spid="25" grpId="2" animBg="1"/>
      <p:bldP spid="26" grpId="2" animBg="1"/>
      <p:bldP spid="27" grpId="2" animBg="1"/>
      <p:bldP spid="28" grpId="2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484784"/>
            <a:ext cx="5616624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Урок  закончен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980</TotalTime>
  <Words>274</Words>
  <Application>Microsoft Office PowerPoint</Application>
  <PresentationFormat>Экран (4:3)</PresentationFormat>
  <Paragraphs>98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Литейная</vt:lpstr>
      <vt:lpstr>Формула</vt:lpstr>
      <vt:lpstr>Урок математики в 6классе по теме «Пропорции»</vt:lpstr>
      <vt:lpstr>Какие из равенств являются пропорциями? Назовите крайние и средние члены пропорций. Как читается основное свойство пропорции? Какие существуют способы  проверки верна пропорция или нет? Проверьте верно ли составлены пропорции?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PC</cp:lastModifiedBy>
  <cp:revision>96</cp:revision>
  <dcterms:created xsi:type="dcterms:W3CDTF">2011-11-06T15:39:20Z</dcterms:created>
  <dcterms:modified xsi:type="dcterms:W3CDTF">2013-01-21T16:22:41Z</dcterms:modified>
</cp:coreProperties>
</file>