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8.xml" ContentType="application/vnd.openxmlformats-officedocument.presentationml.slideLayout+xml"/>
  <Override PartName="/ppt/slideLayouts/slideLayout67.xml" ContentType="application/vnd.openxmlformats-officedocument.presentationml.slideLayout+xml"/>
  <Override PartName="/ppt/slideLayouts/slideLayout76.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slideLayouts/slideLayout65.xml" ContentType="application/vnd.openxmlformats-officedocument.presentationml.slideLayout+xml"/>
  <Override PartName="/ppt/slideLayouts/slideLayout74.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63.xml" ContentType="application/vnd.openxmlformats-officedocument.presentationml.slideLayout+xml"/>
  <Override PartName="/ppt/slideLayouts/slideLayout72.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61.xml" ContentType="application/vnd.openxmlformats-officedocument.presentationml.slideLayout+xml"/>
  <Override PartName="/ppt/slideLayouts/slideLayout70.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Masters/slideMaster7.xml" ContentType="application/vnd.openxmlformats-officedocument.presentationml.slideMaster+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Masters/slideMaster6.xml" ContentType="application/vnd.openxmlformats-officedocument.presentationml.slideMaster+xml"/>
  <Override PartName="/ppt/slides/slide7.xml" ContentType="application/vnd.openxmlformats-officedocument.presentationml.slide+xml"/>
  <Override PartName="/ppt/slideLayouts/slideLayout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Lst>
  <p:sldIdLst>
    <p:sldId id="256" r:id="rId8"/>
    <p:sldId id="265" r:id="rId9"/>
    <p:sldId id="257" r:id="rId10"/>
    <p:sldId id="258" r:id="rId11"/>
    <p:sldId id="259" r:id="rId12"/>
    <p:sldId id="260" r:id="rId13"/>
    <p:sldId id="261" r:id="rId14"/>
    <p:sldId id="262" r:id="rId15"/>
    <p:sldId id="263" r:id="rId16"/>
    <p:sldId id="264"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3" r:id="rId34"/>
    <p:sldId id="282" r:id="rId35"/>
    <p:sldId id="284" r:id="rId36"/>
    <p:sldId id="285" r:id="rId37"/>
    <p:sldId id="287" r:id="rId38"/>
    <p:sldId id="286" r:id="rId39"/>
    <p:sldId id="288" r:id="rId40"/>
    <p:sldId id="289" r:id="rId41"/>
    <p:sldId id="290" r:id="rId42"/>
    <p:sldId id="291" r:id="rId43"/>
    <p:sldId id="292" r:id="rId44"/>
    <p:sldId id="293" r:id="rId4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slide" Target="slides/slide38.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slide" Target="slides/slide37.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heme" Target="theme/theme1.xml"/><Relationship Id="rId8"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2" name="Нижний колонтитул 1"/>
          <p:cNvSpPr>
            <a:spLocks noGrp="1"/>
          </p:cNvSpPr>
          <p:nvPr>
            <p:ph type="ftr" sz="quarter" idx="11"/>
          </p:nvPr>
        </p:nvSpPr>
        <p:spPr/>
        <p:txBody>
          <a:bodyPr/>
          <a:lstStyle/>
          <a:p>
            <a:endParaRPr lang="ru-RU" dirty="0"/>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dirty="0"/>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11" name="Нижний колонтитул 10"/>
          <p:cNvSpPr>
            <a:spLocks noGrp="1"/>
          </p:cNvSpPr>
          <p:nvPr>
            <p:ph type="ftr" sz="quarter" idx="11"/>
          </p:nvPr>
        </p:nvSpPr>
        <p:spPr/>
        <p:txBody>
          <a:bodyPr/>
          <a:lstStyle/>
          <a:p>
            <a:endParaRPr lang="ru-RU" dirty="0"/>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dirty="0"/>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10" name="Нижний колонтитул 9"/>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dirty="0"/>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21" name="Нижний колонтитул 20"/>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24" name="Нижний колонтитул 23"/>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29" name="Нижний колонтитул 28"/>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dirty="0"/>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17" name="Нижний колонтитул 16"/>
          <p:cNvSpPr>
            <a:spLocks noGrp="1"/>
          </p:cNvSpPr>
          <p:nvPr>
            <p:ph type="ftr" sz="quarter" idx="11"/>
          </p:nvPr>
        </p:nvSpPr>
        <p:spPr/>
        <p:txBody>
          <a:bodyPr/>
          <a:lstStyle/>
          <a:p>
            <a:endParaRPr lang="ru-RU" dirty="0"/>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dirty="0"/>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dirty="0"/>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dirty="0"/>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dirty="0"/>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dirty="0"/>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dirty="0"/>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dirty="0"/>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dirty="0"/>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dirty="0"/>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11" name="Номер слайда 10"/>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extLst/>
          </a:lstStyle>
          <a:p>
            <a:endParaRPr lang="ru-RU" dirty="0"/>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07.02.2012</a:t>
            </a:fld>
            <a:endParaRPr lang="ru-RU" dirty="0"/>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dirty="0"/>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07.02.2012</a:t>
            </a:fld>
            <a:endParaRPr lang="ru-RU" dirty="0"/>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dirty="0"/>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dirty="0"/>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extLst/>
          </a:lstStyle>
          <a:p>
            <a:endParaRPr lang="ru-RU" dirty="0"/>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07.02.2012</a:t>
            </a:fld>
            <a:endParaRPr lang="ru-RU" dirty="0"/>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dirty="0"/>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07.02.2012</a:t>
            </a:fld>
            <a:endParaRPr lang="ru-RU" dirty="0"/>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dirty="0"/>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07.02.2012</a:t>
            </a:fld>
            <a:endParaRPr lang="ru-RU" dirty="0"/>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dirty="0"/>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dirty="0"/>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8" name="Нижний колонтитул 7"/>
          <p:cNvSpPr>
            <a:spLocks noGrp="1"/>
          </p:cNvSpPr>
          <p:nvPr>
            <p:ph type="ftr" sz="quarter" idx="11"/>
          </p:nvPr>
        </p:nvSpPr>
        <p:spPr/>
        <p:txBody>
          <a:bodyPr/>
          <a:lstStyle>
            <a:extLst/>
          </a:lstStyle>
          <a:p>
            <a:endParaRPr lang="ru-RU" dirty="0"/>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11"/>
          </p:nvPr>
        </p:nvSpPr>
        <p:spPr/>
        <p:txBody>
          <a:bodyPr/>
          <a:lstStyle>
            <a:extLst/>
          </a:lstStyle>
          <a:p>
            <a:endParaRPr lang="ru-RU" dirty="0"/>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dirty="0"/>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extLst/>
          </a:lstStyle>
          <a:p>
            <a:endParaRPr lang="ru-RU" dirty="0"/>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dirty="0"/>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p:txBody>
          <a:bodyPr/>
          <a:lstStyle>
            <a:extLst/>
          </a:lstStyle>
          <a:p>
            <a:endParaRPr lang="ru-RU" dirty="0"/>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dirty="0"/>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dirty="0"/>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07.02.2012</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8.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07.02.2012</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07.02.2012</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07.02.2012</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dirty="0"/>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07.02.2012</a:t>
            </a:fld>
            <a:endParaRPr lang="ru-RU" dirty="0"/>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dirty="0"/>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dirty="0"/>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106E36-FD25-4E2D-B0AA-010F637433A0}" type="datetimeFigureOut">
              <a:rPr lang="ru-RU" smtClean="0"/>
              <a:pPr/>
              <a:t>07.02.2012</a:t>
            </a:fld>
            <a:endParaRPr lang="ru-RU" dirty="0"/>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dirty="0"/>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dirty="0"/>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07.02.2012</a:t>
            </a:fld>
            <a:endParaRPr lang="ru-RU" dirty="0"/>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dirty="0"/>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07.02.2012</a:t>
            </a:fld>
            <a:endParaRPr lang="ru-RU" dirty="0"/>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dirty="0"/>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4.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5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68.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7.bin"/><Relationship Id="rId2" Type="http://schemas.openxmlformats.org/officeDocument/2006/relationships/slideLayout" Target="../slideLayouts/slideLayout24.xml"/><Relationship Id="rId1" Type="http://schemas.openxmlformats.org/officeDocument/2006/relationships/vmlDrawing" Target="../drawings/vmlDrawing2.vml"/><Relationship Id="rId6" Type="http://schemas.openxmlformats.org/officeDocument/2006/relationships/oleObject" Target="../embeddings/oleObject6.bin"/><Relationship Id="rId5" Type="http://schemas.openxmlformats.org/officeDocument/2006/relationships/oleObject" Target="../embeddings/oleObject5.bin"/><Relationship Id="rId4" Type="http://schemas.openxmlformats.org/officeDocument/2006/relationships/oleObject" Target="../embeddings/oleObject4.bin"/><Relationship Id="rId9" Type="http://schemas.openxmlformats.org/officeDocument/2006/relationships/oleObject" Target="../embeddings/oleObject9.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85720" y="0"/>
            <a:ext cx="8643998" cy="6643710"/>
          </a:xfrm>
        </p:spPr>
        <p:txBody>
          <a:bodyPr>
            <a:normAutofit/>
          </a:bodyPr>
          <a:lstStyle/>
          <a:p>
            <a:pPr algn="ctr"/>
            <a:r>
              <a:rPr lang="ru-RU" sz="4800" b="1" dirty="0" smtClean="0">
                <a:solidFill>
                  <a:srgbClr val="FF0000"/>
                </a:solidFill>
                <a:latin typeface="Georgia" pitchFamily="18" charset="0"/>
              </a:rPr>
              <a:t>Натуральные числа и шкалы</a:t>
            </a:r>
          </a:p>
          <a:p>
            <a:pPr algn="just"/>
            <a:r>
              <a:rPr lang="ru-RU" sz="3600" b="1" dirty="0" smtClean="0">
                <a:solidFill>
                  <a:schemeClr val="tx1"/>
                </a:solidFill>
              </a:rPr>
              <a:t>В каждом задании напечатаны  пять слов. Под этим списком должны стоять еще четыре слова, разбитые на две пары. Из этих четырех слов даны только три. Выберите из списка одно слово, которое нужно поставить вместо знака вопроса, чтобы найденное четвертое слово находилось с третьим в таком же отношении, что и первое  со вторым.</a:t>
            </a:r>
            <a:endParaRPr lang="ru-RU" sz="3600" b="1" dirty="0">
              <a:solidFill>
                <a:schemeClr val="tx1"/>
              </a:solidFill>
            </a:endParaRPr>
          </a:p>
        </p:txBody>
      </p:sp>
    </p:spTree>
  </p:cSld>
  <p:clrMapOvr>
    <a:masterClrMapping/>
  </p:clrMapOvr>
  <p:transition spd="med">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274638"/>
            <a:ext cx="8786874" cy="4440246"/>
          </a:xfrm>
        </p:spPr>
        <p:txBody>
          <a:bodyPr>
            <a:normAutofit/>
          </a:bodyPr>
          <a:lstStyle/>
          <a:p>
            <a:r>
              <a:rPr lang="ru-RU" sz="9600" b="1" dirty="0" smtClean="0"/>
              <a:t>Классификация </a:t>
            </a:r>
            <a:endParaRPr lang="ru-RU" sz="9600" b="1" dirty="0"/>
          </a:p>
        </p:txBody>
      </p:sp>
    </p:spTree>
  </p:cSld>
  <p:clrMapOvr>
    <a:overrideClrMapping bg1="lt1" tx1="dk1" bg2="lt2" tx2="dk2" accent1="accent1" accent2="accent2" accent3="accent3" accent4="accent4" accent5="accent5" accent6="accent6" hlink="hlink" folHlink="folHlink"/>
  </p:clrMapOvr>
  <p:transition spd="med">
    <p:pull dir="r"/>
    <p:sndAc>
      <p:stSnd>
        <p:snd r:embed="rId2" name="chimes.wav" builtIn="1"/>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215106"/>
          </a:xfrm>
        </p:spPr>
        <p:txBody>
          <a:bodyPr>
            <a:normAutofit/>
          </a:bodyPr>
          <a:lstStyle/>
          <a:p>
            <a:pPr algn="just">
              <a:spcBef>
                <a:spcPts val="0"/>
              </a:spcBef>
              <a:buNone/>
            </a:pPr>
            <a:r>
              <a:rPr lang="ru-RU" sz="4400" b="1" spc="-150" dirty="0" smtClean="0">
                <a:solidFill>
                  <a:srgbClr val="C00000"/>
                </a:solidFill>
              </a:rPr>
              <a:t>1.Даны числа: 12, 0, 15, 1, 8, 5, 2, 3, 44.</a:t>
            </a:r>
          </a:p>
          <a:p>
            <a:pPr algn="just">
              <a:spcBef>
                <a:spcPts val="0"/>
              </a:spcBef>
              <a:buNone/>
            </a:pPr>
            <a:endParaRPr lang="ru-RU" sz="3600" b="1" spc="-150" dirty="0" smtClean="0"/>
          </a:p>
          <a:p>
            <a:pPr algn="just">
              <a:spcBef>
                <a:spcPts val="0"/>
              </a:spcBef>
              <a:buNone/>
            </a:pPr>
            <a:r>
              <a:rPr lang="ru-RU" sz="3600" b="1" spc="-150" dirty="0" smtClean="0"/>
              <a:t>Распределите их по следующим признакам:</a:t>
            </a:r>
          </a:p>
          <a:p>
            <a:pPr algn="just">
              <a:lnSpc>
                <a:spcPct val="150000"/>
              </a:lnSpc>
              <a:spcBef>
                <a:spcPts val="0"/>
              </a:spcBef>
              <a:buNone/>
            </a:pPr>
            <a:r>
              <a:rPr lang="ru-RU" sz="3600" b="1" spc="-150" dirty="0" smtClean="0"/>
              <a:t>Однозначные числа ______________________ </a:t>
            </a:r>
          </a:p>
          <a:p>
            <a:pPr algn="just">
              <a:lnSpc>
                <a:spcPct val="150000"/>
              </a:lnSpc>
              <a:spcBef>
                <a:spcPts val="0"/>
              </a:spcBef>
              <a:buNone/>
            </a:pPr>
            <a:r>
              <a:rPr lang="ru-RU" sz="3600" b="1" spc="-150" dirty="0" smtClean="0"/>
              <a:t>Двузначные числа  _______________________ </a:t>
            </a:r>
          </a:p>
          <a:p>
            <a:pPr algn="just">
              <a:lnSpc>
                <a:spcPct val="150000"/>
              </a:lnSpc>
              <a:spcBef>
                <a:spcPts val="0"/>
              </a:spcBef>
              <a:buNone/>
            </a:pPr>
            <a:r>
              <a:rPr lang="ru-RU" sz="3600" b="1" spc="-150" dirty="0" smtClean="0"/>
              <a:t>Натуральные числа в порядке возрастания ___</a:t>
            </a:r>
          </a:p>
          <a:p>
            <a:pPr algn="just">
              <a:lnSpc>
                <a:spcPct val="150000"/>
              </a:lnSpc>
              <a:spcBef>
                <a:spcPts val="0"/>
              </a:spcBef>
              <a:buNone/>
            </a:pPr>
            <a:r>
              <a:rPr lang="ru-RU" sz="3600" b="1" spc="-150" dirty="0" smtClean="0"/>
              <a:t>Целые числа _____________________________</a:t>
            </a:r>
          </a:p>
          <a:p>
            <a:pPr algn="just">
              <a:lnSpc>
                <a:spcPct val="150000"/>
              </a:lnSpc>
              <a:spcBef>
                <a:spcPts val="0"/>
              </a:spcBef>
              <a:buNone/>
            </a:pPr>
            <a:r>
              <a:rPr lang="ru-RU" sz="3600" b="1" spc="-150" dirty="0" smtClean="0"/>
              <a:t>Цифры __________________________________</a:t>
            </a:r>
            <a:endParaRPr lang="ru-RU" sz="3600" b="1" spc="-150" dirty="0"/>
          </a:p>
        </p:txBody>
      </p:sp>
    </p:spTree>
  </p:cSld>
  <p:clrMapOvr>
    <a:masterClrMapping/>
  </p:clrMapOvr>
  <p:transition spd="med">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215106"/>
          </a:xfrm>
        </p:spPr>
        <p:txBody>
          <a:bodyPr>
            <a:normAutofit/>
          </a:bodyPr>
          <a:lstStyle/>
          <a:p>
            <a:pPr>
              <a:spcBef>
                <a:spcPts val="0"/>
              </a:spcBef>
              <a:buNone/>
            </a:pPr>
            <a:r>
              <a:rPr lang="ru-RU" sz="4400" b="1" dirty="0" smtClean="0">
                <a:solidFill>
                  <a:srgbClr val="C00000"/>
                </a:solidFill>
              </a:rPr>
              <a:t>2.В каждом из четырех данных ниже списков подчеркните лишнее слово.</a:t>
            </a:r>
          </a:p>
          <a:p>
            <a:pPr>
              <a:spcBef>
                <a:spcPts val="0"/>
              </a:spcBef>
              <a:buNone/>
            </a:pPr>
            <a:r>
              <a:rPr lang="ru-RU" sz="3600" b="1" dirty="0" smtClean="0"/>
              <a:t>а)отрезок, прямая, луч, фигура,</a:t>
            </a:r>
          </a:p>
          <a:p>
            <a:pPr>
              <a:spcBef>
                <a:spcPts val="0"/>
              </a:spcBef>
              <a:buNone/>
            </a:pPr>
            <a:r>
              <a:rPr lang="ru-RU" sz="3600" b="1" dirty="0" smtClean="0"/>
              <a:t>   треугольник, квадрат;</a:t>
            </a:r>
          </a:p>
          <a:p>
            <a:pPr>
              <a:spcBef>
                <a:spcPts val="0"/>
              </a:spcBef>
              <a:buNone/>
            </a:pPr>
            <a:r>
              <a:rPr lang="ru-RU" sz="3600" b="1" dirty="0" smtClean="0"/>
              <a:t>б)сантиметр, миллиметр, дециметр, длина, метр, километр;</a:t>
            </a:r>
          </a:p>
          <a:p>
            <a:pPr>
              <a:spcBef>
                <a:spcPts val="0"/>
              </a:spcBef>
              <a:buNone/>
            </a:pPr>
            <a:r>
              <a:rPr lang="ru-RU" sz="3600" b="1" dirty="0" smtClean="0"/>
              <a:t>в)тонна, центнер, масса, грамм, пуд;</a:t>
            </a:r>
          </a:p>
          <a:p>
            <a:pPr>
              <a:spcBef>
                <a:spcPts val="0"/>
              </a:spcBef>
              <a:buNone/>
            </a:pPr>
            <a:r>
              <a:rPr lang="ru-RU" sz="3600" b="1" dirty="0" smtClean="0"/>
              <a:t>г)треугольник, прямоугольник, многоугольник, квадрат, пятиугольник.</a:t>
            </a:r>
            <a:endParaRPr lang="ru-RU" sz="3600" b="1" dirty="0"/>
          </a:p>
        </p:txBody>
      </p:sp>
    </p:spTree>
  </p:cSld>
  <p:clrMapOvr>
    <a:masterClrMapping/>
  </p:clrMapOvr>
  <p:transition spd="med">
    <p:pull dir="l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429420"/>
          </a:xfrm>
        </p:spPr>
        <p:txBody>
          <a:bodyPr>
            <a:normAutofit/>
          </a:bodyPr>
          <a:lstStyle/>
          <a:p>
            <a:pPr>
              <a:buNone/>
            </a:pPr>
            <a:r>
              <a:rPr lang="ru-RU" sz="6000" b="1" dirty="0" smtClean="0">
                <a:solidFill>
                  <a:srgbClr val="C00000"/>
                </a:solidFill>
              </a:rPr>
              <a:t>3.В каком отношении находится подчеркнутое вами слово в каждом из списков к заданию 2 с остальными словами из списка?</a:t>
            </a:r>
            <a:endParaRPr lang="ru-RU" sz="6000" b="1" dirty="0">
              <a:solidFill>
                <a:srgbClr val="C00000"/>
              </a:solidFill>
            </a:endParaRPr>
          </a:p>
        </p:txBody>
      </p:sp>
    </p:spTree>
  </p:cSld>
  <p:clrMapOvr>
    <a:masterClrMapping/>
  </p:clrMapOvr>
  <p:transition spd="med">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429420"/>
          </a:xfrm>
        </p:spPr>
        <p:txBody>
          <a:bodyPr/>
          <a:lstStyle/>
          <a:p>
            <a:pPr algn="just">
              <a:buNone/>
            </a:pPr>
            <a:r>
              <a:rPr lang="ru-RU" sz="3600" b="1" dirty="0" smtClean="0">
                <a:solidFill>
                  <a:srgbClr val="C00000"/>
                </a:solidFill>
              </a:rPr>
              <a:t>4.Слова из данного ниже списка </a:t>
            </a:r>
            <a:r>
              <a:rPr lang="ru-RU" sz="3600" b="1" dirty="0" smtClean="0">
                <a:solidFill>
                  <a:srgbClr val="C00000"/>
                </a:solidFill>
              </a:rPr>
              <a:t>расставьте в </a:t>
            </a:r>
            <a:r>
              <a:rPr lang="ru-RU" sz="3600" b="1" dirty="0" smtClean="0">
                <a:solidFill>
                  <a:srgbClr val="C00000"/>
                </a:solidFill>
              </a:rPr>
              <a:t>окошки схемы.</a:t>
            </a:r>
          </a:p>
          <a:p>
            <a:pPr>
              <a:buNone/>
            </a:pPr>
            <a:r>
              <a:rPr lang="ru-RU" sz="3600" b="1" dirty="0" smtClean="0"/>
              <a:t>Треугольник, четырехугольник,</a:t>
            </a:r>
          </a:p>
          <a:p>
            <a:pPr>
              <a:buNone/>
            </a:pPr>
            <a:r>
              <a:rPr lang="ru-RU" sz="3600" b="1" dirty="0" smtClean="0"/>
              <a:t>пятиугольник, шестиугольник,</a:t>
            </a:r>
          </a:p>
          <a:p>
            <a:pPr>
              <a:buNone/>
            </a:pPr>
            <a:r>
              <a:rPr lang="ru-RU" sz="3600" b="1" dirty="0" smtClean="0"/>
              <a:t>прямоугольник, квадрат, многоугольник</a:t>
            </a:r>
          </a:p>
          <a:p>
            <a:pPr algn="ctr">
              <a:buNone/>
            </a:pPr>
            <a:endParaRPr lang="ru-RU" b="1" dirty="0">
              <a:solidFill>
                <a:srgbClr val="C00000"/>
              </a:solidFill>
            </a:endParaRPr>
          </a:p>
        </p:txBody>
      </p:sp>
      <p:sp>
        <p:nvSpPr>
          <p:cNvPr id="4" name="Прямоугольник 3"/>
          <p:cNvSpPr/>
          <p:nvPr/>
        </p:nvSpPr>
        <p:spPr>
          <a:xfrm>
            <a:off x="2928926" y="3571876"/>
            <a:ext cx="250033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 name="Прямоугольник 4"/>
          <p:cNvSpPr/>
          <p:nvPr/>
        </p:nvSpPr>
        <p:spPr>
          <a:xfrm>
            <a:off x="2428860" y="4429132"/>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Прямоугольник 5"/>
          <p:cNvSpPr/>
          <p:nvPr/>
        </p:nvSpPr>
        <p:spPr>
          <a:xfrm>
            <a:off x="357158" y="4429132"/>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7" name="Прямоугольник 6"/>
          <p:cNvSpPr/>
          <p:nvPr/>
        </p:nvSpPr>
        <p:spPr>
          <a:xfrm>
            <a:off x="4500562" y="4429132"/>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8" name="Прямоугольник 7"/>
          <p:cNvSpPr/>
          <p:nvPr/>
        </p:nvSpPr>
        <p:spPr>
          <a:xfrm>
            <a:off x="6858016" y="4429132"/>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Прямоугольник 8"/>
          <p:cNvSpPr/>
          <p:nvPr/>
        </p:nvSpPr>
        <p:spPr>
          <a:xfrm>
            <a:off x="2428860" y="5643578"/>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0" name="Прямоугольник 9"/>
          <p:cNvSpPr/>
          <p:nvPr/>
        </p:nvSpPr>
        <p:spPr>
          <a:xfrm>
            <a:off x="2428860" y="5000636"/>
            <a:ext cx="1928826" cy="214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cxnSp>
        <p:nvCxnSpPr>
          <p:cNvPr id="12" name="Прямая соединительная линия 11"/>
          <p:cNvCxnSpPr>
            <a:stCxn id="4" idx="1"/>
          </p:cNvCxnSpPr>
          <p:nvPr/>
        </p:nvCxnSpPr>
        <p:spPr>
          <a:xfrm rot="10800000" flipV="1">
            <a:off x="1571604" y="3714752"/>
            <a:ext cx="1357322" cy="714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5357818" y="3857628"/>
            <a:ext cx="1714512" cy="571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a:off x="4214810" y="3857628"/>
            <a:ext cx="1714512" cy="57150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rot="5400000">
            <a:off x="3178959" y="5393545"/>
            <a:ext cx="500860"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Прямая соединительная линия 17"/>
          <p:cNvCxnSpPr/>
          <p:nvPr/>
        </p:nvCxnSpPr>
        <p:spPr>
          <a:xfrm rot="5400000">
            <a:off x="3251191" y="4821247"/>
            <a:ext cx="35719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pull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583254"/>
          </a:xfrm>
        </p:spPr>
        <p:txBody>
          <a:bodyPr>
            <a:normAutofit/>
          </a:bodyPr>
          <a:lstStyle/>
          <a:p>
            <a:r>
              <a:rPr lang="ru-RU" sz="8800" b="1" dirty="0" smtClean="0">
                <a:solidFill>
                  <a:srgbClr val="C00000"/>
                </a:solidFill>
              </a:rPr>
              <a:t>Развитие навыка сравнения</a:t>
            </a:r>
            <a:endParaRPr lang="ru-RU" sz="8800" b="1" dirty="0">
              <a:solidFill>
                <a:srgbClr val="C00000"/>
              </a:solidFill>
            </a:endParaRPr>
          </a:p>
        </p:txBody>
      </p:sp>
    </p:spTree>
  </p:cSld>
  <p:clrMapOvr>
    <a:overrideClrMapping bg1="lt1" tx1="dk1" bg2="lt2" tx2="dk2" accent1="accent1" accent2="accent2" accent3="accent3" accent4="accent4" accent5="accent5" accent6="accent6" hlink="hlink" folHlink="folHlink"/>
  </p:clrMapOvr>
  <p:transition spd="med">
    <p:dissolve/>
    <p:sndAc>
      <p:stSnd>
        <p:snd r:embed="rId2" name="chimes.wav" builtIn="1"/>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715436" cy="6357982"/>
          </a:xfrm>
        </p:spPr>
        <p:txBody>
          <a:bodyPr>
            <a:normAutofit/>
          </a:bodyPr>
          <a:lstStyle/>
          <a:p>
            <a:pPr>
              <a:buNone/>
            </a:pPr>
            <a:r>
              <a:rPr lang="ru-RU" sz="4800" b="1" dirty="0" smtClean="0"/>
              <a:t>Укажите в таблице как можно</a:t>
            </a:r>
          </a:p>
          <a:p>
            <a:pPr>
              <a:buNone/>
            </a:pPr>
            <a:r>
              <a:rPr lang="ru-RU" sz="4800" b="1" dirty="0" smtClean="0"/>
              <a:t>больше общих свойств понятий</a:t>
            </a:r>
          </a:p>
          <a:p>
            <a:pPr>
              <a:buNone/>
            </a:pPr>
            <a:r>
              <a:rPr lang="ru-RU" sz="4800" b="1" dirty="0" smtClean="0"/>
              <a:t>«отрезок», «луч», «прямая» и</a:t>
            </a:r>
          </a:p>
          <a:p>
            <a:pPr>
              <a:buNone/>
            </a:pPr>
            <a:r>
              <a:rPr lang="ru-RU" sz="4800" b="1" dirty="0" smtClean="0"/>
              <a:t>как можно больше различий.</a:t>
            </a:r>
          </a:p>
          <a:p>
            <a:pPr>
              <a:buNone/>
            </a:pPr>
            <a:endParaRPr lang="ru-RU" sz="4800" b="1" dirty="0"/>
          </a:p>
        </p:txBody>
      </p:sp>
      <p:graphicFrame>
        <p:nvGraphicFramePr>
          <p:cNvPr id="5" name="Таблица 4"/>
          <p:cNvGraphicFramePr>
            <a:graphicFrameLocks noGrp="1"/>
          </p:cNvGraphicFramePr>
          <p:nvPr/>
        </p:nvGraphicFramePr>
        <p:xfrm>
          <a:off x="571472" y="3929066"/>
          <a:ext cx="7843838" cy="2331720"/>
        </p:xfrm>
        <a:graphic>
          <a:graphicData uri="http://schemas.openxmlformats.org/drawingml/2006/table">
            <a:tbl>
              <a:tblPr>
                <a:tableStyleId>{72833802-FEF1-4C79-8D5D-14CF1EAF98D9}</a:tableStyleId>
              </a:tblPr>
              <a:tblGrid>
                <a:gridCol w="1714512"/>
                <a:gridCol w="2043109"/>
                <a:gridCol w="2043108"/>
                <a:gridCol w="2043109"/>
              </a:tblGrid>
              <a:tr h="571500">
                <a:tc rowSpan="2">
                  <a:txBody>
                    <a:bodyPr/>
                    <a:lstStyle/>
                    <a:p>
                      <a:endParaRPr lang="ru-RU" sz="2400" dirty="0" smtClean="0"/>
                    </a:p>
                    <a:p>
                      <a:pPr algn="ctr"/>
                      <a:r>
                        <a:rPr lang="ru-RU" sz="2400" dirty="0" smtClean="0"/>
                        <a:t>Общие </a:t>
                      </a:r>
                    </a:p>
                    <a:p>
                      <a:pPr algn="ctr"/>
                      <a:r>
                        <a:rPr lang="ru-RU" sz="2400" dirty="0" smtClean="0"/>
                        <a:t>свойства</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ru-RU" sz="2400" dirty="0" smtClean="0"/>
                        <a:t>Различия</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571500">
                <a:tc vMerge="1">
                  <a:txBody>
                    <a:bodyPr/>
                    <a:lstStyle/>
                    <a:p>
                      <a:endParaRPr lang="ru-RU"/>
                    </a:p>
                  </a:txBody>
                  <a:tcPr/>
                </a:tc>
                <a:tc>
                  <a:txBody>
                    <a:bodyPr/>
                    <a:lstStyle/>
                    <a:p>
                      <a:pPr algn="ctr"/>
                      <a:r>
                        <a:rPr lang="ru-RU" sz="2400" dirty="0" smtClean="0"/>
                        <a:t>отрезок</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dirty="0" smtClean="0"/>
                        <a:t>луч</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dirty="0" smtClean="0"/>
                        <a:t>прямая</a:t>
                      </a:r>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43000">
                <a:tc>
                  <a:txBody>
                    <a:bodyPr/>
                    <a:lstStyle/>
                    <a:p>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zoom dir="in"/>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86874" cy="6286544"/>
          </a:xfrm>
        </p:spPr>
        <p:txBody>
          <a:bodyPr>
            <a:normAutofit/>
          </a:bodyPr>
          <a:lstStyle/>
          <a:p>
            <a:pPr algn="ctr">
              <a:buNone/>
            </a:pPr>
            <a:r>
              <a:rPr lang="ru-RU" sz="8000" b="1" dirty="0" smtClean="0">
                <a:solidFill>
                  <a:srgbClr val="FF0000"/>
                </a:solidFill>
              </a:rPr>
              <a:t>Развитие внимания</a:t>
            </a:r>
          </a:p>
          <a:p>
            <a:pPr algn="ctr">
              <a:buNone/>
            </a:pPr>
            <a:r>
              <a:rPr lang="ru-RU" sz="7200" b="1" dirty="0" smtClean="0">
                <a:solidFill>
                  <a:srgbClr val="FF0000"/>
                </a:solidFill>
              </a:rPr>
              <a:t>(действия с</a:t>
            </a:r>
          </a:p>
          <a:p>
            <a:pPr algn="ctr">
              <a:buNone/>
            </a:pPr>
            <a:r>
              <a:rPr lang="ru-RU" sz="7200" b="1" dirty="0" smtClean="0">
                <a:solidFill>
                  <a:srgbClr val="FF0000"/>
                </a:solidFill>
              </a:rPr>
              <a:t>переключениями)</a:t>
            </a:r>
            <a:endParaRPr lang="ru-RU" sz="7200" b="1" dirty="0">
              <a:solidFill>
                <a:srgbClr val="FF0000"/>
              </a:solidFill>
            </a:endParaRPr>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rmAutofit/>
          </a:bodyPr>
          <a:lstStyle/>
          <a:p>
            <a:pPr>
              <a:buNone/>
            </a:pPr>
            <a:r>
              <a:rPr lang="ru-RU" sz="4400" b="1" u="sng" dirty="0" smtClean="0"/>
              <a:t>А(1234)</a:t>
            </a:r>
          </a:p>
          <a:p>
            <a:pPr marL="914400" indent="-914400">
              <a:buNone/>
            </a:pPr>
            <a:r>
              <a:rPr lang="en-US" sz="3600" b="1" dirty="0" smtClean="0"/>
              <a:t>1.</a:t>
            </a:r>
            <a:r>
              <a:rPr lang="ru-RU" sz="3600" b="1" dirty="0" smtClean="0"/>
              <a:t>«Левее»</a:t>
            </a:r>
            <a:r>
              <a:rPr lang="en-US" sz="3600" b="1" dirty="0" smtClean="0"/>
              <a:t>    </a:t>
            </a:r>
            <a:r>
              <a:rPr lang="ru-RU" sz="3600" b="1" dirty="0" smtClean="0"/>
              <a:t>В(1211),</a:t>
            </a:r>
            <a:r>
              <a:rPr lang="en-US" sz="3600" b="1" dirty="0" smtClean="0"/>
              <a:t>  </a:t>
            </a:r>
            <a:r>
              <a:rPr lang="ru-RU" sz="3600" b="1" dirty="0" smtClean="0"/>
              <a:t>С(1246),</a:t>
            </a:r>
            <a:r>
              <a:rPr lang="en-US" sz="3600" b="1" dirty="0" smtClean="0"/>
              <a:t>  </a:t>
            </a:r>
            <a:r>
              <a:rPr lang="ru-RU" sz="3600" b="1" dirty="0" smtClean="0"/>
              <a:t>К(1224),</a:t>
            </a:r>
            <a:r>
              <a:rPr lang="en-US" sz="3600" b="1" dirty="0" smtClean="0"/>
              <a:t>    </a:t>
            </a:r>
            <a:r>
              <a:rPr lang="ru-RU" sz="3600" b="1" dirty="0" smtClean="0"/>
              <a:t>М(1034),</a:t>
            </a:r>
            <a:r>
              <a:rPr lang="en-US" sz="3600" b="1" dirty="0" smtClean="0"/>
              <a:t>  </a:t>
            </a:r>
            <a:r>
              <a:rPr lang="ru-RU" sz="3600" b="1" dirty="0" smtClean="0"/>
              <a:t>Е(1215),</a:t>
            </a:r>
            <a:r>
              <a:rPr lang="en-US" sz="3600" b="1" dirty="0" smtClean="0"/>
              <a:t> </a:t>
            </a:r>
            <a:r>
              <a:rPr lang="ru-RU" sz="3600" b="1" dirty="0" smtClean="0"/>
              <a:t> О(1356).</a:t>
            </a:r>
          </a:p>
          <a:p>
            <a:pPr marL="914400" indent="-914400">
              <a:buNone/>
            </a:pPr>
            <a:r>
              <a:rPr lang="ru-RU" sz="3600" b="1" dirty="0" smtClean="0"/>
              <a:t>2. «Правее»</a:t>
            </a:r>
            <a:r>
              <a:rPr lang="en-US" sz="3600" b="1" dirty="0" smtClean="0"/>
              <a:t>  </a:t>
            </a:r>
            <a:r>
              <a:rPr lang="ru-RU" sz="3600" b="1" dirty="0" smtClean="0"/>
              <a:t> </a:t>
            </a:r>
            <a:r>
              <a:rPr lang="en-US" sz="3600" b="1" dirty="0" smtClean="0"/>
              <a:t>D(1808),  F(1233),  L(1089),</a:t>
            </a:r>
          </a:p>
          <a:p>
            <a:pPr marL="914400" indent="-914400">
              <a:buNone/>
            </a:pPr>
            <a:r>
              <a:rPr lang="en-US" sz="3600" b="1" dirty="0" smtClean="0"/>
              <a:t>                        R(1402), S(1654), T(1221)</a:t>
            </a:r>
            <a:r>
              <a:rPr lang="ru-RU" sz="3600" b="1" dirty="0" smtClean="0"/>
              <a:t>.</a:t>
            </a:r>
            <a:endParaRPr lang="en-US" sz="3600" b="1" dirty="0" smtClean="0"/>
          </a:p>
          <a:p>
            <a:pPr marL="914400" indent="-914400">
              <a:buNone/>
            </a:pPr>
            <a:r>
              <a:rPr lang="ru-RU" sz="4400" b="1" u="sng" dirty="0" smtClean="0"/>
              <a:t>Р(2456)</a:t>
            </a:r>
            <a:r>
              <a:rPr lang="en-US" sz="4400" b="1" dirty="0" smtClean="0"/>
              <a:t> </a:t>
            </a:r>
            <a:endParaRPr lang="ru-RU" sz="4400" b="1" dirty="0" smtClean="0"/>
          </a:p>
          <a:p>
            <a:pPr marL="914400" indent="-914400">
              <a:buNone/>
            </a:pPr>
            <a:r>
              <a:rPr lang="ru-RU" sz="3600" b="1" dirty="0" smtClean="0"/>
              <a:t>«Между А и Р», «Правее Р», «Левее Р и правее А»</a:t>
            </a:r>
          </a:p>
          <a:p>
            <a:pPr marL="914400" indent="-914400">
              <a:buNone/>
            </a:pPr>
            <a:endParaRPr lang="ru-RU" sz="3600" b="1" dirty="0"/>
          </a:p>
        </p:txBody>
      </p:sp>
      <p:graphicFrame>
        <p:nvGraphicFramePr>
          <p:cNvPr id="4" name="Таблица 3"/>
          <p:cNvGraphicFramePr>
            <a:graphicFrameLocks noGrp="1"/>
          </p:cNvGraphicFramePr>
          <p:nvPr/>
        </p:nvGraphicFramePr>
        <p:xfrm>
          <a:off x="214284" y="5357826"/>
          <a:ext cx="8572560" cy="1343982"/>
        </p:xfrm>
        <a:graphic>
          <a:graphicData uri="http://schemas.openxmlformats.org/drawingml/2006/table">
            <a:tbl>
              <a:tblPr firstRow="1" bandRow="1">
                <a:tableStyleId>{5940675A-B579-460E-94D1-54222C63F5DA}</a:tableStyleId>
              </a:tblPr>
              <a:tblGrid>
                <a:gridCol w="1714512"/>
                <a:gridCol w="1714512"/>
                <a:gridCol w="1714512"/>
                <a:gridCol w="1714512"/>
                <a:gridCol w="1714512"/>
              </a:tblGrid>
              <a:tr h="642942">
                <a:tc>
                  <a:txBody>
                    <a:bodyPr/>
                    <a:lstStyle/>
                    <a:p>
                      <a:pPr algn="ctr"/>
                      <a:r>
                        <a:rPr lang="ru-RU" sz="2000" dirty="0" smtClean="0"/>
                        <a:t>Левее А </a:t>
                      </a:r>
                      <a:endParaRPr lang="ru-RU" sz="2000" dirty="0"/>
                    </a:p>
                  </a:txBody>
                  <a:tcPr/>
                </a:tc>
                <a:tc>
                  <a:txBody>
                    <a:bodyPr/>
                    <a:lstStyle/>
                    <a:p>
                      <a:pPr algn="ctr"/>
                      <a:r>
                        <a:rPr lang="ru-RU" sz="2000" dirty="0" smtClean="0"/>
                        <a:t>Правее А</a:t>
                      </a:r>
                      <a:endParaRPr lang="ru-RU" sz="2000" dirty="0"/>
                    </a:p>
                  </a:txBody>
                  <a:tcPr/>
                </a:tc>
                <a:tc>
                  <a:txBody>
                    <a:bodyPr/>
                    <a:lstStyle/>
                    <a:p>
                      <a:pPr algn="ctr"/>
                      <a:r>
                        <a:rPr lang="ru-RU" sz="2000" dirty="0" smtClean="0"/>
                        <a:t>Между А и Р</a:t>
                      </a:r>
                      <a:endParaRPr lang="ru-RU" sz="2000" dirty="0"/>
                    </a:p>
                  </a:txBody>
                  <a:tcPr/>
                </a:tc>
                <a:tc>
                  <a:txBody>
                    <a:bodyPr/>
                    <a:lstStyle/>
                    <a:p>
                      <a:pPr algn="ctr"/>
                      <a:r>
                        <a:rPr lang="ru-RU" sz="2000" dirty="0" smtClean="0"/>
                        <a:t>Правее Р</a:t>
                      </a:r>
                      <a:endParaRPr lang="ru-RU" sz="2000" dirty="0"/>
                    </a:p>
                  </a:txBody>
                  <a:tcPr/>
                </a:tc>
                <a:tc>
                  <a:txBody>
                    <a:bodyPr/>
                    <a:lstStyle/>
                    <a:p>
                      <a:pPr algn="ctr"/>
                      <a:r>
                        <a:rPr lang="ru-RU" sz="2000" dirty="0" smtClean="0"/>
                        <a:t>Левее Р и правее А </a:t>
                      </a:r>
                      <a:endParaRPr lang="ru-RU" sz="2000" dirty="0"/>
                    </a:p>
                  </a:txBody>
                  <a:tcPr/>
                </a:tc>
              </a:tr>
              <a:tr h="642942">
                <a:tc>
                  <a:txBody>
                    <a:bodyPr/>
                    <a:lstStyle/>
                    <a:p>
                      <a:endParaRPr lang="ru-RU" dirty="0"/>
                    </a:p>
                  </a:txBody>
                  <a:tcPr/>
                </a:tc>
                <a:tc>
                  <a:txBody>
                    <a:bodyPr/>
                    <a:lstStyle/>
                    <a:p>
                      <a:endParaRPr lang="ru-RU" dirty="0"/>
                    </a:p>
                  </a:txBody>
                  <a:tcPr/>
                </a:tc>
                <a:tc>
                  <a:txBody>
                    <a:bodyPr/>
                    <a:lstStyle/>
                    <a:p>
                      <a:endParaRPr lang="ru-RU" dirty="0"/>
                    </a:p>
                  </a:txBody>
                  <a:tcPr/>
                </a:tc>
                <a:tc>
                  <a:txBody>
                    <a:bodyPr/>
                    <a:lstStyle/>
                    <a:p>
                      <a:endParaRPr lang="ru-RU" dirty="0"/>
                    </a:p>
                  </a:txBody>
                  <a:tcPr/>
                </a:tc>
                <a:tc>
                  <a:txBody>
                    <a:bodyPr/>
                    <a:lstStyle/>
                    <a:p>
                      <a:endParaRPr lang="ru-RU" dirty="0"/>
                    </a:p>
                  </a:txBody>
                  <a:tcPr/>
                </a:tc>
              </a:tr>
            </a:tbl>
          </a:graphicData>
        </a:graphic>
      </p:graphicFrame>
    </p:spTree>
  </p:cSld>
  <p:clrMapOvr>
    <a:masterClrMapping/>
  </p:clrMapOvr>
  <p:transition spd="med">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0" y="0"/>
            <a:ext cx="9144000" cy="6858000"/>
          </a:xfrm>
        </p:spPr>
        <p:txBody>
          <a:bodyPr>
            <a:normAutofit/>
          </a:bodyPr>
          <a:lstStyle/>
          <a:p>
            <a:pPr algn="ctr">
              <a:buNone/>
            </a:pPr>
            <a:endParaRPr lang="ru-RU" sz="5400" b="1" dirty="0" smtClean="0"/>
          </a:p>
          <a:p>
            <a:pPr algn="ctr">
              <a:buNone/>
            </a:pPr>
            <a:r>
              <a:rPr lang="ru-RU" sz="5400" b="1" dirty="0" smtClean="0"/>
              <a:t>Действия с натуральными числами</a:t>
            </a:r>
          </a:p>
          <a:p>
            <a:pPr algn="ctr">
              <a:buNone/>
            </a:pPr>
            <a:endParaRPr lang="ru-RU" sz="5400" b="1" dirty="0" smtClean="0"/>
          </a:p>
          <a:p>
            <a:pPr algn="ctr">
              <a:buNone/>
            </a:pPr>
            <a:r>
              <a:rPr lang="ru-RU" sz="5400" b="1" dirty="0" smtClean="0"/>
              <a:t>Классификация</a:t>
            </a:r>
            <a:endParaRPr lang="ru-RU" sz="5400" b="1" dirty="0"/>
          </a:p>
        </p:txBody>
      </p:sp>
    </p:spTree>
  </p:cSld>
  <p:clrMapOvr>
    <a:masterClrMapping/>
  </p:clrMapOvr>
  <p:transition spd="med">
    <p:sndAc>
      <p:stSnd>
        <p:snd r:embed="rId2" name="camera.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1714488"/>
            <a:ext cx="8786874" cy="3071834"/>
          </a:xfrm>
        </p:spPr>
        <p:txBody>
          <a:bodyPr>
            <a:normAutofit/>
          </a:bodyPr>
          <a:lstStyle/>
          <a:p>
            <a:r>
              <a:rPr lang="ru-RU" sz="9600" b="1" dirty="0" smtClean="0">
                <a:solidFill>
                  <a:srgbClr val="002060"/>
                </a:solidFill>
              </a:rPr>
              <a:t>Анализ отношений</a:t>
            </a:r>
            <a:endParaRPr lang="ru-RU" sz="9600" b="1" dirty="0">
              <a:solidFill>
                <a:srgbClr val="002060"/>
              </a:solidFill>
            </a:endParaRPr>
          </a:p>
        </p:txBody>
      </p:sp>
    </p:spTree>
  </p:cSld>
  <p:clrMapOvr>
    <a:overrideClrMapping bg1="lt1" tx1="dk1" bg2="lt2" tx2="dk2" accent1="accent1" accent2="accent2" accent3="accent3" accent4="accent4" accent5="accent5" accent6="accent6" hlink="hlink" folHlink="folHlink"/>
  </p:clrMapOvr>
  <p:transition spd="med">
    <p:dissolve/>
    <p:sndAc>
      <p:stSnd>
        <p:snd r:embed="rId2" name="chimes.wav" builtIn="1"/>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57166"/>
            <a:ext cx="8229600" cy="6215106"/>
          </a:xfrm>
        </p:spPr>
        <p:txBody>
          <a:bodyPr>
            <a:normAutofit/>
          </a:bodyPr>
          <a:lstStyle/>
          <a:p>
            <a:pPr>
              <a:buNone/>
            </a:pPr>
            <a:r>
              <a:rPr lang="ru-RU" sz="4400" b="1" dirty="0" smtClean="0"/>
              <a:t>1.Разбейте данные ниже слова на два столбика и озаглавьте каждый столбик.</a:t>
            </a:r>
          </a:p>
          <a:p>
            <a:pPr>
              <a:spcBef>
                <a:spcPts val="600"/>
              </a:spcBef>
              <a:buNone/>
            </a:pPr>
            <a:r>
              <a:rPr lang="ru-RU" sz="4400" b="1" dirty="0" smtClean="0">
                <a:solidFill>
                  <a:srgbClr val="C00000"/>
                </a:solidFill>
              </a:rPr>
              <a:t>Слагаемое, вычитаемое, сумма, частное, множитель,</a:t>
            </a:r>
          </a:p>
          <a:p>
            <a:pPr>
              <a:spcBef>
                <a:spcPts val="600"/>
              </a:spcBef>
              <a:buNone/>
            </a:pPr>
            <a:r>
              <a:rPr lang="ru-RU" sz="4400" b="1" dirty="0" smtClean="0">
                <a:solidFill>
                  <a:srgbClr val="C00000"/>
                </a:solidFill>
              </a:rPr>
              <a:t>уменьшаемое,  делитель,</a:t>
            </a:r>
          </a:p>
          <a:p>
            <a:pPr>
              <a:spcBef>
                <a:spcPts val="600"/>
              </a:spcBef>
              <a:buNone/>
            </a:pPr>
            <a:r>
              <a:rPr lang="ru-RU" sz="4400" b="1" dirty="0" smtClean="0">
                <a:solidFill>
                  <a:srgbClr val="C00000"/>
                </a:solidFill>
              </a:rPr>
              <a:t>произведение, разность.</a:t>
            </a:r>
            <a:endParaRPr lang="ru-RU" sz="4400" b="1" dirty="0">
              <a:solidFill>
                <a:srgbClr val="C00000"/>
              </a:solidFill>
            </a:endParaRPr>
          </a:p>
        </p:txBody>
      </p:sp>
    </p:spTree>
  </p:cSld>
  <p:clrMapOvr>
    <a:masterClrMapping/>
  </p:clrMapOvr>
  <p:transition spd="med">
    <p:wheel spokes="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144000" cy="6357982"/>
          </a:xfrm>
        </p:spPr>
        <p:txBody>
          <a:bodyPr>
            <a:normAutofit/>
          </a:bodyPr>
          <a:lstStyle/>
          <a:p>
            <a:pPr>
              <a:buNone/>
            </a:pPr>
            <a:r>
              <a:rPr lang="ru-RU" sz="4000" b="1" dirty="0" smtClean="0">
                <a:solidFill>
                  <a:srgbClr val="C00000"/>
                </a:solidFill>
              </a:rPr>
              <a:t>2.Укажите, какое из выражений в блоках 1 и 2  лишнее для данного блока. Сформулируйте признак, по которому выбиралось это «лишнее».</a:t>
            </a:r>
          </a:p>
          <a:p>
            <a:pPr>
              <a:buNone/>
            </a:pPr>
            <a:r>
              <a:rPr lang="ru-RU" sz="4000" b="1" dirty="0" smtClean="0">
                <a:solidFill>
                  <a:srgbClr val="0070C0"/>
                </a:solidFill>
              </a:rPr>
              <a:t>Блок 1</a:t>
            </a:r>
            <a:r>
              <a:rPr lang="ru-RU" sz="4000" b="1" dirty="0" smtClean="0"/>
              <a:t>. а) а + в = в + а;     б) а*в = в*а   </a:t>
            </a:r>
          </a:p>
          <a:p>
            <a:pPr>
              <a:buNone/>
            </a:pPr>
            <a:r>
              <a:rPr lang="ru-RU" sz="4000" b="1" dirty="0" smtClean="0"/>
              <a:t>              в) а + (в + с) = (а + в) + с</a:t>
            </a:r>
          </a:p>
          <a:p>
            <a:pPr>
              <a:buNone/>
            </a:pPr>
            <a:r>
              <a:rPr lang="ru-RU" sz="4000" b="1" dirty="0" smtClean="0">
                <a:solidFill>
                  <a:srgbClr val="0070C0"/>
                </a:solidFill>
              </a:rPr>
              <a:t>Блок 2. </a:t>
            </a:r>
            <a:r>
              <a:rPr lang="ru-RU" sz="4000" b="1" dirty="0" smtClean="0"/>
              <a:t>а) 3а+5;   б) 14х+13х;   в) 25</a:t>
            </a:r>
            <a:r>
              <a:rPr lang="en-US" sz="4000" b="1" dirty="0" smtClean="0"/>
              <a:t>m+m</a:t>
            </a:r>
            <a:r>
              <a:rPr lang="ru-RU" sz="4000" b="1" dirty="0" smtClean="0"/>
              <a:t>; г) 34*17+66*17;    д) 100а-а.</a:t>
            </a:r>
            <a:endParaRPr lang="ru-RU" sz="4000" b="1" dirty="0" smtClean="0">
              <a:solidFill>
                <a:srgbClr val="0070C0"/>
              </a:solidFill>
            </a:endParaRPr>
          </a:p>
          <a:p>
            <a:pPr>
              <a:buNone/>
            </a:pPr>
            <a:endParaRPr lang="ru-RU" sz="4000" b="1" dirty="0">
              <a:solidFill>
                <a:srgbClr val="C00000"/>
              </a:solidFill>
            </a:endParaRPr>
          </a:p>
        </p:txBody>
      </p:sp>
    </p:spTree>
  </p:cSld>
  <p:clrMapOvr>
    <a:masterClrMapping/>
  </p:clrMapOvr>
  <p:transition spd="med">
    <p:wheel spokes="2"/>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357982"/>
          </a:xfrm>
        </p:spPr>
        <p:txBody>
          <a:bodyPr>
            <a:normAutofit/>
          </a:bodyPr>
          <a:lstStyle/>
          <a:p>
            <a:pPr>
              <a:buNone/>
            </a:pPr>
            <a:r>
              <a:rPr lang="ru-RU" sz="4000" b="1" dirty="0" smtClean="0">
                <a:solidFill>
                  <a:srgbClr val="C00000"/>
                </a:solidFill>
              </a:rPr>
              <a:t>3.Даны три ряда чисел. Укажите, по какому правилу составлен каждый ряд чисел, и продолжите его еще на три числа в соответствии с этим правилом.</a:t>
            </a:r>
          </a:p>
          <a:p>
            <a:pPr>
              <a:buNone/>
            </a:pPr>
            <a:r>
              <a:rPr lang="ru-RU" sz="5400" b="1" dirty="0" smtClean="0"/>
              <a:t>а) 1,3,5,7,9,11, …</a:t>
            </a:r>
          </a:p>
          <a:p>
            <a:pPr>
              <a:buNone/>
            </a:pPr>
            <a:r>
              <a:rPr lang="ru-RU" sz="5400" b="1" dirty="0" smtClean="0"/>
              <a:t>б) 1,2,4,5,7,8,10,…</a:t>
            </a:r>
          </a:p>
          <a:p>
            <a:pPr>
              <a:buNone/>
            </a:pPr>
            <a:r>
              <a:rPr lang="ru-RU" sz="5400" b="1" dirty="0" smtClean="0"/>
              <a:t>в) 2,4,6,8,10,12,…</a:t>
            </a:r>
            <a:endParaRPr lang="ru-RU" sz="5400" b="1" dirty="0"/>
          </a:p>
        </p:txBody>
      </p:sp>
    </p:spTree>
  </p:cSld>
  <p:clrMapOvr>
    <a:masterClrMapping/>
  </p:clrMapOvr>
  <p:transition spd="med">
    <p:wheel spokes="3"/>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8929718" cy="6643710"/>
          </a:xfrm>
        </p:spPr>
        <p:txBody>
          <a:bodyPr>
            <a:normAutofit/>
          </a:bodyPr>
          <a:lstStyle/>
          <a:p>
            <a:pPr algn="ctr">
              <a:buNone/>
            </a:pPr>
            <a:r>
              <a:rPr lang="ru-RU" sz="6600" b="1" dirty="0" smtClean="0"/>
              <a:t> </a:t>
            </a:r>
            <a:r>
              <a:rPr lang="ru-RU" sz="7200" b="1" dirty="0" smtClean="0">
                <a:solidFill>
                  <a:schemeClr val="accent4">
                    <a:lumMod val="75000"/>
                  </a:schemeClr>
                </a:solidFill>
              </a:rPr>
              <a:t>4.Укажите, какой из</a:t>
            </a:r>
          </a:p>
          <a:p>
            <a:pPr algn="ctr">
              <a:buNone/>
            </a:pPr>
            <a:r>
              <a:rPr lang="ru-RU" sz="7200" b="1" dirty="0" smtClean="0">
                <a:solidFill>
                  <a:schemeClr val="accent4">
                    <a:lumMod val="75000"/>
                  </a:schemeClr>
                </a:solidFill>
              </a:rPr>
              <a:t>     рядов  а) – в) в задании 3 оказывается лишним.</a:t>
            </a:r>
            <a:endParaRPr lang="ru-RU" sz="7200" b="1" dirty="0">
              <a:solidFill>
                <a:schemeClr val="accent4">
                  <a:lumMod val="75000"/>
                </a:schemeClr>
              </a:solidFill>
            </a:endParaRPr>
          </a:p>
        </p:txBody>
      </p:sp>
    </p:spTree>
  </p:cSld>
  <p:clrMapOvr>
    <a:masterClrMapping/>
  </p:clrMapOvr>
  <p:transition spd="med">
    <p:wheel/>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0"/>
            <a:ext cx="8786874" cy="6643710"/>
          </a:xfrm>
        </p:spPr>
        <p:txBody>
          <a:bodyPr/>
          <a:lstStyle/>
          <a:p>
            <a:pPr>
              <a:buNone/>
            </a:pPr>
            <a:r>
              <a:rPr lang="ru-RU" sz="3600" b="1" dirty="0" smtClean="0">
                <a:solidFill>
                  <a:srgbClr val="FF0000"/>
                </a:solidFill>
              </a:rPr>
              <a:t>5.На рисунке а) и б) найдите правило нахождения числа, стоящего в средней клетке первой строки. И по этому правилу вставьте в пустую клетку пропущенное число.</a:t>
            </a:r>
          </a:p>
          <a:p>
            <a:pPr>
              <a:buNone/>
            </a:pPr>
            <a:endParaRPr lang="ru-RU" b="1" dirty="0" smtClean="0"/>
          </a:p>
          <a:p>
            <a:pPr>
              <a:buNone/>
            </a:pPr>
            <a:endParaRPr lang="ru-RU" b="1" dirty="0" smtClean="0"/>
          </a:p>
          <a:p>
            <a:pPr>
              <a:buNone/>
            </a:pPr>
            <a:endParaRPr lang="ru-RU" b="1" dirty="0" smtClean="0"/>
          </a:p>
          <a:p>
            <a:pPr>
              <a:buNone/>
            </a:pPr>
            <a:endParaRPr lang="ru-RU" b="1" dirty="0" smtClean="0"/>
          </a:p>
          <a:p>
            <a:pPr>
              <a:buNone/>
            </a:pPr>
            <a:endParaRPr lang="ru-RU" b="1" dirty="0" smtClean="0"/>
          </a:p>
          <a:p>
            <a:pPr>
              <a:buNone/>
            </a:pPr>
            <a:endParaRPr lang="ru-RU" b="1" dirty="0" smtClean="0"/>
          </a:p>
          <a:p>
            <a:pPr>
              <a:buNone/>
            </a:pPr>
            <a:endParaRPr lang="ru-RU" dirty="0" smtClean="0"/>
          </a:p>
          <a:p>
            <a:pPr>
              <a:buNone/>
            </a:pPr>
            <a:endParaRPr lang="ru-RU" b="1" dirty="0"/>
          </a:p>
        </p:txBody>
      </p:sp>
      <p:graphicFrame>
        <p:nvGraphicFramePr>
          <p:cNvPr id="18" name="Таблица 17"/>
          <p:cNvGraphicFramePr>
            <a:graphicFrameLocks noGrp="1"/>
          </p:cNvGraphicFramePr>
          <p:nvPr/>
        </p:nvGraphicFramePr>
        <p:xfrm>
          <a:off x="571472" y="3286124"/>
          <a:ext cx="1042988" cy="857256"/>
        </p:xfrm>
        <a:graphic>
          <a:graphicData uri="http://schemas.openxmlformats.org/drawingml/2006/table">
            <a:tbl>
              <a:tblPr/>
              <a:tblGrid>
                <a:gridCol w="1042988"/>
              </a:tblGrid>
              <a:tr h="857256">
                <a:tc>
                  <a:txBody>
                    <a:bodyPr/>
                    <a:lstStyle/>
                    <a:p>
                      <a:pPr algn="ctr"/>
                      <a:r>
                        <a:rPr lang="ru-RU" sz="3600" b="1" dirty="0" smtClean="0"/>
                        <a:t>24</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1" name="Таблица 20"/>
          <p:cNvGraphicFramePr>
            <a:graphicFrameLocks noGrp="1"/>
          </p:cNvGraphicFramePr>
          <p:nvPr/>
        </p:nvGraphicFramePr>
        <p:xfrm>
          <a:off x="1928794" y="3286124"/>
          <a:ext cx="1042988" cy="865826"/>
        </p:xfrm>
        <a:graphic>
          <a:graphicData uri="http://schemas.openxmlformats.org/drawingml/2006/table">
            <a:tbl>
              <a:tblPr/>
              <a:tblGrid>
                <a:gridCol w="1042988"/>
              </a:tblGrid>
              <a:tr h="865826">
                <a:tc>
                  <a:txBody>
                    <a:bodyPr/>
                    <a:lstStyle/>
                    <a:p>
                      <a:pPr algn="ctr"/>
                      <a:r>
                        <a:rPr lang="ru-RU" sz="3600" b="1" dirty="0" smtClean="0"/>
                        <a:t>62</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5" name="Таблица 24"/>
          <p:cNvGraphicFramePr>
            <a:graphicFrameLocks noGrp="1"/>
          </p:cNvGraphicFramePr>
          <p:nvPr/>
        </p:nvGraphicFramePr>
        <p:xfrm>
          <a:off x="5286380" y="4429132"/>
          <a:ext cx="1042988" cy="722950"/>
        </p:xfrm>
        <a:graphic>
          <a:graphicData uri="http://schemas.openxmlformats.org/drawingml/2006/table">
            <a:tbl>
              <a:tblPr/>
              <a:tblGrid>
                <a:gridCol w="1042988"/>
              </a:tblGrid>
              <a:tr h="722950">
                <a:tc>
                  <a:txBody>
                    <a:bodyPr/>
                    <a:lstStyle/>
                    <a:p>
                      <a:pPr algn="ctr"/>
                      <a:r>
                        <a:rPr lang="ru-RU" sz="3600" b="1" dirty="0" smtClean="0"/>
                        <a:t>51</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6" name="Таблица 25"/>
          <p:cNvGraphicFramePr>
            <a:graphicFrameLocks noGrp="1"/>
          </p:cNvGraphicFramePr>
          <p:nvPr/>
        </p:nvGraphicFramePr>
        <p:xfrm>
          <a:off x="1928794" y="4429132"/>
          <a:ext cx="1042988" cy="714380"/>
        </p:xfrm>
        <a:graphic>
          <a:graphicData uri="http://schemas.openxmlformats.org/drawingml/2006/table">
            <a:tbl>
              <a:tblPr/>
              <a:tblGrid>
                <a:gridCol w="1042988"/>
              </a:tblGrid>
              <a:tr h="714380">
                <a:tc>
                  <a:txBody>
                    <a:bodyPr/>
                    <a:lstStyle/>
                    <a:p>
                      <a:pPr algn="ctr"/>
                      <a:r>
                        <a:rPr lang="ru-RU" sz="3600" b="1" dirty="0" smtClean="0"/>
                        <a:t>?</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7" name="Таблица 26"/>
          <p:cNvGraphicFramePr>
            <a:graphicFrameLocks noGrp="1"/>
          </p:cNvGraphicFramePr>
          <p:nvPr/>
        </p:nvGraphicFramePr>
        <p:xfrm>
          <a:off x="6643702" y="3357562"/>
          <a:ext cx="1042988" cy="937264"/>
        </p:xfrm>
        <a:graphic>
          <a:graphicData uri="http://schemas.openxmlformats.org/drawingml/2006/table">
            <a:tbl>
              <a:tblPr/>
              <a:tblGrid>
                <a:gridCol w="1042988"/>
              </a:tblGrid>
              <a:tr h="937264">
                <a:tc>
                  <a:txBody>
                    <a:bodyPr/>
                    <a:lstStyle/>
                    <a:p>
                      <a:pPr algn="ctr"/>
                      <a:r>
                        <a:rPr lang="ru-RU" sz="3600" b="1" dirty="0" smtClean="0"/>
                        <a:t>3</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8" name="Таблица 27"/>
          <p:cNvGraphicFramePr>
            <a:graphicFrameLocks noGrp="1"/>
          </p:cNvGraphicFramePr>
          <p:nvPr/>
        </p:nvGraphicFramePr>
        <p:xfrm>
          <a:off x="7858148" y="3357562"/>
          <a:ext cx="1042988" cy="865826"/>
        </p:xfrm>
        <a:graphic>
          <a:graphicData uri="http://schemas.openxmlformats.org/drawingml/2006/table">
            <a:tbl>
              <a:tblPr/>
              <a:tblGrid>
                <a:gridCol w="1042988"/>
              </a:tblGrid>
              <a:tr h="865826">
                <a:tc>
                  <a:txBody>
                    <a:bodyPr/>
                    <a:lstStyle/>
                    <a:p>
                      <a:pPr algn="ctr"/>
                      <a:r>
                        <a:rPr lang="ru-RU" sz="3600" b="1" dirty="0" smtClean="0"/>
                        <a:t>19</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9" name="Таблица 28"/>
          <p:cNvGraphicFramePr>
            <a:graphicFrameLocks noGrp="1"/>
          </p:cNvGraphicFramePr>
          <p:nvPr/>
        </p:nvGraphicFramePr>
        <p:xfrm>
          <a:off x="7858148" y="4429132"/>
          <a:ext cx="1042988" cy="651512"/>
        </p:xfrm>
        <a:graphic>
          <a:graphicData uri="http://schemas.openxmlformats.org/drawingml/2006/table">
            <a:tbl>
              <a:tblPr/>
              <a:tblGrid>
                <a:gridCol w="1042988"/>
              </a:tblGrid>
              <a:tr h="651512">
                <a:tc>
                  <a:txBody>
                    <a:bodyPr/>
                    <a:lstStyle/>
                    <a:p>
                      <a:pPr algn="ctr"/>
                      <a:r>
                        <a:rPr lang="ru-RU" sz="3600" b="1" dirty="0" smtClean="0"/>
                        <a:t>17</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30" name="Таблица 29"/>
          <p:cNvGraphicFramePr>
            <a:graphicFrameLocks noGrp="1"/>
          </p:cNvGraphicFramePr>
          <p:nvPr/>
        </p:nvGraphicFramePr>
        <p:xfrm>
          <a:off x="3286116" y="4429132"/>
          <a:ext cx="1042988" cy="714380"/>
        </p:xfrm>
        <a:graphic>
          <a:graphicData uri="http://schemas.openxmlformats.org/drawingml/2006/table">
            <a:tbl>
              <a:tblPr/>
              <a:tblGrid>
                <a:gridCol w="1042988"/>
              </a:tblGrid>
              <a:tr h="714380">
                <a:tc>
                  <a:txBody>
                    <a:bodyPr/>
                    <a:lstStyle/>
                    <a:p>
                      <a:pPr algn="ctr"/>
                      <a:r>
                        <a:rPr lang="ru-RU" sz="3600" b="1" dirty="0" smtClean="0"/>
                        <a:t>25</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31" name="Таблица 30"/>
          <p:cNvGraphicFramePr>
            <a:graphicFrameLocks noGrp="1"/>
          </p:cNvGraphicFramePr>
          <p:nvPr/>
        </p:nvGraphicFramePr>
        <p:xfrm>
          <a:off x="3286116" y="3286124"/>
          <a:ext cx="1042988" cy="865826"/>
        </p:xfrm>
        <a:graphic>
          <a:graphicData uri="http://schemas.openxmlformats.org/drawingml/2006/table">
            <a:tbl>
              <a:tblPr/>
              <a:tblGrid>
                <a:gridCol w="1042988"/>
              </a:tblGrid>
              <a:tr h="865826">
                <a:tc>
                  <a:txBody>
                    <a:bodyPr/>
                    <a:lstStyle/>
                    <a:p>
                      <a:pPr algn="ctr"/>
                      <a:r>
                        <a:rPr lang="ru-RU" sz="3600" b="1" dirty="0" smtClean="0"/>
                        <a:t>38</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32" name="Таблица 31"/>
          <p:cNvGraphicFramePr>
            <a:graphicFrameLocks noGrp="1"/>
          </p:cNvGraphicFramePr>
          <p:nvPr/>
        </p:nvGraphicFramePr>
        <p:xfrm>
          <a:off x="5286380" y="3357562"/>
          <a:ext cx="1042988" cy="865826"/>
        </p:xfrm>
        <a:graphic>
          <a:graphicData uri="http://schemas.openxmlformats.org/drawingml/2006/table">
            <a:tbl>
              <a:tblPr/>
              <a:tblGrid>
                <a:gridCol w="1042988"/>
              </a:tblGrid>
              <a:tr h="865826">
                <a:tc>
                  <a:txBody>
                    <a:bodyPr/>
                    <a:lstStyle/>
                    <a:p>
                      <a:pPr algn="ctr"/>
                      <a:r>
                        <a:rPr lang="ru-RU" sz="3600" b="1" dirty="0" smtClean="0"/>
                        <a:t>57</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33" name="Таблица 32"/>
          <p:cNvGraphicFramePr>
            <a:graphicFrameLocks noGrp="1"/>
          </p:cNvGraphicFramePr>
          <p:nvPr/>
        </p:nvGraphicFramePr>
        <p:xfrm>
          <a:off x="6643702" y="4429132"/>
          <a:ext cx="1042988" cy="651512"/>
        </p:xfrm>
        <a:graphic>
          <a:graphicData uri="http://schemas.openxmlformats.org/drawingml/2006/table">
            <a:tbl>
              <a:tblPr/>
              <a:tblGrid>
                <a:gridCol w="1042988"/>
              </a:tblGrid>
              <a:tr h="651512">
                <a:tc>
                  <a:txBody>
                    <a:bodyPr/>
                    <a:lstStyle/>
                    <a:p>
                      <a:pPr algn="ctr"/>
                      <a:r>
                        <a:rPr lang="ru-RU" sz="3600" b="1" dirty="0" smtClean="0"/>
                        <a:t>?</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34" name="Таблица 33"/>
          <p:cNvGraphicFramePr>
            <a:graphicFrameLocks noGrp="1"/>
          </p:cNvGraphicFramePr>
          <p:nvPr/>
        </p:nvGraphicFramePr>
        <p:xfrm>
          <a:off x="571472" y="4429132"/>
          <a:ext cx="1042988" cy="722950"/>
        </p:xfrm>
        <a:graphic>
          <a:graphicData uri="http://schemas.openxmlformats.org/drawingml/2006/table">
            <a:tbl>
              <a:tblPr/>
              <a:tblGrid>
                <a:gridCol w="1042988"/>
              </a:tblGrid>
              <a:tr h="722950">
                <a:tc>
                  <a:txBody>
                    <a:bodyPr/>
                    <a:lstStyle/>
                    <a:p>
                      <a:pPr algn="ctr"/>
                      <a:r>
                        <a:rPr lang="ru-RU" sz="3600" b="1" dirty="0" smtClean="0"/>
                        <a:t>17</a:t>
                      </a:r>
                      <a:endParaRPr lang="ru-RU" sz="3600" b="1"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ransition spd="med">
    <p:spli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a:bodyPr>
          <a:lstStyle/>
          <a:p>
            <a:pPr algn="ctr">
              <a:buNone/>
            </a:pPr>
            <a:endParaRPr lang="ru-RU" sz="6600" b="1" dirty="0" smtClean="0">
              <a:solidFill>
                <a:srgbClr val="FF0000"/>
              </a:solidFill>
            </a:endParaRPr>
          </a:p>
          <a:p>
            <a:pPr algn="ctr">
              <a:buNone/>
            </a:pPr>
            <a:r>
              <a:rPr lang="ru-RU" sz="8000" b="1" dirty="0" smtClean="0">
                <a:solidFill>
                  <a:srgbClr val="FF0000"/>
                </a:solidFill>
              </a:rPr>
              <a:t>Развитие смысловой памяти</a:t>
            </a:r>
            <a:endParaRPr lang="ru-RU" sz="8000" b="1" dirty="0">
              <a:solidFill>
                <a:srgbClr val="FF0000"/>
              </a:solidFill>
            </a:endParaRPr>
          </a:p>
        </p:txBody>
      </p:sp>
    </p:spTree>
  </p:cSld>
  <p:clrMapOvr>
    <a:masterClrMapping/>
  </p:clrMapOvr>
  <p:transition spd="med">
    <p:wheel spokes="3"/>
    <p:sndAc>
      <p:stSnd>
        <p:snd r:embed="rId2" name="chimes.wav" builtIn="1"/>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786874" cy="6357982"/>
          </a:xfrm>
        </p:spPr>
        <p:txBody>
          <a:bodyPr numCol="2"/>
          <a:lstStyle/>
          <a:p>
            <a:pPr>
              <a:buNone/>
            </a:pPr>
            <a:r>
              <a:rPr lang="ru-RU" sz="4800" b="1" dirty="0" smtClean="0">
                <a:solidFill>
                  <a:srgbClr val="FF0000"/>
                </a:solidFill>
              </a:rPr>
              <a:t>Блок 1</a:t>
            </a:r>
          </a:p>
          <a:p>
            <a:pPr>
              <a:buNone/>
            </a:pPr>
            <a:endParaRPr lang="ru-RU" b="1" dirty="0" smtClean="0"/>
          </a:p>
          <a:p>
            <a:pPr>
              <a:buNone/>
            </a:pPr>
            <a:r>
              <a:rPr lang="ru-RU" b="1" dirty="0" smtClean="0"/>
              <a:t>Буквенное выражение</a:t>
            </a:r>
          </a:p>
          <a:p>
            <a:pPr>
              <a:buNone/>
            </a:pPr>
            <a:endParaRPr lang="ru-RU" b="1" dirty="0" smtClean="0"/>
          </a:p>
          <a:p>
            <a:pPr>
              <a:buNone/>
            </a:pPr>
            <a:r>
              <a:rPr lang="ru-RU" b="1" dirty="0" smtClean="0"/>
              <a:t>Значение буквы</a:t>
            </a:r>
          </a:p>
          <a:p>
            <a:pPr>
              <a:buNone/>
            </a:pPr>
            <a:endParaRPr lang="ru-RU" b="1" dirty="0" smtClean="0"/>
          </a:p>
          <a:p>
            <a:pPr>
              <a:buNone/>
            </a:pPr>
            <a:r>
              <a:rPr lang="ru-RU" b="1" dirty="0" smtClean="0"/>
              <a:t>Подставить число</a:t>
            </a:r>
          </a:p>
          <a:p>
            <a:pPr>
              <a:buNone/>
            </a:pPr>
            <a:endParaRPr lang="ru-RU" b="1" dirty="0" smtClean="0"/>
          </a:p>
          <a:p>
            <a:pPr>
              <a:buNone/>
            </a:pPr>
            <a:r>
              <a:rPr lang="ru-RU" b="1" dirty="0" smtClean="0"/>
              <a:t>Решить уравнение</a:t>
            </a:r>
          </a:p>
          <a:p>
            <a:pPr>
              <a:buNone/>
            </a:pPr>
            <a:endParaRPr lang="ru-RU" b="1" dirty="0" smtClean="0"/>
          </a:p>
          <a:p>
            <a:pPr>
              <a:buNone/>
            </a:pPr>
            <a:r>
              <a:rPr lang="ru-RU" b="1" dirty="0" smtClean="0">
                <a:solidFill>
                  <a:srgbClr val="FF0000"/>
                </a:solidFill>
              </a:rPr>
              <a:t>       </a:t>
            </a:r>
            <a:r>
              <a:rPr lang="ru-RU" sz="4800" b="1" dirty="0" smtClean="0">
                <a:solidFill>
                  <a:srgbClr val="FF0000"/>
                </a:solidFill>
              </a:rPr>
              <a:t> Блок 2</a:t>
            </a:r>
          </a:p>
          <a:p>
            <a:pPr>
              <a:buNone/>
            </a:pPr>
            <a:endParaRPr lang="ru-RU" b="1" dirty="0" smtClean="0">
              <a:solidFill>
                <a:srgbClr val="FF0000"/>
              </a:solidFill>
            </a:endParaRPr>
          </a:p>
          <a:p>
            <a:pPr>
              <a:buNone/>
            </a:pPr>
            <a:r>
              <a:rPr lang="ru-RU" b="1" dirty="0" smtClean="0">
                <a:solidFill>
                  <a:srgbClr val="FF0000"/>
                </a:solidFill>
              </a:rPr>
              <a:t> </a:t>
            </a:r>
            <a:r>
              <a:rPr lang="ru-RU" b="1" dirty="0" smtClean="0"/>
              <a:t>Корень уравнения</a:t>
            </a:r>
          </a:p>
          <a:p>
            <a:pPr>
              <a:buNone/>
            </a:pPr>
            <a:endParaRPr lang="ru-RU" b="1" dirty="0" smtClean="0"/>
          </a:p>
          <a:p>
            <a:pPr>
              <a:buNone/>
            </a:pPr>
            <a:r>
              <a:rPr lang="ru-RU" b="1" dirty="0" smtClean="0"/>
              <a:t> Неизвестное слагаемое</a:t>
            </a:r>
          </a:p>
          <a:p>
            <a:pPr>
              <a:buNone/>
            </a:pPr>
            <a:endParaRPr lang="ru-RU" b="1" dirty="0" smtClean="0"/>
          </a:p>
          <a:p>
            <a:pPr>
              <a:buNone/>
            </a:pPr>
            <a:r>
              <a:rPr lang="ru-RU" b="1" dirty="0" smtClean="0"/>
              <a:t>Верное равенство</a:t>
            </a:r>
          </a:p>
          <a:p>
            <a:pPr>
              <a:buNone/>
            </a:pPr>
            <a:endParaRPr lang="ru-RU" b="1" dirty="0" smtClean="0"/>
          </a:p>
          <a:p>
            <a:pPr>
              <a:buNone/>
            </a:pPr>
            <a:r>
              <a:rPr lang="ru-RU" b="1" dirty="0" smtClean="0"/>
              <a:t>Периметр треугольника</a:t>
            </a:r>
          </a:p>
        </p:txBody>
      </p:sp>
      <p:cxnSp>
        <p:nvCxnSpPr>
          <p:cNvPr id="5" name="Прямая соединительная линия 4"/>
          <p:cNvCxnSpPr/>
          <p:nvPr/>
        </p:nvCxnSpPr>
        <p:spPr>
          <a:xfrm rot="5400000">
            <a:off x="2143108" y="3571876"/>
            <a:ext cx="4429156"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pli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txBody>
          <a:bodyPr>
            <a:normAutofit/>
          </a:bodyPr>
          <a:lstStyle/>
          <a:p>
            <a:r>
              <a:rPr lang="ru-RU" sz="8800" b="1" dirty="0" smtClean="0"/>
              <a:t/>
            </a:r>
            <a:br>
              <a:rPr lang="ru-RU" sz="8800" b="1" dirty="0" smtClean="0"/>
            </a:br>
            <a:r>
              <a:rPr lang="ru-RU" sz="8800" b="1" dirty="0" smtClean="0">
                <a:solidFill>
                  <a:srgbClr val="C00000"/>
                </a:solidFill>
              </a:rPr>
              <a:t>Построение умозаключений</a:t>
            </a:r>
            <a:endParaRPr lang="ru-RU" sz="8800" b="1" dirty="0">
              <a:solidFill>
                <a:srgbClr val="C00000"/>
              </a:solidFill>
            </a:endParaRPr>
          </a:p>
        </p:txBody>
      </p:sp>
    </p:spTree>
  </p:cSld>
  <p:clrMapOvr>
    <a:masterClrMapping/>
  </p:clrMapOvr>
  <p:transition spd="med">
    <p:strips dir="ld"/>
    <p:sndAc>
      <p:stSnd>
        <p:snd r:embed="rId2" name="chimes.wav" builtIn="1"/>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144000" cy="6429420"/>
          </a:xfrm>
        </p:spPr>
        <p:txBody>
          <a:bodyPr>
            <a:normAutofit/>
          </a:bodyPr>
          <a:lstStyle/>
          <a:p>
            <a:pPr>
              <a:spcBef>
                <a:spcPts val="0"/>
              </a:spcBef>
              <a:buNone/>
            </a:pPr>
            <a:r>
              <a:rPr lang="ru-RU" sz="3600" b="1" dirty="0" smtClean="0">
                <a:solidFill>
                  <a:srgbClr val="C00000"/>
                </a:solidFill>
              </a:rPr>
              <a:t>Исходя из истинности двух посылок,</a:t>
            </a:r>
          </a:p>
          <a:p>
            <a:pPr>
              <a:spcBef>
                <a:spcPts val="0"/>
              </a:spcBef>
              <a:buNone/>
            </a:pPr>
            <a:r>
              <a:rPr lang="ru-RU" sz="3600" b="1" dirty="0" smtClean="0">
                <a:solidFill>
                  <a:srgbClr val="C00000"/>
                </a:solidFill>
              </a:rPr>
              <a:t>Построить умозаключение относительно величин, между</a:t>
            </a:r>
          </a:p>
          <a:p>
            <a:pPr>
              <a:spcBef>
                <a:spcPts val="0"/>
              </a:spcBef>
              <a:buNone/>
            </a:pPr>
            <a:r>
              <a:rPr lang="ru-RU" sz="3600" b="1" dirty="0" smtClean="0">
                <a:solidFill>
                  <a:srgbClr val="C00000"/>
                </a:solidFill>
              </a:rPr>
              <a:t>которыми стоит знак вопроса.</a:t>
            </a:r>
          </a:p>
          <a:p>
            <a:pPr marL="514350" indent="-514350">
              <a:spcBef>
                <a:spcPts val="0"/>
              </a:spcBef>
              <a:buAutoNum type="arabicParenR"/>
            </a:pPr>
            <a:r>
              <a:rPr lang="ru-RU" sz="3400" b="1" dirty="0" smtClean="0"/>
              <a:t>А больше Б на 3, Б меньше В на 4.  В ? А.</a:t>
            </a:r>
          </a:p>
          <a:p>
            <a:pPr marL="514350" indent="-514350">
              <a:spcBef>
                <a:spcPts val="0"/>
              </a:spcBef>
              <a:buAutoNum type="arabicParenR"/>
            </a:pPr>
            <a:r>
              <a:rPr lang="ru-RU" sz="3400" b="1" dirty="0" smtClean="0"/>
              <a:t>А больше Б на 5, Б больше В на 4. В ? А.</a:t>
            </a:r>
          </a:p>
          <a:p>
            <a:pPr marL="514350" indent="-514350">
              <a:spcBef>
                <a:spcPts val="0"/>
              </a:spcBef>
              <a:buNone/>
            </a:pPr>
            <a:r>
              <a:rPr lang="ru-RU" sz="3400" b="1" dirty="0" smtClean="0"/>
              <a:t>3) А меньше Б в 2 раза, Б больше В в 8 раз. А? В</a:t>
            </a:r>
          </a:p>
          <a:p>
            <a:pPr marL="514350" indent="-514350">
              <a:spcBef>
                <a:spcPts val="0"/>
              </a:spcBef>
              <a:buNone/>
            </a:pPr>
            <a:r>
              <a:rPr lang="ru-RU" sz="3400" b="1" dirty="0" smtClean="0"/>
              <a:t>4) А больше В в 4 раза, Б меньше В в 3 раза.Б?А</a:t>
            </a:r>
          </a:p>
          <a:p>
            <a:pPr marL="514350" indent="-514350">
              <a:spcBef>
                <a:spcPts val="0"/>
              </a:spcBef>
              <a:buNone/>
            </a:pPr>
            <a:r>
              <a:rPr lang="ru-RU" sz="3400" b="1" dirty="0" smtClean="0"/>
              <a:t>5) А больше Б в 6 раз, Б меньше В в 6 раз. В ? А.</a:t>
            </a:r>
          </a:p>
          <a:p>
            <a:pPr marL="514350" indent="-514350">
              <a:spcBef>
                <a:spcPts val="0"/>
              </a:spcBef>
              <a:buNone/>
            </a:pPr>
            <a:r>
              <a:rPr lang="ru-RU" sz="3400" b="1" dirty="0" smtClean="0"/>
              <a:t>6) А больше Б в 4 раза, В меньше А в 4 раза. Б?В.</a:t>
            </a:r>
            <a:endParaRPr lang="ru-RU" sz="3400" b="1" dirty="0"/>
          </a:p>
        </p:txBody>
      </p:sp>
    </p:spTree>
  </p:cSld>
  <p:clrMapOvr>
    <a:masterClrMapping/>
  </p:clrMapOvr>
  <p:transition spd="med">
    <p:split orient="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14290"/>
            <a:ext cx="8472518" cy="6357982"/>
          </a:xfrm>
        </p:spPr>
        <p:txBody>
          <a:bodyPr>
            <a:normAutofit fontScale="90000"/>
          </a:bodyPr>
          <a:lstStyle/>
          <a:p>
            <a:r>
              <a:rPr lang="ru-RU" sz="7300" b="1" dirty="0" smtClean="0"/>
              <a:t/>
            </a:r>
            <a:br>
              <a:rPr lang="ru-RU" sz="7300" b="1" dirty="0" smtClean="0"/>
            </a:br>
            <a:r>
              <a:rPr lang="ru-RU" sz="7300" b="1" dirty="0" smtClean="0"/>
              <a:t>Действия с обыкновенными дробями</a:t>
            </a:r>
            <a:r>
              <a:rPr lang="ru-RU" sz="6600" b="1" dirty="0" smtClean="0"/>
              <a:t/>
            </a:r>
            <a:br>
              <a:rPr lang="ru-RU" sz="6600" b="1" dirty="0" smtClean="0"/>
            </a:br>
            <a:r>
              <a:rPr lang="ru-RU" sz="6600" b="1" dirty="0" smtClean="0"/>
              <a:t/>
            </a:r>
            <a:br>
              <a:rPr lang="ru-RU" sz="6600" b="1" dirty="0" smtClean="0"/>
            </a:br>
            <a:r>
              <a:rPr lang="ru-RU" sz="5300" b="1" dirty="0" smtClean="0"/>
              <a:t>Развитие смысловой памяти</a:t>
            </a:r>
            <a:br>
              <a:rPr lang="ru-RU" sz="5300" b="1" dirty="0" smtClean="0"/>
            </a:br>
            <a:r>
              <a:rPr lang="ru-RU" sz="6600" b="1" dirty="0" smtClean="0"/>
              <a:t/>
            </a:r>
            <a:br>
              <a:rPr lang="ru-RU" sz="6600" b="1" dirty="0" smtClean="0"/>
            </a:br>
            <a:endParaRPr lang="ru-RU" sz="6600" b="1" dirty="0"/>
          </a:p>
        </p:txBody>
      </p:sp>
    </p:spTree>
  </p:cSld>
  <p:clrMapOvr>
    <a:masterClrMapping/>
  </p:clrMapOvr>
  <p:transition spd="med">
    <p:newsflash/>
    <p:sndAc>
      <p:stSnd>
        <p:snd r:embed="rId2" name="chimes.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429420"/>
          </a:xfrm>
        </p:spPr>
        <p:txBody>
          <a:bodyPr>
            <a:normAutofit/>
          </a:bodyPr>
          <a:lstStyle/>
          <a:p>
            <a:pPr algn="just">
              <a:buNone/>
            </a:pPr>
            <a:r>
              <a:rPr lang="ru-RU" sz="6000" b="1" dirty="0" smtClean="0">
                <a:solidFill>
                  <a:srgbClr val="FF0000"/>
                </a:solidFill>
              </a:rPr>
              <a:t>1.Величина, количество, цифра, счет, номер.</a:t>
            </a:r>
          </a:p>
          <a:p>
            <a:pPr algn="just">
              <a:buNone/>
            </a:pPr>
            <a:endParaRPr lang="ru-RU" sz="6000" b="1" dirty="0" smtClean="0">
              <a:solidFill>
                <a:srgbClr val="FF0000"/>
              </a:solidFill>
            </a:endParaRPr>
          </a:p>
          <a:p>
            <a:pPr algn="just">
              <a:buNone/>
            </a:pPr>
            <a:r>
              <a:rPr lang="ru-RU" sz="6000" b="1" dirty="0" smtClean="0">
                <a:solidFill>
                  <a:srgbClr val="FF0000"/>
                </a:solidFill>
              </a:rPr>
              <a:t> </a:t>
            </a:r>
            <a:r>
              <a:rPr lang="ru-RU" sz="6000" b="1" dirty="0" smtClean="0"/>
              <a:t>Слово – </a:t>
            </a:r>
            <a:r>
              <a:rPr lang="ru-RU" sz="6000" b="1" dirty="0" smtClean="0">
                <a:solidFill>
                  <a:srgbClr val="FF0000"/>
                </a:solidFill>
              </a:rPr>
              <a:t>буква.</a:t>
            </a:r>
          </a:p>
          <a:p>
            <a:pPr algn="just">
              <a:buNone/>
            </a:pPr>
            <a:r>
              <a:rPr lang="ru-RU" sz="6000" b="1" dirty="0" smtClean="0"/>
              <a:t> Натуральное число - </a:t>
            </a:r>
            <a:r>
              <a:rPr lang="ru-RU" sz="6000" b="1" dirty="0" smtClean="0">
                <a:solidFill>
                  <a:srgbClr val="FF0000"/>
                </a:solidFill>
              </a:rPr>
              <a:t>?</a:t>
            </a:r>
            <a:endParaRPr lang="ru-RU" sz="6000" b="1" dirty="0">
              <a:solidFill>
                <a:srgbClr val="FF0000"/>
              </a:solidFill>
            </a:endParaRPr>
          </a:p>
        </p:txBody>
      </p:sp>
    </p:spTree>
  </p:cSld>
  <p:clrMapOvr>
    <a:masterClrMapping/>
  </p:clrMapOvr>
  <p:transition spd="med">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144000" cy="6429420"/>
          </a:xfrm>
        </p:spPr>
        <p:txBody>
          <a:bodyPr numCol="2">
            <a:normAutofit/>
          </a:bodyPr>
          <a:lstStyle/>
          <a:p>
            <a:pPr>
              <a:buNone/>
            </a:pPr>
            <a:r>
              <a:rPr lang="ru-RU" sz="4400" b="1" dirty="0" smtClean="0"/>
              <a:t> Блок 1</a:t>
            </a:r>
          </a:p>
          <a:p>
            <a:pPr>
              <a:buNone/>
            </a:pPr>
            <a:endParaRPr lang="ru-RU" b="1" dirty="0" smtClean="0"/>
          </a:p>
          <a:p>
            <a:pPr>
              <a:buNone/>
            </a:pPr>
            <a:r>
              <a:rPr lang="ru-RU" b="1" dirty="0" smtClean="0"/>
              <a:t>Равные – доли</a:t>
            </a:r>
          </a:p>
          <a:p>
            <a:pPr>
              <a:buNone/>
            </a:pPr>
            <a:r>
              <a:rPr lang="ru-RU" b="1" dirty="0" smtClean="0"/>
              <a:t>Обыкновенные – дроби</a:t>
            </a:r>
          </a:p>
          <a:p>
            <a:pPr>
              <a:buNone/>
            </a:pPr>
            <a:r>
              <a:rPr lang="ru-RU" b="1" dirty="0" smtClean="0"/>
              <a:t>Числитель - знаменатель</a:t>
            </a:r>
          </a:p>
          <a:p>
            <a:pPr>
              <a:buNone/>
            </a:pPr>
            <a:r>
              <a:rPr lang="ru-RU" b="1" dirty="0" smtClean="0"/>
              <a:t>Часть – целое</a:t>
            </a:r>
          </a:p>
          <a:p>
            <a:pPr>
              <a:buNone/>
            </a:pPr>
            <a:r>
              <a:rPr lang="ru-RU" b="1" dirty="0" smtClean="0"/>
              <a:t>Половина – часа</a:t>
            </a:r>
          </a:p>
          <a:p>
            <a:pPr>
              <a:buNone/>
            </a:pPr>
            <a:r>
              <a:rPr lang="ru-RU" b="1" dirty="0" smtClean="0"/>
              <a:t>Смешанное – число</a:t>
            </a:r>
          </a:p>
          <a:p>
            <a:pPr>
              <a:buNone/>
            </a:pPr>
            <a:r>
              <a:rPr lang="ru-RU" b="1" dirty="0" smtClean="0"/>
              <a:t>Неполное – частное</a:t>
            </a:r>
          </a:p>
          <a:p>
            <a:pPr>
              <a:buNone/>
            </a:pPr>
            <a:endParaRPr lang="ru-RU" b="1" dirty="0" smtClean="0"/>
          </a:p>
          <a:p>
            <a:pPr>
              <a:buNone/>
            </a:pPr>
            <a:r>
              <a:rPr lang="ru-RU" b="1" dirty="0" smtClean="0"/>
              <a:t> </a:t>
            </a:r>
            <a:r>
              <a:rPr lang="ru-RU" sz="4400" b="1" dirty="0" smtClean="0"/>
              <a:t>Блок 2</a:t>
            </a:r>
          </a:p>
          <a:p>
            <a:pPr>
              <a:buNone/>
            </a:pPr>
            <a:endParaRPr lang="ru-RU" b="1" dirty="0" smtClean="0"/>
          </a:p>
          <a:p>
            <a:pPr>
              <a:buNone/>
            </a:pPr>
            <a:r>
              <a:rPr lang="ru-RU" b="1" dirty="0" smtClean="0"/>
              <a:t>Окружность – круг</a:t>
            </a:r>
          </a:p>
          <a:p>
            <a:pPr>
              <a:buNone/>
            </a:pPr>
            <a:r>
              <a:rPr lang="ru-RU" b="1" dirty="0" smtClean="0"/>
              <a:t>Часть – окружность</a:t>
            </a:r>
          </a:p>
          <a:p>
            <a:pPr>
              <a:buNone/>
            </a:pPr>
            <a:r>
              <a:rPr lang="ru-RU" b="1" dirty="0" smtClean="0"/>
              <a:t>Радиус – диаметр</a:t>
            </a:r>
          </a:p>
          <a:p>
            <a:pPr>
              <a:buNone/>
            </a:pPr>
            <a:r>
              <a:rPr lang="ru-RU" b="1" dirty="0" smtClean="0"/>
              <a:t>Четверть – часа</a:t>
            </a:r>
          </a:p>
          <a:p>
            <a:pPr>
              <a:buNone/>
            </a:pPr>
            <a:r>
              <a:rPr lang="ru-RU" b="1" dirty="0" smtClean="0"/>
              <a:t>Половина – диаметра</a:t>
            </a:r>
          </a:p>
          <a:p>
            <a:pPr>
              <a:buNone/>
            </a:pPr>
            <a:r>
              <a:rPr lang="ru-RU" b="1" dirty="0" smtClean="0"/>
              <a:t>Целое – дробное</a:t>
            </a:r>
          </a:p>
          <a:p>
            <a:pPr>
              <a:buNone/>
            </a:pPr>
            <a:r>
              <a:rPr lang="ru-RU" b="1" dirty="0" smtClean="0"/>
              <a:t>Неправильная дробь</a:t>
            </a:r>
          </a:p>
          <a:p>
            <a:pPr>
              <a:buNone/>
            </a:pPr>
            <a:endParaRPr lang="ru-RU" b="1" dirty="0"/>
          </a:p>
        </p:txBody>
      </p:sp>
      <p:cxnSp>
        <p:nvCxnSpPr>
          <p:cNvPr id="5" name="Прямая соединительная линия 4"/>
          <p:cNvCxnSpPr/>
          <p:nvPr/>
        </p:nvCxnSpPr>
        <p:spPr>
          <a:xfrm rot="5400000">
            <a:off x="2072464" y="3713958"/>
            <a:ext cx="4857784"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strips/>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txBody>
          <a:bodyPr>
            <a:normAutofit fontScale="90000"/>
          </a:bodyPr>
          <a:lstStyle/>
          <a:p>
            <a:r>
              <a:rPr lang="ru-RU" sz="8000" b="1" dirty="0" smtClean="0">
                <a:solidFill>
                  <a:srgbClr val="C00000"/>
                </a:solidFill>
              </a:rPr>
              <a:t/>
            </a:r>
            <a:br>
              <a:rPr lang="ru-RU" sz="8000" b="1" dirty="0" smtClean="0">
                <a:solidFill>
                  <a:srgbClr val="C00000"/>
                </a:solidFill>
              </a:rPr>
            </a:br>
            <a:r>
              <a:rPr lang="ru-RU" sz="8000" b="1" dirty="0" smtClean="0">
                <a:solidFill>
                  <a:srgbClr val="C00000"/>
                </a:solidFill>
              </a:rPr>
              <a:t>Развитие внимания</a:t>
            </a:r>
            <a:r>
              <a:rPr lang="ru-RU" sz="6600" b="1" dirty="0" smtClean="0">
                <a:solidFill>
                  <a:srgbClr val="C00000"/>
                </a:solidFill>
              </a:rPr>
              <a:t/>
            </a:r>
            <a:br>
              <a:rPr lang="ru-RU" sz="6600" b="1" dirty="0" smtClean="0">
                <a:solidFill>
                  <a:srgbClr val="C00000"/>
                </a:solidFill>
              </a:rPr>
            </a:br>
            <a:r>
              <a:rPr lang="ru-RU" sz="6600" b="1" dirty="0" smtClean="0">
                <a:solidFill>
                  <a:srgbClr val="C00000"/>
                </a:solidFill>
              </a:rPr>
              <a:t/>
            </a:r>
            <a:br>
              <a:rPr lang="ru-RU" sz="6600" b="1" dirty="0" smtClean="0">
                <a:solidFill>
                  <a:srgbClr val="C00000"/>
                </a:solidFill>
              </a:rPr>
            </a:br>
            <a:r>
              <a:rPr lang="en-US" b="1" dirty="0" smtClean="0">
                <a:solidFill>
                  <a:srgbClr val="7030A0"/>
                </a:solidFill>
              </a:rPr>
              <a:t>I</a:t>
            </a:r>
            <a:r>
              <a:rPr lang="ru-RU" b="1" dirty="0" smtClean="0">
                <a:solidFill>
                  <a:srgbClr val="7030A0"/>
                </a:solidFill>
              </a:rPr>
              <a:t>. Действия с переключениями</a:t>
            </a:r>
            <a:r>
              <a:rPr lang="ru-RU" sz="6600" b="1" dirty="0" smtClean="0">
                <a:solidFill>
                  <a:srgbClr val="C00000"/>
                </a:solidFill>
              </a:rPr>
              <a:t/>
            </a:r>
            <a:br>
              <a:rPr lang="ru-RU" sz="6600" b="1" dirty="0" smtClean="0">
                <a:solidFill>
                  <a:srgbClr val="C00000"/>
                </a:solidFill>
              </a:rPr>
            </a:br>
            <a:r>
              <a:rPr lang="ru-RU" sz="6600" b="1" dirty="0" smtClean="0">
                <a:solidFill>
                  <a:srgbClr val="C00000"/>
                </a:solidFill>
              </a:rPr>
              <a:t/>
            </a:r>
            <a:br>
              <a:rPr lang="ru-RU" sz="6600" b="1" dirty="0" smtClean="0">
                <a:solidFill>
                  <a:srgbClr val="C00000"/>
                </a:solidFill>
              </a:rPr>
            </a:br>
            <a:endParaRPr lang="ru-RU" sz="6600" b="1" dirty="0">
              <a:solidFill>
                <a:srgbClr val="C00000"/>
              </a:solidFill>
            </a:endParaRPr>
          </a:p>
        </p:txBody>
      </p:sp>
    </p:spTree>
  </p:cSld>
  <p:clrMapOvr>
    <a:masterClrMapping/>
  </p:clrMapOvr>
  <p:transition spd="med">
    <p:circle/>
    <p:sndAc>
      <p:stSnd>
        <p:snd r:embed="rId2" name="chimes.wav" builtIn="1"/>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142852"/>
            <a:ext cx="8786874" cy="6572296"/>
          </a:xfrm>
        </p:spPr>
        <p:txBody>
          <a:bodyPr>
            <a:normAutofit/>
          </a:bodyPr>
          <a:lstStyle/>
          <a:p>
            <a:pPr>
              <a:buNone/>
            </a:pPr>
            <a:r>
              <a:rPr lang="ru-RU" sz="4400" b="1" dirty="0" smtClean="0"/>
              <a:t>а)</a:t>
            </a:r>
          </a:p>
          <a:p>
            <a:pPr>
              <a:buNone/>
            </a:pPr>
            <a:endParaRPr lang="ru-RU" sz="4400" b="1" dirty="0" smtClean="0"/>
          </a:p>
          <a:p>
            <a:pPr>
              <a:buNone/>
            </a:pPr>
            <a:endParaRPr lang="ru-RU" sz="4400" b="1" dirty="0" smtClean="0"/>
          </a:p>
          <a:p>
            <a:pPr>
              <a:buNone/>
            </a:pPr>
            <a:r>
              <a:rPr lang="ru-RU" sz="4400" b="1" dirty="0" smtClean="0"/>
              <a:t>б)</a:t>
            </a:r>
          </a:p>
          <a:p>
            <a:pPr>
              <a:buNone/>
            </a:pPr>
            <a:endParaRPr lang="ru-RU" sz="4400" b="1" dirty="0" smtClean="0"/>
          </a:p>
          <a:p>
            <a:pPr>
              <a:buNone/>
            </a:pPr>
            <a:r>
              <a:rPr lang="ru-RU" sz="4400" b="1" dirty="0" smtClean="0"/>
              <a:t>  </a:t>
            </a:r>
            <a:endParaRPr lang="ru-RU" sz="4400" b="1" dirty="0"/>
          </a:p>
        </p:txBody>
      </p:sp>
      <p:graphicFrame>
        <p:nvGraphicFramePr>
          <p:cNvPr id="4" name="Объект 3"/>
          <p:cNvGraphicFramePr>
            <a:graphicFrameLocks noChangeAspect="1"/>
          </p:cNvGraphicFramePr>
          <p:nvPr/>
        </p:nvGraphicFramePr>
        <p:xfrm>
          <a:off x="785786" y="214290"/>
          <a:ext cx="7929618" cy="1643074"/>
        </p:xfrm>
        <a:graphic>
          <a:graphicData uri="http://schemas.openxmlformats.org/presentationml/2006/ole">
            <p:oleObj spid="_x0000_s1026" name="Формула" r:id="rId3" imgW="1739880" imgH="393480" progId="Equation.3">
              <p:embed/>
            </p:oleObj>
          </a:graphicData>
        </a:graphic>
      </p:graphicFrame>
      <p:graphicFrame>
        <p:nvGraphicFramePr>
          <p:cNvPr id="5" name="Объект 4"/>
          <p:cNvGraphicFramePr>
            <a:graphicFrameLocks noChangeAspect="1"/>
          </p:cNvGraphicFramePr>
          <p:nvPr/>
        </p:nvGraphicFramePr>
        <p:xfrm>
          <a:off x="1000100" y="2285992"/>
          <a:ext cx="7429552" cy="1643074"/>
        </p:xfrm>
        <a:graphic>
          <a:graphicData uri="http://schemas.openxmlformats.org/presentationml/2006/ole">
            <p:oleObj spid="_x0000_s1027" name="Формула" r:id="rId4" imgW="1739880" imgH="393480" progId="Equation.3">
              <p:embed/>
            </p:oleObj>
          </a:graphicData>
        </a:graphic>
      </p:graphicFrame>
      <p:graphicFrame>
        <p:nvGraphicFramePr>
          <p:cNvPr id="6" name="Таблица 5"/>
          <p:cNvGraphicFramePr>
            <a:graphicFrameLocks noGrp="1"/>
          </p:cNvGraphicFramePr>
          <p:nvPr/>
        </p:nvGraphicFramePr>
        <p:xfrm>
          <a:off x="285718" y="4429132"/>
          <a:ext cx="8572565" cy="2000264"/>
        </p:xfrm>
        <a:graphic>
          <a:graphicData uri="http://schemas.openxmlformats.org/drawingml/2006/table">
            <a:tbl>
              <a:tblPr firstRow="1" bandRow="1">
                <a:tableStyleId>{2D5ABB26-0587-4C30-8999-92F81FD0307C}</a:tableStyleId>
              </a:tblPr>
              <a:tblGrid>
                <a:gridCol w="2500332"/>
                <a:gridCol w="2286016"/>
                <a:gridCol w="1357323"/>
                <a:gridCol w="2428894"/>
              </a:tblGrid>
              <a:tr h="1000132">
                <a:tc>
                  <a:txBody>
                    <a:bodyPr/>
                    <a:lstStyle/>
                    <a:p>
                      <a:pPr algn="ctr"/>
                      <a:r>
                        <a:rPr lang="ru-RU" sz="2400" b="1" dirty="0" smtClean="0"/>
                        <a:t>Команды</a:t>
                      </a:r>
                      <a:r>
                        <a:rPr lang="ru-RU" sz="2400" b="1" baseline="0" dirty="0" smtClean="0"/>
                        <a:t> по карточкам</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b="1" dirty="0" smtClean="0"/>
                        <a:t>«Числитель»</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b="1" dirty="0" smtClean="0"/>
                        <a:t>«Стоп»</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sz="2400" b="1" dirty="0" smtClean="0"/>
                        <a:t>«Знаменатель»</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00132">
                <a:tc>
                  <a:txBody>
                    <a:bodyPr/>
                    <a:lstStyle/>
                    <a:p>
                      <a:pPr algn="ctr"/>
                      <a:r>
                        <a:rPr lang="ru-RU" sz="2400" b="1" dirty="0" smtClean="0"/>
                        <a:t>Записи учащихся</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smtClean="0"/>
                        <a:t>||</a:t>
                      </a:r>
                      <a:endParaRPr lang="ru-RU" sz="2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spd="med">
    <p:circl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226064"/>
          </a:xfrm>
        </p:spPr>
        <p:txBody>
          <a:bodyPr>
            <a:normAutofit/>
          </a:bodyPr>
          <a:lstStyle/>
          <a:p>
            <a:r>
              <a:rPr lang="en-US" sz="8000" b="1" dirty="0" smtClean="0">
                <a:solidFill>
                  <a:srgbClr val="C00000"/>
                </a:solidFill>
              </a:rPr>
              <a:t>II.</a:t>
            </a:r>
            <a:r>
              <a:rPr lang="ru-RU" sz="8000" b="1" dirty="0" smtClean="0">
                <a:solidFill>
                  <a:srgbClr val="C00000"/>
                </a:solidFill>
              </a:rPr>
              <a:t>Корректировка восприятия</a:t>
            </a:r>
            <a:endParaRPr lang="ru-RU" sz="8000" b="1" dirty="0">
              <a:solidFill>
                <a:srgbClr val="C00000"/>
              </a:solidFill>
            </a:endParaRPr>
          </a:p>
        </p:txBody>
      </p:sp>
    </p:spTree>
  </p:cSld>
  <p:clrMapOvr>
    <a:masterClrMapping/>
  </p:clrMapOvr>
  <p:transition spd="med">
    <p:diamond/>
    <p:sndAc>
      <p:stSnd>
        <p:snd r:embed="rId2" name="chimes.wav" builtIn="1"/>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5728"/>
            <a:ext cx="8229600" cy="6286544"/>
          </a:xfrm>
        </p:spPr>
        <p:txBody>
          <a:bodyPr>
            <a:normAutofit fontScale="92500"/>
          </a:bodyPr>
          <a:lstStyle/>
          <a:p>
            <a:pPr>
              <a:buNone/>
            </a:pPr>
            <a:r>
              <a:rPr lang="ru-RU" sz="4400" b="1" dirty="0" smtClean="0">
                <a:solidFill>
                  <a:srgbClr val="C00000"/>
                </a:solidFill>
              </a:rPr>
              <a:t>Найти и исправить ошибки, если они есть в следующих действиях:</a:t>
            </a:r>
          </a:p>
          <a:p>
            <a:pPr>
              <a:buNone/>
            </a:pPr>
            <a:r>
              <a:rPr lang="ru-RU" sz="4400" b="1" dirty="0" smtClean="0"/>
              <a:t> 1) 3,2 + 8 = 4,0</a:t>
            </a:r>
          </a:p>
          <a:p>
            <a:pPr>
              <a:buNone/>
            </a:pPr>
            <a:r>
              <a:rPr lang="ru-RU" sz="4400" b="1" dirty="0" smtClean="0"/>
              <a:t> 2) 16,6 – 5 = 16,1</a:t>
            </a:r>
          </a:p>
          <a:p>
            <a:pPr>
              <a:buNone/>
            </a:pPr>
            <a:r>
              <a:rPr lang="ru-RU" sz="4400" b="1" dirty="0" smtClean="0"/>
              <a:t> 3) 21,7 – 3 = 21,4</a:t>
            </a:r>
          </a:p>
          <a:p>
            <a:pPr>
              <a:buNone/>
            </a:pPr>
            <a:r>
              <a:rPr lang="ru-RU" sz="4400" b="1" dirty="0" smtClean="0"/>
              <a:t> 4) 29 + 7,1 = 100</a:t>
            </a:r>
          </a:p>
          <a:p>
            <a:pPr>
              <a:buNone/>
            </a:pPr>
            <a:r>
              <a:rPr lang="ru-RU" sz="4400" b="1" dirty="0" smtClean="0"/>
              <a:t> 5) 25,16 + 0,4 = 25,56</a:t>
            </a:r>
          </a:p>
          <a:p>
            <a:pPr>
              <a:buNone/>
            </a:pPr>
            <a:r>
              <a:rPr lang="ru-RU" sz="4400" b="1" dirty="0" smtClean="0"/>
              <a:t> 6) 0,1 – 0,034 = 0,035</a:t>
            </a:r>
            <a:endParaRPr lang="ru-RU" sz="4400" b="1" dirty="0"/>
          </a:p>
        </p:txBody>
      </p:sp>
    </p:spTree>
  </p:cSld>
  <p:clrMapOvr>
    <a:masterClrMapping/>
  </p:clrMapOvr>
  <p:transition spd="med">
    <p:split dir="in"/>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83320"/>
          </a:xfrm>
        </p:spPr>
        <p:txBody>
          <a:bodyPr>
            <a:normAutofit/>
          </a:bodyPr>
          <a:lstStyle/>
          <a:p>
            <a:r>
              <a:rPr lang="ru-RU" sz="8000" b="1" dirty="0" smtClean="0">
                <a:solidFill>
                  <a:srgbClr val="C00000"/>
                </a:solidFill>
              </a:rPr>
              <a:t>Классификация</a:t>
            </a:r>
            <a:r>
              <a:rPr lang="ru-RU" sz="6600" b="1" dirty="0" smtClean="0">
                <a:solidFill>
                  <a:srgbClr val="C00000"/>
                </a:solidFill>
              </a:rPr>
              <a:t/>
            </a:r>
            <a:br>
              <a:rPr lang="ru-RU" sz="6600" b="1" dirty="0" smtClean="0">
                <a:solidFill>
                  <a:srgbClr val="C00000"/>
                </a:solidFill>
              </a:rPr>
            </a:br>
            <a:r>
              <a:rPr lang="ru-RU" b="1" dirty="0" smtClean="0">
                <a:solidFill>
                  <a:srgbClr val="C00000"/>
                </a:solidFill>
              </a:rPr>
              <a:t/>
            </a:r>
            <a:br>
              <a:rPr lang="ru-RU" b="1" dirty="0" smtClean="0">
                <a:solidFill>
                  <a:srgbClr val="C00000"/>
                </a:solidFill>
              </a:rPr>
            </a:br>
            <a:r>
              <a:rPr lang="en-US" b="1" dirty="0" smtClean="0"/>
              <a:t>I</a:t>
            </a:r>
            <a:r>
              <a:rPr lang="ru-RU" b="1" dirty="0" smtClean="0"/>
              <a:t>.Выделение существенного признака объекта</a:t>
            </a:r>
            <a:r>
              <a:rPr lang="ru-RU" sz="6600" b="1" dirty="0" smtClean="0"/>
              <a:t/>
            </a:r>
            <a:br>
              <a:rPr lang="ru-RU" sz="6600" b="1" dirty="0" smtClean="0"/>
            </a:br>
            <a:endParaRPr lang="ru-RU" sz="6600" b="1" dirty="0"/>
          </a:p>
        </p:txBody>
      </p:sp>
    </p:spTree>
  </p:cSld>
  <p:clrMapOvr>
    <a:masterClrMapping/>
  </p:clrMapOvr>
  <p:transition spd="med">
    <p:diamond/>
    <p:sndAc>
      <p:stSnd>
        <p:snd r:embed="rId2" name="camera.wav" builtIn="1"/>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44" y="214290"/>
            <a:ext cx="8786874" cy="6357982"/>
          </a:xfrm>
        </p:spPr>
        <p:txBody>
          <a:bodyPr/>
          <a:lstStyle/>
          <a:p>
            <a:pPr>
              <a:buNone/>
            </a:pPr>
            <a:r>
              <a:rPr lang="ru-RU" b="1" dirty="0" smtClean="0">
                <a:solidFill>
                  <a:srgbClr val="C00000"/>
                </a:solidFill>
              </a:rPr>
              <a:t>Подчеркните два слова из  слов, данных в</a:t>
            </a:r>
          </a:p>
          <a:p>
            <a:pPr>
              <a:buNone/>
            </a:pPr>
            <a:r>
              <a:rPr lang="ru-RU" b="1" dirty="0" smtClean="0">
                <a:solidFill>
                  <a:srgbClr val="C00000"/>
                </a:solidFill>
              </a:rPr>
              <a:t>скобках, которые находятся в наибольшей</a:t>
            </a:r>
          </a:p>
          <a:p>
            <a:pPr>
              <a:buNone/>
            </a:pPr>
            <a:r>
              <a:rPr lang="ru-RU" b="1" dirty="0" smtClean="0">
                <a:solidFill>
                  <a:srgbClr val="C00000"/>
                </a:solidFill>
              </a:rPr>
              <a:t>связи с обобщающим словом, стоящим перед</a:t>
            </a:r>
          </a:p>
          <a:p>
            <a:pPr>
              <a:buNone/>
            </a:pPr>
            <a:r>
              <a:rPr lang="ru-RU" b="1" dirty="0" smtClean="0">
                <a:solidFill>
                  <a:srgbClr val="C00000"/>
                </a:solidFill>
              </a:rPr>
              <a:t>скобками.</a:t>
            </a:r>
          </a:p>
          <a:p>
            <a:pPr>
              <a:buNone/>
            </a:pPr>
            <a:r>
              <a:rPr lang="ru-RU" sz="2800" b="1" dirty="0" smtClean="0"/>
              <a:t> 1.</a:t>
            </a:r>
            <a:r>
              <a:rPr lang="ru-RU" b="1" dirty="0" smtClean="0"/>
              <a:t>Доля (апельсин, часть, целое, чеснок).</a:t>
            </a:r>
          </a:p>
          <a:p>
            <a:pPr>
              <a:buNone/>
            </a:pPr>
            <a:r>
              <a:rPr lang="ru-RU" b="1" dirty="0" smtClean="0"/>
              <a:t> 2.Дробь (половина, треть, числитель, четверть, знаменатель).</a:t>
            </a:r>
          </a:p>
          <a:p>
            <a:pPr>
              <a:buNone/>
            </a:pPr>
            <a:r>
              <a:rPr lang="ru-RU" b="1" dirty="0" smtClean="0"/>
              <a:t> 3.Круг (арена, центр, солнце, колесо, радиус).</a:t>
            </a:r>
          </a:p>
          <a:p>
            <a:pPr>
              <a:buNone/>
            </a:pPr>
            <a:r>
              <a:rPr lang="ru-RU" b="1" dirty="0" smtClean="0"/>
              <a:t> 4.Окружность (диаметр, колесо, кольцо, центр, бублик)</a:t>
            </a:r>
          </a:p>
          <a:p>
            <a:pPr>
              <a:buNone/>
            </a:pPr>
            <a:endParaRPr lang="ru-RU" b="1" dirty="0">
              <a:solidFill>
                <a:srgbClr val="C00000"/>
              </a:solidFill>
            </a:endParaRPr>
          </a:p>
        </p:txBody>
      </p:sp>
    </p:spTree>
  </p:cSld>
  <p:clrMapOvr>
    <a:masterClrMapping/>
  </p:clrMapOvr>
  <p:transition spd="med">
    <p:plus/>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868742"/>
          </a:xfrm>
        </p:spPr>
        <p:txBody>
          <a:bodyPr>
            <a:normAutofit/>
          </a:bodyPr>
          <a:lstStyle/>
          <a:p>
            <a:r>
              <a:rPr lang="en-US" sz="6000" b="1" dirty="0" smtClean="0">
                <a:solidFill>
                  <a:schemeClr val="accent6">
                    <a:lumMod val="75000"/>
                  </a:schemeClr>
                </a:solidFill>
              </a:rPr>
              <a:t>II</a:t>
            </a:r>
            <a:r>
              <a:rPr lang="ru-RU" sz="6000" b="1" dirty="0" smtClean="0">
                <a:solidFill>
                  <a:schemeClr val="accent6">
                    <a:lumMod val="75000"/>
                  </a:schemeClr>
                </a:solidFill>
              </a:rPr>
              <a:t>.Выделение у объектов общего признака.</a:t>
            </a:r>
            <a:endParaRPr lang="ru-RU" sz="6000" b="1" dirty="0">
              <a:solidFill>
                <a:schemeClr val="accent6">
                  <a:lumMod val="75000"/>
                </a:schemeClr>
              </a:solidFill>
            </a:endParaRPr>
          </a:p>
        </p:txBody>
      </p:sp>
    </p:spTree>
  </p:cSld>
  <p:clrMapOvr>
    <a:masterClrMapping/>
  </p:clrMapOvr>
  <p:transition spd="med">
    <p:wedge/>
    <p:sndAc>
      <p:stSnd>
        <p:snd r:embed="rId2" name="camera.wav" builtIn="1"/>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14290"/>
            <a:ext cx="9001156" cy="6429420"/>
          </a:xfrm>
        </p:spPr>
        <p:txBody>
          <a:bodyPr/>
          <a:lstStyle/>
          <a:p>
            <a:pPr>
              <a:buNone/>
            </a:pPr>
            <a:r>
              <a:rPr lang="ru-RU" b="1" dirty="0" smtClean="0">
                <a:solidFill>
                  <a:schemeClr val="accent1">
                    <a:lumMod val="75000"/>
                  </a:schemeClr>
                </a:solidFill>
              </a:rPr>
              <a:t>1.Из данных ниже дробей укажите лишнюю:</a:t>
            </a:r>
          </a:p>
          <a:p>
            <a:pPr>
              <a:buNone/>
            </a:pPr>
            <a:r>
              <a:rPr lang="ru-RU" b="1" dirty="0" smtClean="0">
                <a:solidFill>
                  <a:schemeClr val="accent1">
                    <a:lumMod val="75000"/>
                  </a:schemeClr>
                </a:solidFill>
              </a:rPr>
              <a:t>а)</a:t>
            </a:r>
          </a:p>
          <a:p>
            <a:pPr>
              <a:buNone/>
            </a:pPr>
            <a:endParaRPr lang="ru-RU" b="1" dirty="0" smtClean="0">
              <a:solidFill>
                <a:schemeClr val="accent1">
                  <a:lumMod val="75000"/>
                </a:schemeClr>
              </a:solidFill>
            </a:endParaRPr>
          </a:p>
          <a:p>
            <a:pPr>
              <a:buNone/>
            </a:pPr>
            <a:endParaRPr lang="ru-RU" b="1" dirty="0" smtClean="0">
              <a:solidFill>
                <a:schemeClr val="accent1">
                  <a:lumMod val="75000"/>
                </a:schemeClr>
              </a:solidFill>
            </a:endParaRPr>
          </a:p>
          <a:p>
            <a:pPr>
              <a:buNone/>
            </a:pPr>
            <a:r>
              <a:rPr lang="ru-RU" b="1" dirty="0" smtClean="0">
                <a:solidFill>
                  <a:schemeClr val="accent1">
                    <a:lumMod val="75000"/>
                  </a:schemeClr>
                </a:solidFill>
              </a:rPr>
              <a:t>б) </a:t>
            </a:r>
          </a:p>
          <a:p>
            <a:pPr>
              <a:buNone/>
            </a:pPr>
            <a:endParaRPr lang="ru-RU" b="1" dirty="0" smtClean="0">
              <a:solidFill>
                <a:schemeClr val="accent1">
                  <a:lumMod val="75000"/>
                </a:schemeClr>
              </a:solidFill>
            </a:endParaRPr>
          </a:p>
          <a:p>
            <a:pPr>
              <a:buNone/>
            </a:pPr>
            <a:r>
              <a:rPr lang="ru-RU" b="1" dirty="0" smtClean="0">
                <a:solidFill>
                  <a:schemeClr val="accent1">
                    <a:lumMod val="75000"/>
                  </a:schemeClr>
                </a:solidFill>
              </a:rPr>
              <a:t> </a:t>
            </a:r>
            <a:r>
              <a:rPr lang="ru-RU" sz="2800" b="1" dirty="0" smtClean="0">
                <a:solidFill>
                  <a:schemeClr val="accent1">
                    <a:lumMod val="75000"/>
                  </a:schemeClr>
                </a:solidFill>
              </a:rPr>
              <a:t>2. Из данных ниже равенств укажите лишнее. Объясните свой выбор. Дайте несколько вариантов ответа.</a:t>
            </a:r>
          </a:p>
          <a:p>
            <a:pPr>
              <a:buNone/>
            </a:pPr>
            <a:r>
              <a:rPr lang="ru-RU" sz="2800" b="1" dirty="0" smtClean="0">
                <a:solidFill>
                  <a:schemeClr val="accent1">
                    <a:lumMod val="75000"/>
                  </a:schemeClr>
                </a:solidFill>
              </a:rPr>
              <a:t>а)                   б)                в)               г)                </a:t>
            </a:r>
            <a:r>
              <a:rPr lang="ru-RU" sz="2800" b="1" dirty="0" err="1" smtClean="0">
                <a:solidFill>
                  <a:schemeClr val="accent1">
                    <a:lumMod val="75000"/>
                  </a:schemeClr>
                </a:solidFill>
              </a:rPr>
              <a:t>д</a:t>
            </a:r>
            <a:r>
              <a:rPr lang="ru-RU" sz="2800" b="1" dirty="0" smtClean="0">
                <a:solidFill>
                  <a:schemeClr val="accent1">
                    <a:lumMod val="75000"/>
                  </a:schemeClr>
                </a:solidFill>
              </a:rPr>
              <a:t>)  </a:t>
            </a:r>
            <a:endParaRPr lang="ru-RU" sz="2800" b="1" dirty="0">
              <a:solidFill>
                <a:schemeClr val="accent1">
                  <a:lumMod val="75000"/>
                </a:schemeClr>
              </a:solidFill>
            </a:endParaRPr>
          </a:p>
        </p:txBody>
      </p:sp>
      <p:graphicFrame>
        <p:nvGraphicFramePr>
          <p:cNvPr id="4" name="Объект 3"/>
          <p:cNvGraphicFramePr>
            <a:graphicFrameLocks noChangeAspect="1"/>
          </p:cNvGraphicFramePr>
          <p:nvPr/>
        </p:nvGraphicFramePr>
        <p:xfrm>
          <a:off x="785786" y="1000108"/>
          <a:ext cx="6000792" cy="1000132"/>
        </p:xfrm>
        <a:graphic>
          <a:graphicData uri="http://schemas.openxmlformats.org/presentationml/2006/ole">
            <p:oleObj spid="_x0000_s2050" name="Формула" r:id="rId3" imgW="838080" imgH="393480" progId="Equation.3">
              <p:embed/>
            </p:oleObj>
          </a:graphicData>
        </a:graphic>
      </p:graphicFrame>
      <p:graphicFrame>
        <p:nvGraphicFramePr>
          <p:cNvPr id="5" name="Объект 4"/>
          <p:cNvGraphicFramePr>
            <a:graphicFrameLocks noChangeAspect="1"/>
          </p:cNvGraphicFramePr>
          <p:nvPr/>
        </p:nvGraphicFramePr>
        <p:xfrm>
          <a:off x="928662" y="2428868"/>
          <a:ext cx="5857916" cy="928694"/>
        </p:xfrm>
        <a:graphic>
          <a:graphicData uri="http://schemas.openxmlformats.org/presentationml/2006/ole">
            <p:oleObj spid="_x0000_s2051" name="Формула" r:id="rId4" imgW="1117440" imgH="393480" progId="Equation.3">
              <p:embed/>
            </p:oleObj>
          </a:graphicData>
        </a:graphic>
      </p:graphicFrame>
      <p:graphicFrame>
        <p:nvGraphicFramePr>
          <p:cNvPr id="6" name="Объект 5"/>
          <p:cNvGraphicFramePr>
            <a:graphicFrameLocks noChangeAspect="1"/>
          </p:cNvGraphicFramePr>
          <p:nvPr/>
        </p:nvGraphicFramePr>
        <p:xfrm>
          <a:off x="642910" y="5072074"/>
          <a:ext cx="1357322" cy="785818"/>
        </p:xfrm>
        <a:graphic>
          <a:graphicData uri="http://schemas.openxmlformats.org/presentationml/2006/ole">
            <p:oleObj spid="_x0000_s2052" name="Формула" r:id="rId5" imgW="799920" imgH="393480" progId="Equation.3">
              <p:embed/>
            </p:oleObj>
          </a:graphicData>
        </a:graphic>
      </p:graphicFrame>
      <p:graphicFrame>
        <p:nvGraphicFramePr>
          <p:cNvPr id="7" name="Объект 6"/>
          <p:cNvGraphicFramePr>
            <a:graphicFrameLocks noChangeAspect="1"/>
          </p:cNvGraphicFramePr>
          <p:nvPr/>
        </p:nvGraphicFramePr>
        <p:xfrm>
          <a:off x="2428860" y="5072074"/>
          <a:ext cx="1285884" cy="857256"/>
        </p:xfrm>
        <a:graphic>
          <a:graphicData uri="http://schemas.openxmlformats.org/presentationml/2006/ole">
            <p:oleObj spid="_x0000_s2053" name="Формула" r:id="rId6" imgW="698400" imgH="393480" progId="Equation.3">
              <p:embed/>
            </p:oleObj>
          </a:graphicData>
        </a:graphic>
      </p:graphicFrame>
      <p:graphicFrame>
        <p:nvGraphicFramePr>
          <p:cNvPr id="8" name="Объект 7"/>
          <p:cNvGraphicFramePr>
            <a:graphicFrameLocks noChangeAspect="1"/>
          </p:cNvGraphicFramePr>
          <p:nvPr/>
        </p:nvGraphicFramePr>
        <p:xfrm>
          <a:off x="4143372" y="5143512"/>
          <a:ext cx="1143008" cy="785818"/>
        </p:xfrm>
        <a:graphic>
          <a:graphicData uri="http://schemas.openxmlformats.org/presentationml/2006/ole">
            <p:oleObj spid="_x0000_s2054" name="Формула" r:id="rId7" imgW="583920" imgH="393480" progId="Equation.3">
              <p:embed/>
            </p:oleObj>
          </a:graphicData>
        </a:graphic>
      </p:graphicFrame>
      <p:graphicFrame>
        <p:nvGraphicFramePr>
          <p:cNvPr id="9" name="Объект 8"/>
          <p:cNvGraphicFramePr>
            <a:graphicFrameLocks noChangeAspect="1"/>
          </p:cNvGraphicFramePr>
          <p:nvPr/>
        </p:nvGraphicFramePr>
        <p:xfrm>
          <a:off x="5643570" y="5072074"/>
          <a:ext cx="1214446" cy="750890"/>
        </p:xfrm>
        <a:graphic>
          <a:graphicData uri="http://schemas.openxmlformats.org/presentationml/2006/ole">
            <p:oleObj spid="_x0000_s2055" name="Формула" r:id="rId8" imgW="698400" imgH="393480" progId="Equation.3">
              <p:embed/>
            </p:oleObj>
          </a:graphicData>
        </a:graphic>
      </p:graphicFrame>
      <p:graphicFrame>
        <p:nvGraphicFramePr>
          <p:cNvPr id="10" name="Объект 9"/>
          <p:cNvGraphicFramePr>
            <a:graphicFrameLocks noChangeAspect="1"/>
          </p:cNvGraphicFramePr>
          <p:nvPr/>
        </p:nvGraphicFramePr>
        <p:xfrm>
          <a:off x="7358082" y="5143512"/>
          <a:ext cx="1571636" cy="750890"/>
        </p:xfrm>
        <a:graphic>
          <a:graphicData uri="http://schemas.openxmlformats.org/presentationml/2006/ole">
            <p:oleObj spid="_x0000_s2056" name="Формула" r:id="rId9" imgW="812520" imgH="393480" progId="Equation.3">
              <p:embed/>
            </p:oleObj>
          </a:graphicData>
        </a:graphic>
      </p:graphicFrame>
    </p:spTree>
  </p:cSld>
  <p:clrMapOvr>
    <a:masterClrMapping/>
  </p:clrMapOvr>
  <p:transition spd="med">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285728"/>
            <a:ext cx="8643998" cy="6215106"/>
          </a:xfrm>
        </p:spPr>
        <p:txBody>
          <a:bodyPr>
            <a:normAutofit/>
          </a:bodyPr>
          <a:lstStyle/>
          <a:p>
            <a:pPr>
              <a:buNone/>
            </a:pPr>
            <a:r>
              <a:rPr lang="ru-RU" sz="5400" b="1" dirty="0" smtClean="0">
                <a:solidFill>
                  <a:srgbClr val="FF0000"/>
                </a:solidFill>
              </a:rPr>
              <a:t>2.Числа, девять, символы, десять, бесконечное множество.</a:t>
            </a:r>
          </a:p>
          <a:p>
            <a:pPr>
              <a:buNone/>
            </a:pPr>
            <a:endParaRPr lang="ru-RU" sz="5400" b="1" dirty="0" smtClean="0">
              <a:solidFill>
                <a:srgbClr val="FF0000"/>
              </a:solidFill>
            </a:endParaRPr>
          </a:p>
          <a:p>
            <a:pPr>
              <a:buNone/>
            </a:pPr>
            <a:r>
              <a:rPr lang="ru-RU" sz="5400" b="1" dirty="0" smtClean="0"/>
              <a:t>Алфавит</a:t>
            </a:r>
            <a:r>
              <a:rPr lang="ru-RU" sz="5400" b="1" dirty="0" smtClean="0">
                <a:solidFill>
                  <a:srgbClr val="FF0000"/>
                </a:solidFill>
              </a:rPr>
              <a:t> – тридцать три.</a:t>
            </a:r>
          </a:p>
          <a:p>
            <a:pPr>
              <a:buNone/>
            </a:pPr>
            <a:r>
              <a:rPr lang="ru-RU" sz="5400" b="1" dirty="0" smtClean="0"/>
              <a:t>Цифры</a:t>
            </a:r>
            <a:r>
              <a:rPr lang="ru-RU" sz="5400" b="1" dirty="0" smtClean="0">
                <a:solidFill>
                  <a:srgbClr val="FF0000"/>
                </a:solidFill>
              </a:rPr>
              <a:t> - ?</a:t>
            </a:r>
            <a:endParaRPr lang="ru-RU" sz="5400" b="1" dirty="0">
              <a:solidFill>
                <a:srgbClr val="FF0000"/>
              </a:solidFill>
            </a:endParaRPr>
          </a:p>
        </p:txBody>
      </p:sp>
    </p:spTree>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286544"/>
          </a:xfrm>
        </p:spPr>
        <p:txBody>
          <a:bodyPr>
            <a:normAutofit/>
          </a:bodyPr>
          <a:lstStyle/>
          <a:p>
            <a:pPr>
              <a:buNone/>
            </a:pPr>
            <a:r>
              <a:rPr lang="ru-RU" sz="5400" b="1" dirty="0" smtClean="0">
                <a:solidFill>
                  <a:srgbClr val="C00000"/>
                </a:solidFill>
              </a:rPr>
              <a:t>3.Температура, масса, цифра, количество предметов, величина.</a:t>
            </a:r>
          </a:p>
          <a:p>
            <a:pPr>
              <a:buNone/>
            </a:pPr>
            <a:endParaRPr lang="ru-RU" sz="5400" b="1" dirty="0" smtClean="0">
              <a:solidFill>
                <a:srgbClr val="C00000"/>
              </a:solidFill>
            </a:endParaRPr>
          </a:p>
          <a:p>
            <a:pPr>
              <a:buNone/>
            </a:pPr>
            <a:r>
              <a:rPr lang="ru-RU" sz="5400" b="1" dirty="0" smtClean="0"/>
              <a:t>Слово – </a:t>
            </a:r>
            <a:r>
              <a:rPr lang="ru-RU" sz="5400" b="1" dirty="0" smtClean="0">
                <a:solidFill>
                  <a:srgbClr val="C00000"/>
                </a:solidFill>
              </a:rPr>
              <a:t>суть.</a:t>
            </a:r>
          </a:p>
          <a:p>
            <a:pPr>
              <a:buNone/>
            </a:pPr>
            <a:r>
              <a:rPr lang="ru-RU" sz="5400" b="1" dirty="0" smtClean="0"/>
              <a:t>Натуральное число - </a:t>
            </a:r>
            <a:r>
              <a:rPr lang="ru-RU" sz="5400" b="1" dirty="0" smtClean="0">
                <a:solidFill>
                  <a:srgbClr val="C00000"/>
                </a:solidFill>
              </a:rPr>
              <a:t>? </a:t>
            </a:r>
          </a:p>
          <a:p>
            <a:pPr>
              <a:buNone/>
            </a:pPr>
            <a:endParaRPr lang="ru-RU" sz="5400" b="1" dirty="0"/>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715436" cy="6215106"/>
          </a:xfrm>
        </p:spPr>
        <p:txBody>
          <a:bodyPr>
            <a:normAutofit/>
          </a:bodyPr>
          <a:lstStyle/>
          <a:p>
            <a:pPr>
              <a:buNone/>
            </a:pPr>
            <a:r>
              <a:rPr lang="ru-RU" sz="5400" b="1" dirty="0" smtClean="0">
                <a:solidFill>
                  <a:srgbClr val="C00000"/>
                </a:solidFill>
              </a:rPr>
              <a:t>4.Разность, умножение, произведение, деление, частное.</a:t>
            </a:r>
          </a:p>
          <a:p>
            <a:pPr>
              <a:buNone/>
            </a:pPr>
            <a:endParaRPr lang="ru-RU" sz="4400" b="1" dirty="0" smtClean="0">
              <a:solidFill>
                <a:srgbClr val="C00000"/>
              </a:solidFill>
            </a:endParaRPr>
          </a:p>
          <a:p>
            <a:pPr>
              <a:buNone/>
            </a:pPr>
            <a:r>
              <a:rPr lang="ru-RU" sz="6000" b="1" dirty="0" smtClean="0"/>
              <a:t>Слагаемое – </a:t>
            </a:r>
            <a:r>
              <a:rPr lang="ru-RU" sz="6000" b="1" dirty="0" smtClean="0">
                <a:solidFill>
                  <a:srgbClr val="C00000"/>
                </a:solidFill>
              </a:rPr>
              <a:t>сумма.</a:t>
            </a:r>
          </a:p>
          <a:p>
            <a:pPr>
              <a:buNone/>
            </a:pPr>
            <a:r>
              <a:rPr lang="ru-RU" sz="6000" b="1" dirty="0" smtClean="0"/>
              <a:t>Множитель - </a:t>
            </a:r>
            <a:r>
              <a:rPr lang="ru-RU" sz="6000" b="1" dirty="0" smtClean="0">
                <a:solidFill>
                  <a:srgbClr val="C00000"/>
                </a:solidFill>
              </a:rPr>
              <a:t>? </a:t>
            </a:r>
          </a:p>
          <a:p>
            <a:pPr>
              <a:buNone/>
            </a:pPr>
            <a:endParaRPr lang="ru-RU" sz="4400" b="1" dirty="0"/>
          </a:p>
        </p:txBody>
      </p:sp>
    </p:spTree>
  </p:cSld>
  <p:clrMapOvr>
    <a:masterClrMapping/>
  </p:clrMapOvr>
  <p:transition spd="med">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85728"/>
            <a:ext cx="8643998" cy="6357982"/>
          </a:xfrm>
        </p:spPr>
        <p:txBody>
          <a:bodyPr>
            <a:normAutofit/>
          </a:bodyPr>
          <a:lstStyle/>
          <a:p>
            <a:pPr>
              <a:buNone/>
            </a:pPr>
            <a:r>
              <a:rPr lang="ru-RU" sz="5400" b="1" dirty="0" smtClean="0">
                <a:solidFill>
                  <a:srgbClr val="C00000"/>
                </a:solidFill>
              </a:rPr>
              <a:t>5.Минуты, секунды, время, стрелки, цифры. </a:t>
            </a:r>
          </a:p>
          <a:p>
            <a:pPr>
              <a:buNone/>
            </a:pPr>
            <a:endParaRPr lang="ru-RU" sz="5400" b="1" dirty="0" smtClean="0">
              <a:solidFill>
                <a:srgbClr val="C00000"/>
              </a:solidFill>
            </a:endParaRPr>
          </a:p>
          <a:p>
            <a:pPr>
              <a:buNone/>
            </a:pPr>
            <a:r>
              <a:rPr lang="ru-RU" sz="5400" b="1" dirty="0" smtClean="0"/>
              <a:t>Термометр - </a:t>
            </a:r>
            <a:r>
              <a:rPr lang="ru-RU" sz="5400" b="1" dirty="0" smtClean="0">
                <a:solidFill>
                  <a:srgbClr val="C00000"/>
                </a:solidFill>
              </a:rPr>
              <a:t>температура.</a:t>
            </a:r>
          </a:p>
          <a:p>
            <a:pPr>
              <a:buNone/>
            </a:pPr>
            <a:r>
              <a:rPr lang="ru-RU" sz="5400" b="1" dirty="0" smtClean="0">
                <a:solidFill>
                  <a:srgbClr val="C00000"/>
                </a:solidFill>
              </a:rPr>
              <a:t> </a:t>
            </a:r>
            <a:r>
              <a:rPr lang="ru-RU" sz="5400" b="1" dirty="0" smtClean="0"/>
              <a:t>Циферблат - </a:t>
            </a:r>
            <a:r>
              <a:rPr lang="ru-RU" sz="5400" b="1" dirty="0" smtClean="0">
                <a:solidFill>
                  <a:srgbClr val="C00000"/>
                </a:solidFill>
              </a:rPr>
              <a:t> ?</a:t>
            </a:r>
            <a:endParaRPr lang="ru-RU" sz="5400" b="1" dirty="0"/>
          </a:p>
        </p:txBody>
      </p:sp>
    </p:spTree>
  </p:cSld>
  <p:clrMapOvr>
    <a:masterClrMapping/>
  </p:clrMapOvr>
  <p:transition spd="med">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357982"/>
          </a:xfrm>
        </p:spPr>
        <p:txBody>
          <a:bodyPr>
            <a:normAutofit/>
          </a:bodyPr>
          <a:lstStyle/>
          <a:p>
            <a:pPr>
              <a:buNone/>
            </a:pPr>
            <a:r>
              <a:rPr lang="ru-RU" sz="5400" b="1" dirty="0" smtClean="0">
                <a:solidFill>
                  <a:srgbClr val="C00000"/>
                </a:solidFill>
              </a:rPr>
              <a:t>6.Шкала, прямая,</a:t>
            </a:r>
          </a:p>
          <a:p>
            <a:pPr>
              <a:buNone/>
            </a:pPr>
            <a:r>
              <a:rPr lang="ru-RU" sz="5400" b="1" dirty="0" smtClean="0">
                <a:solidFill>
                  <a:srgbClr val="C00000"/>
                </a:solidFill>
              </a:rPr>
              <a:t>сантиметр, длина, деления.</a:t>
            </a:r>
          </a:p>
          <a:p>
            <a:pPr>
              <a:buNone/>
            </a:pPr>
            <a:endParaRPr lang="ru-RU" sz="5400" b="1" dirty="0" smtClean="0">
              <a:solidFill>
                <a:srgbClr val="C00000"/>
              </a:solidFill>
            </a:endParaRPr>
          </a:p>
          <a:p>
            <a:pPr>
              <a:buNone/>
            </a:pPr>
            <a:r>
              <a:rPr lang="ru-RU" sz="5400" b="1" dirty="0" smtClean="0">
                <a:solidFill>
                  <a:srgbClr val="C00000"/>
                </a:solidFill>
              </a:rPr>
              <a:t>  </a:t>
            </a:r>
            <a:r>
              <a:rPr lang="ru-RU" sz="5400" b="1" dirty="0" smtClean="0"/>
              <a:t>Весы - </a:t>
            </a:r>
            <a:r>
              <a:rPr lang="ru-RU" sz="5400" b="1" dirty="0" smtClean="0">
                <a:solidFill>
                  <a:srgbClr val="C00000"/>
                </a:solidFill>
              </a:rPr>
              <a:t> масса.</a:t>
            </a:r>
          </a:p>
          <a:p>
            <a:pPr>
              <a:buNone/>
            </a:pPr>
            <a:r>
              <a:rPr lang="ru-RU" sz="5400" b="1" dirty="0" smtClean="0">
                <a:solidFill>
                  <a:srgbClr val="C00000"/>
                </a:solidFill>
              </a:rPr>
              <a:t>  </a:t>
            </a:r>
            <a:r>
              <a:rPr lang="ru-RU" sz="5400" b="1" dirty="0" smtClean="0"/>
              <a:t>Линейка -</a:t>
            </a:r>
            <a:r>
              <a:rPr lang="ru-RU" sz="5400" b="1" dirty="0" smtClean="0">
                <a:solidFill>
                  <a:srgbClr val="C00000"/>
                </a:solidFill>
              </a:rPr>
              <a:t> ?</a:t>
            </a:r>
          </a:p>
        </p:txBody>
      </p:sp>
    </p:spTree>
  </p:cSld>
  <p:clrMapOvr>
    <a:masterClrMapping/>
  </p:clrMapOvr>
  <p:transition spd="med">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14282" y="214290"/>
            <a:ext cx="8715436" cy="6286544"/>
          </a:xfrm>
        </p:spPr>
        <p:txBody>
          <a:bodyPr>
            <a:normAutofit/>
          </a:bodyPr>
          <a:lstStyle/>
          <a:p>
            <a:pPr>
              <a:buNone/>
            </a:pPr>
            <a:r>
              <a:rPr lang="ru-RU" sz="5400" b="1" dirty="0" smtClean="0">
                <a:solidFill>
                  <a:srgbClr val="FF0000"/>
                </a:solidFill>
              </a:rPr>
              <a:t>7.Координата, начало, единичный отрезок, направление, шкала.</a:t>
            </a:r>
          </a:p>
          <a:p>
            <a:pPr>
              <a:buNone/>
            </a:pPr>
            <a:endParaRPr lang="ru-RU" sz="5400" b="1" dirty="0" smtClean="0">
              <a:solidFill>
                <a:srgbClr val="FF0000"/>
              </a:solidFill>
            </a:endParaRPr>
          </a:p>
          <a:p>
            <a:pPr>
              <a:buNone/>
            </a:pPr>
            <a:r>
              <a:rPr lang="ru-RU" sz="5400" b="1" dirty="0" smtClean="0"/>
              <a:t>Мороженое - </a:t>
            </a:r>
            <a:r>
              <a:rPr lang="ru-RU" sz="5400" b="1" dirty="0" smtClean="0">
                <a:solidFill>
                  <a:srgbClr val="FF0000"/>
                </a:solidFill>
              </a:rPr>
              <a:t> порция.</a:t>
            </a:r>
          </a:p>
          <a:p>
            <a:pPr>
              <a:buNone/>
            </a:pPr>
            <a:r>
              <a:rPr lang="ru-RU" sz="5400" b="1" dirty="0" smtClean="0"/>
              <a:t>Координатный луч - </a:t>
            </a:r>
            <a:r>
              <a:rPr lang="ru-RU" sz="5400" b="1" dirty="0" smtClean="0">
                <a:solidFill>
                  <a:srgbClr val="FF0000"/>
                </a:solidFill>
              </a:rPr>
              <a:t> ?</a:t>
            </a:r>
            <a:endParaRPr lang="ru-RU" sz="5400" b="1" dirty="0">
              <a:solidFill>
                <a:srgbClr val="FF0000"/>
              </a:solidFill>
            </a:endParaRPr>
          </a:p>
        </p:txBody>
      </p:sp>
    </p:spTree>
  </p:cSld>
  <p:clrMapOvr>
    <a:masterClrMapping/>
  </p:clrMapOvr>
  <p:transition spd="med">
    <p:pull/>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image" Target="../media/image4.jpeg"/></Relationships>
</file>

<file path=ppt/theme/_rels/theme5.xml.rels><?xml version="1.0" encoding="UTF-8" standalone="yes"?>
<Relationships xmlns="http://schemas.openxmlformats.org/package/2006/relationships"><Relationship Id="rId1" Type="http://schemas.openxmlformats.org/officeDocument/2006/relationships/image" Target="../media/image6.jpeg"/></Relationships>
</file>

<file path=ppt/theme/_rels/theme6.xml.rels><?xml version="1.0" encoding="UTF-8" standalone="yes"?>
<Relationships xmlns="http://schemas.openxmlformats.org/package/2006/relationships"><Relationship Id="rId1" Type="http://schemas.openxmlformats.org/officeDocument/2006/relationships/image" Target="../media/image7.jpeg"/></Relationships>
</file>

<file path=ppt/theme/_rels/theme7.xml.rels><?xml version="1.0" encoding="UTF-8" standalone="yes"?>
<Relationships xmlns="http://schemas.openxmlformats.org/package/2006/relationships"><Relationship Id="rId1" Type="http://schemas.openxmlformats.org/officeDocument/2006/relationships/image" Target="../media/image8.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6.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7.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647</TotalTime>
  <Words>1072</Words>
  <PresentationFormat>Экран (4:3)</PresentationFormat>
  <Paragraphs>205</Paragraphs>
  <Slides>38</Slides>
  <Notes>0</Notes>
  <HiddenSlides>0</HiddenSlides>
  <MMClips>0</MMClips>
  <ScaleCrop>false</ScaleCrop>
  <HeadingPairs>
    <vt:vector size="6" baseType="variant">
      <vt:variant>
        <vt:lpstr>Тема</vt:lpstr>
      </vt:variant>
      <vt:variant>
        <vt:i4>7</vt:i4>
      </vt:variant>
      <vt:variant>
        <vt:lpstr>Внедренные серверы OLE</vt:lpstr>
      </vt:variant>
      <vt:variant>
        <vt:i4>1</vt:i4>
      </vt:variant>
      <vt:variant>
        <vt:lpstr>Заголовки слайдов</vt:lpstr>
      </vt:variant>
      <vt:variant>
        <vt:i4>38</vt:i4>
      </vt:variant>
    </vt:vector>
  </HeadingPairs>
  <TitlesOfParts>
    <vt:vector size="46" baseType="lpstr">
      <vt:lpstr>Тема Office</vt:lpstr>
      <vt:lpstr>Поток</vt:lpstr>
      <vt:lpstr>Трек</vt:lpstr>
      <vt:lpstr>Официальная</vt:lpstr>
      <vt:lpstr>Аспект</vt:lpstr>
      <vt:lpstr>Литейная</vt:lpstr>
      <vt:lpstr>Изящная</vt:lpstr>
      <vt:lpstr>Формула</vt:lpstr>
      <vt:lpstr>Слайд 1</vt:lpstr>
      <vt:lpstr>Анализ отношений</vt:lpstr>
      <vt:lpstr>Слайд 3</vt:lpstr>
      <vt:lpstr>Слайд 4</vt:lpstr>
      <vt:lpstr>Слайд 5</vt:lpstr>
      <vt:lpstr>Слайд 6</vt:lpstr>
      <vt:lpstr>Слайд 7</vt:lpstr>
      <vt:lpstr>Слайд 8</vt:lpstr>
      <vt:lpstr>Слайд 9</vt:lpstr>
      <vt:lpstr>Классификация </vt:lpstr>
      <vt:lpstr>Слайд 11</vt:lpstr>
      <vt:lpstr>Слайд 12</vt:lpstr>
      <vt:lpstr>Слайд 13</vt:lpstr>
      <vt:lpstr>Слайд 14</vt:lpstr>
      <vt:lpstr>Развитие навыка сравнения</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 Построение умозаключений</vt:lpstr>
      <vt:lpstr>Слайд 28</vt:lpstr>
      <vt:lpstr> Действия с обыкновенными дробями  Развитие смысловой памяти  </vt:lpstr>
      <vt:lpstr>Слайд 30</vt:lpstr>
      <vt:lpstr> Развитие внимания  I. Действия с переключениями  </vt:lpstr>
      <vt:lpstr>Слайд 32</vt:lpstr>
      <vt:lpstr>II.Корректировка восприятия</vt:lpstr>
      <vt:lpstr>Слайд 34</vt:lpstr>
      <vt:lpstr>Классификация  I.Выделение существенного признака объекта </vt:lpstr>
      <vt:lpstr>Слайд 36</vt:lpstr>
      <vt:lpstr>II.Выделение у объектов общего признака.</vt:lpstr>
      <vt:lpstr>Слайд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WIN7XP</cp:lastModifiedBy>
  <cp:revision>68</cp:revision>
  <dcterms:modified xsi:type="dcterms:W3CDTF">2012-02-07T18:38:00Z</dcterms:modified>
</cp:coreProperties>
</file>