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2" r:id="rId2"/>
    <p:sldId id="273" r:id="rId3"/>
    <p:sldId id="271" r:id="rId4"/>
    <p:sldId id="275" r:id="rId5"/>
    <p:sldId id="274" r:id="rId6"/>
    <p:sldId id="256" r:id="rId7"/>
    <p:sldId id="259" r:id="rId8"/>
    <p:sldId id="264" r:id="rId9"/>
    <p:sldId id="260" r:id="rId10"/>
    <p:sldId id="268" r:id="rId11"/>
    <p:sldId id="258" r:id="rId12"/>
    <p:sldId id="269" r:id="rId13"/>
    <p:sldId id="270" r:id="rId14"/>
    <p:sldId id="263" r:id="rId15"/>
    <p:sldId id="266" r:id="rId16"/>
    <p:sldId id="276" r:id="rId17"/>
    <p:sldId id="261" r:id="rId18"/>
    <p:sldId id="265" r:id="rId19"/>
    <p:sldId id="257" r:id="rId20"/>
    <p:sldId id="267" r:id="rId21"/>
    <p:sldId id="26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15951A-DCD9-4E18-A531-465EA21F5ADD}" type="datetimeFigureOut">
              <a:rPr lang="ru-RU" smtClean="0"/>
              <a:pPr/>
              <a:t>16.01.2011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B5377B-53B7-455E-A933-D223E6307BD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ACF2C6E-B88D-4B73-BAAA-76162BA34AE9}" type="slidenum">
              <a:rPr lang="ru-RU" smtClean="0"/>
              <a:pPr/>
              <a:t>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ACF2C6E-B88D-4B73-BAAA-76162BA34AE9}" type="slidenum">
              <a:rPr lang="ru-RU" smtClean="0"/>
              <a:pPr/>
              <a:t>18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ACF2C6E-B88D-4B73-BAAA-76162BA34AE9}"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51CB97F-10E1-492A-9C2A-7382AAACEF26}" type="datetimeFigureOut">
              <a:rPr lang="ru-RU" smtClean="0"/>
              <a:pPr/>
              <a:t>16.01.2011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57D389C-7E3E-4D94-8559-AB7D360659D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51CB97F-10E1-492A-9C2A-7382AAACEF26}"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D389C-7E3E-4D94-8559-AB7D360659D3}" type="slidenum">
              <a:rPr lang="ru-RU" smtClean="0"/>
              <a:pPr/>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51CB97F-10E1-492A-9C2A-7382AAACEF26}"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D389C-7E3E-4D94-8559-AB7D360659D3}" type="slidenum">
              <a:rPr lang="ru-RU" smtClean="0"/>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51CB97F-10E1-492A-9C2A-7382AAACEF26}"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D389C-7E3E-4D94-8559-AB7D360659D3}" type="slidenum">
              <a:rPr lang="ru-RU" smtClean="0"/>
              <a:pPr/>
              <a:t>‹#›</a:t>
            </a:fld>
            <a:endParaRPr lang="ru-RU"/>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51CB97F-10E1-492A-9C2A-7382AAACEF26}" type="datetimeFigureOut">
              <a:rPr lang="ru-RU" smtClean="0"/>
              <a:pPr/>
              <a:t>16.01.2011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7D389C-7E3E-4D94-8559-AB7D360659D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51CB97F-10E1-492A-9C2A-7382AAACEF26}" type="datetimeFigureOut">
              <a:rPr lang="ru-RU" smtClean="0"/>
              <a:pPr/>
              <a:t>16.01.2011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7D389C-7E3E-4D94-8559-AB7D360659D3}" type="slidenum">
              <a:rPr lang="ru-RU" smtClean="0"/>
              <a:pPr/>
              <a:t>‹#›</a:t>
            </a:fld>
            <a:endParaRPr lang="ru-RU"/>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51CB97F-10E1-492A-9C2A-7382AAACEF26}" type="datetimeFigureOut">
              <a:rPr lang="ru-RU" smtClean="0"/>
              <a:pPr/>
              <a:t>16.01.2011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57D389C-7E3E-4D94-8559-AB7D360659D3}" type="slidenum">
              <a:rPr lang="ru-RU" smtClean="0"/>
              <a:pPr/>
              <a:t>‹#›</a:t>
            </a:fld>
            <a:endParaRPr lang="ru-RU"/>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51CB97F-10E1-492A-9C2A-7382AAACEF26}" type="datetimeFigureOut">
              <a:rPr lang="ru-RU" smtClean="0"/>
              <a:pPr/>
              <a:t>16.01.2011</a:t>
            </a:fld>
            <a:endParaRPr lang="ru-RU"/>
          </a:p>
        </p:txBody>
      </p:sp>
      <p:sp>
        <p:nvSpPr>
          <p:cNvPr id="8" name="Номер слайда 7"/>
          <p:cNvSpPr>
            <a:spLocks noGrp="1"/>
          </p:cNvSpPr>
          <p:nvPr>
            <p:ph type="sldNum" sz="quarter" idx="11"/>
          </p:nvPr>
        </p:nvSpPr>
        <p:spPr/>
        <p:txBody>
          <a:bodyPr/>
          <a:lstStyle/>
          <a:p>
            <a:fld id="{957D389C-7E3E-4D94-8559-AB7D360659D3}"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1CB97F-10E1-492A-9C2A-7382AAACEF26}" type="datetimeFigureOut">
              <a:rPr lang="ru-RU" smtClean="0"/>
              <a:pPr/>
              <a:t>16.01.2011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57D389C-7E3E-4D94-8559-AB7D360659D3}" type="slidenum">
              <a:rPr lang="ru-RU" smtClean="0"/>
              <a:pPr/>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51CB97F-10E1-492A-9C2A-7382AAACEF26}" type="datetimeFigureOut">
              <a:rPr lang="ru-RU" smtClean="0"/>
              <a:pPr/>
              <a:t>16.01.2011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957D389C-7E3E-4D94-8559-AB7D360659D3}" type="slidenum">
              <a:rPr lang="ru-RU" smtClean="0"/>
              <a:pPr/>
              <a:t>‹#›</a:t>
            </a:fld>
            <a:endParaRPr lang="ru-RU"/>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51CB97F-10E1-492A-9C2A-7382AAACEF26}" type="datetimeFigureOut">
              <a:rPr lang="ru-RU" smtClean="0"/>
              <a:pPr/>
              <a:t>16.01.2011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7D389C-7E3E-4D94-8559-AB7D360659D3}" type="slidenum">
              <a:rPr lang="ru-RU" smtClean="0"/>
              <a:pPr/>
              <a:t>‹#›</a:t>
            </a:fld>
            <a:endParaRPr lang="ru-RU"/>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51CB97F-10E1-492A-9C2A-7382AAACEF26}" type="datetimeFigureOut">
              <a:rPr lang="ru-RU" smtClean="0"/>
              <a:pPr/>
              <a:t>16.01.2011</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57D389C-7E3E-4D94-8559-AB7D360659D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628800"/>
            <a:ext cx="5724128" cy="2301240"/>
          </a:xfrm>
        </p:spPr>
        <p:txBody>
          <a:bodyPr>
            <a:normAutofit fontScale="90000"/>
          </a:bodyPr>
          <a:lstStyle/>
          <a:p>
            <a:pPr algn="ctr"/>
            <a:r>
              <a:rPr lang="ru-RU" b="0" dirty="0" smtClean="0"/>
              <a:t>Алексей Николаевич Толстой </a:t>
            </a:r>
            <a:br>
              <a:rPr lang="ru-RU" b="0" dirty="0" smtClean="0"/>
            </a:br>
            <a:r>
              <a:rPr lang="ru-RU" b="0" dirty="0" smtClean="0"/>
              <a:t>(1883 - 1945)</a:t>
            </a:r>
            <a:endParaRPr lang="ru-RU" dirty="0"/>
          </a:p>
        </p:txBody>
      </p:sp>
      <p:pic>
        <p:nvPicPr>
          <p:cNvPr id="5" name="Рисунок 4" descr="452450.jpg"/>
          <p:cNvPicPr>
            <a:picLocks noChangeAspect="1"/>
          </p:cNvPicPr>
          <p:nvPr/>
        </p:nvPicPr>
        <p:blipFill>
          <a:blip r:embed="rId2" cstate="print"/>
          <a:stretch>
            <a:fillRect/>
          </a:stretch>
        </p:blipFill>
        <p:spPr>
          <a:xfrm>
            <a:off x="5508104" y="260648"/>
            <a:ext cx="3333750" cy="3333750"/>
          </a:xfrm>
          <a:prstGeom prst="rect">
            <a:avLst/>
          </a:prstGeom>
          <a:ln>
            <a:noFill/>
          </a:ln>
          <a:effectLst>
            <a:softEdge rad="112500"/>
          </a:effectLst>
        </p:spPr>
      </p:pic>
      <p:sp>
        <p:nvSpPr>
          <p:cNvPr id="4" name="Прямоугольник 3"/>
          <p:cNvSpPr/>
          <p:nvPr/>
        </p:nvSpPr>
        <p:spPr>
          <a:xfrm>
            <a:off x="2915816" y="5345832"/>
            <a:ext cx="6228184" cy="1512168"/>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Работу выполнила учитель русского языка и литературы Кочулина Татьяна Викторовна</a:t>
            </a:r>
          </a:p>
          <a:p>
            <a:pPr algn="ctr"/>
            <a:r>
              <a:rPr lang="ru-RU" dirty="0" smtClean="0"/>
              <a:t>МОУ лицей №10 города Советска</a:t>
            </a:r>
            <a:endParaRPr lang="ru-RU"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467600" cy="1143000"/>
          </a:xfrm>
        </p:spPr>
        <p:txBody>
          <a:bodyPr/>
          <a:lstStyle/>
          <a:p>
            <a:r>
              <a:rPr lang="ru-RU" dirty="0" smtClean="0">
                <a:solidFill>
                  <a:srgbClr val="00B0F0"/>
                </a:solidFill>
              </a:rPr>
              <a:t>А.Толстой «ГАДЮКА».</a:t>
            </a:r>
            <a:endParaRPr lang="ru-RU" dirty="0"/>
          </a:p>
        </p:txBody>
      </p:sp>
      <p:sp>
        <p:nvSpPr>
          <p:cNvPr id="3" name="Содержимое 2"/>
          <p:cNvSpPr>
            <a:spLocks noGrp="1"/>
          </p:cNvSpPr>
          <p:nvPr>
            <p:ph idx="1"/>
          </p:nvPr>
        </p:nvSpPr>
        <p:spPr>
          <a:xfrm>
            <a:off x="0" y="980728"/>
            <a:ext cx="4499992" cy="5877272"/>
          </a:xfrm>
        </p:spPr>
        <p:txBody>
          <a:bodyPr>
            <a:normAutofit fontScale="77500" lnSpcReduction="20000"/>
          </a:bodyPr>
          <a:lstStyle/>
          <a:p>
            <a:pPr>
              <a:buNone/>
            </a:pPr>
            <a:r>
              <a:rPr lang="ru-RU" dirty="0" smtClean="0"/>
              <a:t>      Повесть А. Н. Толстого «Гадюка», изданная в 1928 г., вызвала достаточно широкий читательский резонанс. Ее не только обсуждали, но и в духе того времени даже устраивали суды над главной героиней — Ольгой Вячеславовной Зотовой. </a:t>
            </a:r>
          </a:p>
          <a:p>
            <a:pPr>
              <a:buNone/>
            </a:pPr>
            <a:r>
              <a:rPr lang="ru-RU" dirty="0" smtClean="0"/>
              <a:t>     Обвинители, как правило, расценивали ее действия с социально-политической, классовой точки зрения. Однако сегодня мы можем взглянуть на произведение и с совсем другой точки зрения.</a:t>
            </a:r>
            <a:endParaRPr lang="ru-RU" dirty="0"/>
          </a:p>
        </p:txBody>
      </p:sp>
      <p:pic>
        <p:nvPicPr>
          <p:cNvPr id="4" name="Рисунок 3" descr="54761331_709619309.jpg"/>
          <p:cNvPicPr>
            <a:picLocks noChangeAspect="1"/>
          </p:cNvPicPr>
          <p:nvPr/>
        </p:nvPicPr>
        <p:blipFill>
          <a:blip r:embed="rId2" cstate="print"/>
          <a:stretch>
            <a:fillRect/>
          </a:stretch>
        </p:blipFill>
        <p:spPr>
          <a:xfrm>
            <a:off x="4877131" y="908720"/>
            <a:ext cx="4266869" cy="5805264"/>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F0"/>
                </a:solidFill>
              </a:rPr>
              <a:t>А.Толстой «ГАДЮКА».</a:t>
            </a:r>
            <a:endParaRPr lang="ru-RU" dirty="0">
              <a:solidFill>
                <a:srgbClr val="00B0F0"/>
              </a:solidFill>
            </a:endParaRPr>
          </a:p>
        </p:txBody>
      </p:sp>
      <p:sp>
        <p:nvSpPr>
          <p:cNvPr id="3" name="Содержимое 2"/>
          <p:cNvSpPr>
            <a:spLocks noGrp="1"/>
          </p:cNvSpPr>
          <p:nvPr>
            <p:ph idx="1"/>
          </p:nvPr>
        </p:nvSpPr>
        <p:spPr>
          <a:xfrm>
            <a:off x="0" y="1124744"/>
            <a:ext cx="5508104" cy="5733256"/>
          </a:xfrm>
        </p:spPr>
        <p:txBody>
          <a:bodyPr>
            <a:normAutofit fontScale="77500" lnSpcReduction="20000"/>
          </a:bodyPr>
          <a:lstStyle/>
          <a:p>
            <a:pPr>
              <a:buNone/>
            </a:pPr>
            <a:r>
              <a:rPr lang="ru-RU" dirty="0" smtClean="0"/>
              <a:t>         В повести “Гадюка” девушка из интеллигентной семьи идет на войну, охваченная ненавистью, мщением за свою загубленную семью. Пройдя через все тяготы, лишения бессмысленной жестокой войны, где ей пришлось убивать, потерять любимого человека, Зотова превращается из хорошенькой молоденькой девушки в “демобилизованного солдата; ну разве это женщина?”</a:t>
            </a:r>
            <a:br>
              <a:rPr lang="ru-RU" dirty="0" smtClean="0"/>
            </a:br>
            <a:r>
              <a:rPr lang="ru-RU" dirty="0" smtClean="0"/>
              <a:t>    </a:t>
            </a:r>
            <a:r>
              <a:rPr lang="ru-RU" b="1" dirty="0" smtClean="0">
                <a:solidFill>
                  <a:srgbClr val="C00000"/>
                </a:solidFill>
              </a:rPr>
              <a:t>Мир природы, люди в ее круговороте, простые человеческие отношения – вот высшие ценности для писателя.</a:t>
            </a:r>
            <a:r>
              <a:rPr lang="ru-RU" dirty="0" smtClean="0"/>
              <a:t/>
            </a:r>
            <a:br>
              <a:rPr lang="ru-RU" dirty="0" smtClean="0"/>
            </a:br>
            <a:endParaRPr lang="ru-RU" dirty="0" smtClean="0"/>
          </a:p>
          <a:p>
            <a:endParaRPr lang="ru-RU" dirty="0"/>
          </a:p>
        </p:txBody>
      </p:sp>
      <p:pic>
        <p:nvPicPr>
          <p:cNvPr id="4" name="Рисунок 3" descr="1287042950_gaduka.jpg"/>
          <p:cNvPicPr>
            <a:picLocks noChangeAspect="1"/>
          </p:cNvPicPr>
          <p:nvPr/>
        </p:nvPicPr>
        <p:blipFill>
          <a:blip r:embed="rId2" cstate="print"/>
          <a:stretch>
            <a:fillRect/>
          </a:stretch>
        </p:blipFill>
        <p:spPr>
          <a:xfrm>
            <a:off x="5508104" y="1052736"/>
            <a:ext cx="3436891" cy="492778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5940152" cy="6597352"/>
          </a:xfrm>
        </p:spPr>
        <p:txBody>
          <a:bodyPr>
            <a:normAutofit fontScale="77500" lnSpcReduction="20000"/>
          </a:bodyPr>
          <a:lstStyle/>
          <a:p>
            <a:pPr>
              <a:buNone/>
            </a:pPr>
            <a:r>
              <a:rPr lang="ru-RU" dirty="0" smtClean="0"/>
              <a:t>   Героиня повести «Гадюка» Ольга Вячеславовна Зотова принадлежала к буржуазной зажиточной семье, и жизнь, по ее же словам, планировалась соответствующе: «муж — приличный блондин, я — в розовом пеньюаре, сидим, оба отражаемся в никелированном кофейнике. И больше — ничего!... И это — счастье...»</a:t>
            </a:r>
            <a:r>
              <a:rPr lang="ru-RU" u="sng" baseline="30000" dirty="0" smtClean="0"/>
              <a:t> </a:t>
            </a:r>
          </a:p>
          <a:p>
            <a:pPr>
              <a:buNone/>
            </a:pPr>
            <a:r>
              <a:rPr lang="ru-RU" dirty="0" smtClean="0"/>
              <a:t>          Однако Гражданская война перевернула все. Бандиты убили родителей, зверски изувечили ее саму, разворовали и сожгли дом... Потеряв то, что составляло основу и смысл существования, свою прежнюю «социальную одежду», чудом выжив, Зотова встала перед выбором нового положения и облика, новой своей роли во враждебном и страшном мире.</a:t>
            </a:r>
            <a:endParaRPr lang="ru-RU" dirty="0"/>
          </a:p>
        </p:txBody>
      </p:sp>
      <p:pic>
        <p:nvPicPr>
          <p:cNvPr id="4" name="Рисунок 3" descr="red_army.jpg"/>
          <p:cNvPicPr>
            <a:picLocks noChangeAspect="1"/>
          </p:cNvPicPr>
          <p:nvPr/>
        </p:nvPicPr>
        <p:blipFill>
          <a:blip r:embed="rId2" cstate="print"/>
          <a:stretch>
            <a:fillRect/>
          </a:stretch>
        </p:blipFill>
        <p:spPr>
          <a:xfrm>
            <a:off x="6012160" y="2316833"/>
            <a:ext cx="3131840" cy="4541167"/>
          </a:xfrm>
          <a:prstGeom prst="rect">
            <a:avLst/>
          </a:prstGeom>
        </p:spPr>
      </p:pic>
      <p:pic>
        <p:nvPicPr>
          <p:cNvPr id="5" name="Рисунок 4" descr="11114.jpg"/>
          <p:cNvPicPr>
            <a:picLocks noChangeAspect="1"/>
          </p:cNvPicPr>
          <p:nvPr/>
        </p:nvPicPr>
        <p:blipFill>
          <a:blip r:embed="rId3" cstate="print"/>
          <a:stretch>
            <a:fillRect/>
          </a:stretch>
        </p:blipFill>
        <p:spPr>
          <a:xfrm>
            <a:off x="5878723" y="1"/>
            <a:ext cx="3265277" cy="2492896"/>
          </a:xfrm>
          <a:prstGeom prst="rect">
            <a:avLst/>
          </a:prstGeom>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964488" cy="3960440"/>
          </a:xfrm>
        </p:spPr>
        <p:txBody>
          <a:bodyPr>
            <a:normAutofit fontScale="70000" lnSpcReduction="20000"/>
          </a:bodyPr>
          <a:lstStyle/>
          <a:p>
            <a:pPr>
              <a:buNone/>
            </a:pPr>
            <a:r>
              <a:rPr lang="ru-RU" dirty="0" smtClean="0"/>
              <a:t>        </a:t>
            </a:r>
          </a:p>
          <a:p>
            <a:pPr>
              <a:buNone/>
            </a:pPr>
            <a:r>
              <a:rPr lang="ru-RU" dirty="0" smtClean="0"/>
              <a:t>             И в этом выборе немалую роль сыграл мужчина, красный командир Дмитрий Васильевич Емельянов. Он поддержал Ольгу своим вниманием (помог с жильем, затем взял в отряд), возбудил ее воображение мечтами о новой яркой жизни, например, рассказами о лихом, кровавом бое — «Тут уж — руби, гони... Пленных нет...» . Именно он вложил свое понимание жизни в ее сознание: «...прожила бы, как все, — жизнь просмотрела в окошко из-за фикуса... Скука. &lt;.....&gt; Надо когда-нибудь ведь и погулять, не все же на счетах щелкать...»; «диким весельем блеснули его зубы», и от его слов «...хочешь не хочешь — гуляй с нами» у нее кружилась голова и как будто «память вставала из тьмы ее крови», крича «На коней, гуляй, душа!...».</a:t>
            </a:r>
          </a:p>
          <a:p>
            <a:endParaRPr lang="ru-RU" dirty="0"/>
          </a:p>
        </p:txBody>
      </p:sp>
      <p:pic>
        <p:nvPicPr>
          <p:cNvPr id="4" name="Содержимое 3" descr="rys9.jpg"/>
          <p:cNvPicPr>
            <a:picLocks noChangeAspect="1"/>
          </p:cNvPicPr>
          <p:nvPr/>
        </p:nvPicPr>
        <p:blipFill>
          <a:blip r:embed="rId2" cstate="print"/>
          <a:stretch>
            <a:fillRect/>
          </a:stretch>
        </p:blipFill>
        <p:spPr>
          <a:xfrm>
            <a:off x="2411760" y="3562350"/>
            <a:ext cx="5257800" cy="329565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дфорыорфы.jpg"/>
          <p:cNvPicPr>
            <a:picLocks noGrp="1" noChangeAspect="1"/>
          </p:cNvPicPr>
          <p:nvPr>
            <p:ph idx="1"/>
          </p:nvPr>
        </p:nvPicPr>
        <p:blipFill>
          <a:blip r:embed="rId2" cstate="print"/>
          <a:stretch>
            <a:fillRect/>
          </a:stretch>
        </p:blipFill>
        <p:spPr>
          <a:xfrm>
            <a:off x="5759624" y="1715993"/>
            <a:ext cx="3384376" cy="5142007"/>
          </a:xfrm>
          <a:prstGeom prst="rect">
            <a:avLst/>
          </a:prstGeom>
        </p:spPr>
      </p:pic>
      <p:sp>
        <p:nvSpPr>
          <p:cNvPr id="2" name="Заголовок 1"/>
          <p:cNvSpPr>
            <a:spLocks noGrp="1"/>
          </p:cNvSpPr>
          <p:nvPr>
            <p:ph type="title"/>
          </p:nvPr>
        </p:nvSpPr>
        <p:spPr>
          <a:xfrm>
            <a:off x="755576" y="260648"/>
            <a:ext cx="7787208" cy="2146250"/>
          </a:xfrm>
        </p:spPr>
        <p:txBody>
          <a:bodyPr>
            <a:normAutofit fontScale="90000"/>
          </a:bodyPr>
          <a:lstStyle/>
          <a:p>
            <a:r>
              <a:rPr lang="ru-RU" sz="3600" dirty="0" smtClean="0"/>
              <a:t>А.Н.Толстой «Гадюка»</a:t>
            </a:r>
            <a:br>
              <a:rPr lang="ru-RU" sz="3600" dirty="0" smtClean="0"/>
            </a:br>
            <a:r>
              <a:rPr lang="ru-RU" sz="3600" dirty="0" smtClean="0"/>
              <a:t>…</a:t>
            </a:r>
            <a:r>
              <a:rPr lang="ru-RU" sz="3600" dirty="0" smtClean="0">
                <a:solidFill>
                  <a:srgbClr val="00B0F0"/>
                </a:solidFill>
              </a:rPr>
              <a:t>Одна, одна в дикой, враждебной жизни, одинока, как в минуту смерти, не нужна никому...</a:t>
            </a:r>
            <a:endParaRPr lang="ru-RU" dirty="0">
              <a:solidFill>
                <a:srgbClr val="00B0F0"/>
              </a:solidFill>
            </a:endParaRPr>
          </a:p>
        </p:txBody>
      </p:sp>
      <p:sp>
        <p:nvSpPr>
          <p:cNvPr id="5" name="Прямоугольник 4"/>
          <p:cNvSpPr/>
          <p:nvPr/>
        </p:nvSpPr>
        <p:spPr>
          <a:xfrm>
            <a:off x="0" y="2426017"/>
            <a:ext cx="5580112" cy="3693319"/>
          </a:xfrm>
          <a:prstGeom prst="rect">
            <a:avLst/>
          </a:prstGeom>
        </p:spPr>
        <p:txBody>
          <a:bodyPr wrap="square">
            <a:spAutoFit/>
          </a:bodyPr>
          <a:lstStyle/>
          <a:p>
            <a:r>
              <a:rPr lang="ru-RU" dirty="0" smtClean="0"/>
              <a:t>   </a:t>
            </a:r>
            <a:r>
              <a:rPr lang="ru-RU" sz="2400" dirty="0" smtClean="0"/>
              <a:t> История героини демонстрирует всю несовместимость войны и насилия с человеческим счастьем, самой человеческой природой. В данном произведении раскрыта пора великих исторических испытаний, которые столкнули интеллигенцию с жизненной драмой исторического развития России.</a:t>
            </a:r>
            <a:br>
              <a:rPr lang="ru-RU" sz="2400" dirty="0" smtClean="0"/>
            </a:br>
            <a:endParaRPr lang="ru-RU"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8892480" cy="908720"/>
          </a:xfrm>
        </p:spPr>
        <p:txBody>
          <a:bodyPr/>
          <a:lstStyle/>
          <a:p>
            <a:r>
              <a:rPr lang="ru-RU" b="1" dirty="0" smtClean="0">
                <a:solidFill>
                  <a:srgbClr val="00B0F0"/>
                </a:solidFill>
              </a:rPr>
              <a:t>"Весь мир как дикое поле"</a:t>
            </a:r>
            <a:endParaRPr lang="ru-RU" dirty="0">
              <a:solidFill>
                <a:srgbClr val="00B0F0"/>
              </a:solidFill>
            </a:endParaRPr>
          </a:p>
        </p:txBody>
      </p:sp>
      <p:sp>
        <p:nvSpPr>
          <p:cNvPr id="6" name="Содержимое 5"/>
          <p:cNvSpPr>
            <a:spLocks noGrp="1"/>
          </p:cNvSpPr>
          <p:nvPr>
            <p:ph idx="1"/>
          </p:nvPr>
        </p:nvSpPr>
        <p:spPr>
          <a:xfrm>
            <a:off x="0" y="836712"/>
            <a:ext cx="6588224" cy="6021288"/>
          </a:xfrm>
        </p:spPr>
        <p:txBody>
          <a:bodyPr>
            <a:normAutofit fontScale="92500"/>
          </a:bodyPr>
          <a:lstStyle/>
          <a:p>
            <a:r>
              <a:rPr lang="ru-RU" sz="2400" dirty="0" smtClean="0"/>
              <a:t> Куда было ехать? </a:t>
            </a:r>
            <a:r>
              <a:rPr lang="ru-RU" sz="2400" dirty="0" smtClean="0">
                <a:solidFill>
                  <a:srgbClr val="00B0F0"/>
                </a:solidFill>
              </a:rPr>
              <a:t>Весь мир — как дикое поле</a:t>
            </a:r>
            <a:r>
              <a:rPr lang="ru-RU" sz="2400" dirty="0" smtClean="0"/>
              <a:t>. Вернулась в город, на сборочный пункт к военкому, предъявила документы и наградную брошь-стрелку и вскоре с эшелоном уехала в Сибирь — воевать.</a:t>
            </a:r>
          </a:p>
          <a:p>
            <a:r>
              <a:rPr lang="ru-RU" sz="2400" dirty="0" smtClean="0"/>
              <a:t>Стук вагонных колес, железный жар печурки в сизом дыму, тысячи, тысячи верст, долгие, как путь, песни, вонь и загаженный снег казармы, орущие буквы военных плакатов... Все это путалось в ее воспоминаниях, сливалось в один долгий свиток нескончаемых бедствий.</a:t>
            </a:r>
          </a:p>
          <a:p>
            <a:r>
              <a:rPr lang="ru-RU" sz="2400" dirty="0" smtClean="0"/>
              <a:t>Ольга Вячеславовна была худа и черна; могла пить автомобильный спирт, курила махорку и, когда надо, ругалась не хуже других. За женщину ее мало кто .признавал, была уж очень тоща и зла</a:t>
            </a:r>
            <a:r>
              <a:rPr lang="ru-RU" sz="2400" dirty="0" smtClean="0">
                <a:solidFill>
                  <a:srgbClr val="00B0F0"/>
                </a:solidFill>
              </a:rPr>
              <a:t>, как гадюка….</a:t>
            </a:r>
          </a:p>
          <a:p>
            <a:endParaRPr lang="ru-RU" sz="2400" dirty="0"/>
          </a:p>
        </p:txBody>
      </p:sp>
      <p:pic>
        <p:nvPicPr>
          <p:cNvPr id="7" name="Рисунок 6" descr="lisa.jpg"/>
          <p:cNvPicPr>
            <a:picLocks noChangeAspect="1"/>
          </p:cNvPicPr>
          <p:nvPr/>
        </p:nvPicPr>
        <p:blipFill>
          <a:blip r:embed="rId2" cstate="print"/>
          <a:stretch>
            <a:fillRect/>
          </a:stretch>
        </p:blipFill>
        <p:spPr>
          <a:xfrm>
            <a:off x="6444208" y="1628800"/>
            <a:ext cx="2376264" cy="332677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32656"/>
            <a:ext cx="8892480" cy="1938992"/>
          </a:xfrm>
          <a:prstGeom prst="rect">
            <a:avLst/>
          </a:prstGeom>
        </p:spPr>
        <p:txBody>
          <a:bodyPr wrap="square">
            <a:spAutoFit/>
          </a:bodyPr>
          <a:lstStyle/>
          <a:p>
            <a:r>
              <a:rPr lang="ru-RU" sz="2000" dirty="0" smtClean="0"/>
              <a:t>Страшный конфликт женского - и военного. Боевого - и мещанского. Дважды вернуться с того света - и не найти себя на этом. Парадоксы, конфликты, контрасты - в этом вся Россия двадцатых.</a:t>
            </a:r>
          </a:p>
          <a:p>
            <a:r>
              <a:rPr lang="ru-RU" sz="2000" dirty="0" smtClean="0"/>
              <a:t>      Ольге, конечно, сочувствуешь, как сочувствует ей и автор. Она оказалась заложницей эпохи, страшной эпохи, ломавшей людей с безжалостностью слепой и тупой стихии...</a:t>
            </a:r>
            <a:endParaRPr lang="ru-RU" sz="2000" dirty="0"/>
          </a:p>
        </p:txBody>
      </p:sp>
      <p:pic>
        <p:nvPicPr>
          <p:cNvPr id="6" name="Рисунок 5" descr="__p.190x255x100.Gka.jpeg"/>
          <p:cNvPicPr>
            <a:picLocks noChangeAspect="1"/>
          </p:cNvPicPr>
          <p:nvPr/>
        </p:nvPicPr>
        <p:blipFill>
          <a:blip r:embed="rId2" cstate="print"/>
          <a:stretch>
            <a:fillRect/>
          </a:stretch>
        </p:blipFill>
        <p:spPr>
          <a:xfrm>
            <a:off x="323528" y="2564904"/>
            <a:ext cx="2160240" cy="2899269"/>
          </a:xfrm>
          <a:prstGeom prst="rect">
            <a:avLst/>
          </a:prstGeom>
          <a:ln>
            <a:noFill/>
          </a:ln>
          <a:effectLst>
            <a:softEdge rad="112500"/>
          </a:effectLst>
        </p:spPr>
      </p:pic>
      <p:pic>
        <p:nvPicPr>
          <p:cNvPr id="7" name="Рисунок 6" descr="11114.jpg"/>
          <p:cNvPicPr>
            <a:picLocks noChangeAspect="1"/>
          </p:cNvPicPr>
          <p:nvPr/>
        </p:nvPicPr>
        <p:blipFill>
          <a:blip r:embed="rId3" cstate="print"/>
          <a:stretch>
            <a:fillRect/>
          </a:stretch>
        </p:blipFill>
        <p:spPr>
          <a:xfrm>
            <a:off x="4067944" y="2204864"/>
            <a:ext cx="4874493" cy="3721461"/>
          </a:xfrm>
          <a:prstGeom prst="rect">
            <a:avLst/>
          </a:prstGeom>
          <a:ln>
            <a:noFill/>
          </a:ln>
          <a:effectLst>
            <a:softEdge rad="112500"/>
          </a:effectLst>
        </p:spPr>
      </p:pic>
      <p:pic>
        <p:nvPicPr>
          <p:cNvPr id="8" name="Рисунок 7" descr="lisa.jpg"/>
          <p:cNvPicPr>
            <a:picLocks noChangeAspect="1"/>
          </p:cNvPicPr>
          <p:nvPr/>
        </p:nvPicPr>
        <p:blipFill>
          <a:blip r:embed="rId4" cstate="print"/>
          <a:stretch>
            <a:fillRect/>
          </a:stretch>
        </p:blipFill>
        <p:spPr>
          <a:xfrm>
            <a:off x="2339752" y="2890118"/>
            <a:ext cx="2376264" cy="332677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7467600" cy="2664295"/>
          </a:xfrm>
        </p:spPr>
        <p:txBody>
          <a:bodyPr/>
          <a:lstStyle/>
          <a:p>
            <a:pPr>
              <a:buNone/>
            </a:pPr>
            <a:r>
              <a:rPr lang="ru-RU" dirty="0" smtClean="0"/>
              <a:t>    </a:t>
            </a:r>
            <a:r>
              <a:rPr lang="ru-RU" sz="2400" dirty="0" smtClean="0"/>
              <a:t>А я стою один меж них</a:t>
            </a:r>
            <a:br>
              <a:rPr lang="ru-RU" sz="2400" dirty="0" smtClean="0"/>
            </a:br>
            <a:r>
              <a:rPr lang="ru-RU" sz="2400" dirty="0" smtClean="0"/>
              <a:t>В ревущем пламени и дыме</a:t>
            </a:r>
            <a:br>
              <a:rPr lang="ru-RU" sz="2400" dirty="0" smtClean="0"/>
            </a:br>
            <a:r>
              <a:rPr lang="ru-RU" sz="2400" dirty="0" smtClean="0"/>
              <a:t>И всеми силами своими </a:t>
            </a:r>
            <a:br>
              <a:rPr lang="ru-RU" sz="2400" dirty="0" smtClean="0"/>
            </a:br>
            <a:r>
              <a:rPr lang="ru-RU" sz="2400" dirty="0" smtClean="0"/>
              <a:t>Молюсь за тех и за других.</a:t>
            </a:r>
          </a:p>
          <a:p>
            <a:pPr algn="r">
              <a:buNone/>
            </a:pPr>
            <a:r>
              <a:rPr lang="ru-RU" sz="2400" dirty="0" smtClean="0"/>
              <a:t>     Б. Гребенщиков «Я не знаю, зачем и кому это нужно».</a:t>
            </a:r>
          </a:p>
          <a:p>
            <a:endParaRPr lang="ru-RU" dirty="0"/>
          </a:p>
        </p:txBody>
      </p:sp>
      <p:pic>
        <p:nvPicPr>
          <p:cNvPr id="4" name="Рисунок 3" descr="54a4844c41568814c4afac27616_prev.jpg"/>
          <p:cNvPicPr>
            <a:picLocks noChangeAspect="1"/>
          </p:cNvPicPr>
          <p:nvPr/>
        </p:nvPicPr>
        <p:blipFill>
          <a:blip r:embed="rId2" cstate="print"/>
          <a:stretch>
            <a:fillRect/>
          </a:stretch>
        </p:blipFill>
        <p:spPr>
          <a:xfrm>
            <a:off x="827584" y="2368398"/>
            <a:ext cx="7272808" cy="4489602"/>
          </a:xfrm>
          <a:prstGeom prst="rect">
            <a:avLst/>
          </a:prstGeom>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
            <a:ext cx="7772400" cy="928670"/>
          </a:xfrm>
        </p:spPr>
        <p:txBody>
          <a:bodyPr>
            <a:normAutofit fontScale="90000"/>
          </a:bodyPr>
          <a:lstStyle/>
          <a:p>
            <a:r>
              <a:rPr lang="ru-RU" sz="3600" dirty="0" smtClean="0">
                <a:effectLst>
                  <a:outerShdw blurRad="38100" dist="38100" dir="2700000" algn="tl">
                    <a:srgbClr val="000000">
                      <a:alpha val="43137"/>
                    </a:srgbClr>
                  </a:outerShdw>
                </a:effectLst>
                <a:latin typeface="Arial Black" pitchFamily="34" charset="0"/>
              </a:rPr>
              <a:t>Уроки истории Гражданской войны: чему они нас учат?</a:t>
            </a:r>
            <a:endParaRPr lang="ru-RU" sz="3600" dirty="0">
              <a:effectLst>
                <a:outerShdw blurRad="38100" dist="38100" dir="2700000" algn="tl">
                  <a:srgbClr val="000000">
                    <a:alpha val="43137"/>
                  </a:srgbClr>
                </a:outerShdw>
              </a:effectLst>
              <a:latin typeface="Arial Black" pitchFamily="34" charset="0"/>
            </a:endParaRPr>
          </a:p>
        </p:txBody>
      </p:sp>
      <p:sp>
        <p:nvSpPr>
          <p:cNvPr id="3" name="Подзаголовок 2"/>
          <p:cNvSpPr>
            <a:spLocks noGrp="1"/>
          </p:cNvSpPr>
          <p:nvPr>
            <p:ph type="subTitle" idx="1"/>
          </p:nvPr>
        </p:nvSpPr>
        <p:spPr>
          <a:xfrm>
            <a:off x="395536" y="1196752"/>
            <a:ext cx="8501122" cy="4392488"/>
          </a:xfrm>
        </p:spPr>
        <p:txBody>
          <a:bodyPr>
            <a:noAutofit/>
          </a:bodyPr>
          <a:lstStyle/>
          <a:p>
            <a:pPr marL="514350" indent="-514350" algn="l">
              <a:buAutoNum type="arabicPeriod"/>
            </a:pPr>
            <a:r>
              <a:rPr lang="ru-RU" sz="2400" i="1" dirty="0" smtClean="0">
                <a:effectLst>
                  <a:outerShdw blurRad="38100" dist="38100" dir="2700000" algn="tl">
                    <a:srgbClr val="000000">
                      <a:alpha val="43137"/>
                    </a:srgbClr>
                  </a:outerShdw>
                </a:effectLst>
              </a:rPr>
              <a:t>Преступно убивать друг друга ради идеи или мечты!</a:t>
            </a:r>
          </a:p>
          <a:p>
            <a:pPr marL="514350" indent="-514350" algn="l"/>
            <a:endParaRPr lang="ru-RU" sz="2400" i="1" dirty="0" smtClean="0">
              <a:effectLst>
                <a:outerShdw blurRad="38100" dist="38100" dir="2700000" algn="tl">
                  <a:srgbClr val="000000">
                    <a:alpha val="43137"/>
                  </a:srgbClr>
                </a:outerShdw>
              </a:effectLst>
            </a:endParaRPr>
          </a:p>
          <a:p>
            <a:pPr marL="514350" indent="-514350" algn="l">
              <a:buFont typeface="Arial" pitchFamily="34" charset="0"/>
              <a:buAutoNum type="arabicPeriod"/>
            </a:pPr>
            <a:r>
              <a:rPr lang="ru-RU" sz="2400" i="1" dirty="0" smtClean="0">
                <a:effectLst>
                  <a:outerShdw blurRad="38100" dist="38100" dir="2700000" algn="tl">
                    <a:srgbClr val="000000">
                      <a:alpha val="43137"/>
                    </a:srgbClr>
                  </a:outerShdw>
                </a:effectLst>
              </a:rPr>
              <a:t>Нельзя лишать человека личного счастья, жизни во имя великих дел. </a:t>
            </a:r>
          </a:p>
          <a:p>
            <a:pPr marL="514350" indent="-514350" algn="l">
              <a:buFont typeface="Arial" pitchFamily="34" charset="0"/>
              <a:buAutoNum type="arabicPeriod"/>
            </a:pPr>
            <a:endParaRPr lang="ru-RU" sz="2400" i="1" dirty="0" smtClean="0">
              <a:effectLst>
                <a:outerShdw blurRad="38100" dist="38100" dir="2700000" algn="tl">
                  <a:srgbClr val="000000">
                    <a:alpha val="43137"/>
                  </a:srgbClr>
                </a:outerShdw>
              </a:effectLst>
            </a:endParaRPr>
          </a:p>
          <a:p>
            <a:pPr marL="514350" indent="-514350" algn="l">
              <a:buAutoNum type="arabicPeriod"/>
            </a:pPr>
            <a:r>
              <a:rPr lang="ru-RU" sz="2400" i="1" dirty="0" smtClean="0">
                <a:effectLst>
                  <a:outerShdw blurRad="38100" dist="38100" dir="2700000" algn="tl">
                    <a:srgbClr val="000000">
                      <a:alpha val="43137"/>
                    </a:srgbClr>
                  </a:outerShdw>
                </a:effectLst>
              </a:rPr>
              <a:t>Нельзя заставлять быть счастливым. У каждого человека  своё понимание счастья.</a:t>
            </a:r>
          </a:p>
          <a:p>
            <a:pPr marL="514350" indent="-514350" algn="l">
              <a:buAutoNum type="arabicPeriod"/>
            </a:pPr>
            <a:endParaRPr lang="ru-RU" sz="2400" i="1" dirty="0" smtClean="0">
              <a:effectLst>
                <a:outerShdw blurRad="38100" dist="38100" dir="2700000" algn="tl">
                  <a:srgbClr val="000000">
                    <a:alpha val="43137"/>
                  </a:srgbClr>
                </a:outerShdw>
              </a:effectLst>
            </a:endParaRPr>
          </a:p>
          <a:p>
            <a:pPr marL="514350" indent="-514350" algn="l">
              <a:buAutoNum type="arabicPeriod"/>
            </a:pPr>
            <a:r>
              <a:rPr lang="ru-RU" sz="2400" i="1" dirty="0" smtClean="0">
                <a:effectLst>
                  <a:outerShdw blurRad="38100" dist="38100" dir="2700000" algn="tl">
                    <a:srgbClr val="000000">
                      <a:alpha val="43137"/>
                    </a:srgbClr>
                  </a:outerShdw>
                </a:effectLst>
              </a:rPr>
              <a:t>Надо решать политические разногласия мирным путем. («Мирись с соперником твоим скорее, пока ты еще на пути с ним» Иисус Христос)</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0"/>
            <a:ext cx="7467600" cy="6669360"/>
          </a:xfrm>
        </p:spPr>
        <p:txBody>
          <a:bodyPr>
            <a:normAutofit fontScale="92500" lnSpcReduction="20000"/>
          </a:bodyPr>
          <a:lstStyle/>
          <a:p>
            <a:pPr>
              <a:buNone/>
            </a:pPr>
            <a:r>
              <a:rPr lang="ru-RU" b="1" dirty="0" smtClean="0"/>
              <a:t>    </a:t>
            </a:r>
            <a:r>
              <a:rPr lang="ru-RU" b="1" dirty="0" smtClean="0">
                <a:solidFill>
                  <a:srgbClr val="00B0F0"/>
                </a:solidFill>
              </a:rPr>
              <a:t>Вывод:</a:t>
            </a:r>
            <a:r>
              <a:rPr lang="ru-RU" b="1" dirty="0" smtClean="0"/>
              <a:t> </a:t>
            </a:r>
          </a:p>
          <a:p>
            <a:pPr>
              <a:buNone/>
            </a:pPr>
            <a:r>
              <a:rPr lang="ru-RU" dirty="0" smtClean="0"/>
              <a:t>          Для многих писателей гражданская война – национальная трагедия. В своих произведениях они предстают перед нами подлинными патриотами, их позиция сегодня нам очень близка. Эти публицистические, прозаические и поэтические произведения</a:t>
            </a:r>
            <a:r>
              <a:rPr lang="ru-RU" b="1" dirty="0" smtClean="0"/>
              <a:t> </a:t>
            </a:r>
            <a:r>
              <a:rPr lang="ru-RU" dirty="0" smtClean="0"/>
              <a:t>звучат сегодня призывом к национальному согласию и как предупреждение о трагедии, национальной катастрофе. Это касается не только России, но и всех бывших республик страны. Мы обязаны осознать бесценность человеческой жизни, отказаться от жестокости и насилия, помнить о нравственных абсолютах.</a:t>
            </a:r>
            <a:endParaRPr lang="ru-RU"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А.Н.Толстой"/>
          <p:cNvPicPr>
            <a:picLocks noGrp="1"/>
          </p:cNvPicPr>
          <p:nvPr>
            <p:ph idx="1"/>
          </p:nvPr>
        </p:nvPicPr>
        <p:blipFill>
          <a:blip r:embed="rId2" cstate="print"/>
          <a:srcRect/>
          <a:stretch>
            <a:fillRect/>
          </a:stretch>
        </p:blipFill>
        <p:spPr bwMode="auto">
          <a:xfrm>
            <a:off x="5436096" y="620688"/>
            <a:ext cx="3528392" cy="4320480"/>
          </a:xfrm>
          <a:prstGeom prst="rect">
            <a:avLst/>
          </a:prstGeom>
          <a:ln>
            <a:noFill/>
          </a:ln>
          <a:effectLst>
            <a:softEdge rad="112500"/>
          </a:effectLst>
        </p:spPr>
      </p:pic>
      <p:sp>
        <p:nvSpPr>
          <p:cNvPr id="5" name="Прямоугольник 4"/>
          <p:cNvSpPr/>
          <p:nvPr/>
        </p:nvSpPr>
        <p:spPr>
          <a:xfrm>
            <a:off x="179512" y="332656"/>
            <a:ext cx="5040560" cy="2308324"/>
          </a:xfrm>
          <a:prstGeom prst="rect">
            <a:avLst/>
          </a:prstGeom>
        </p:spPr>
        <p:txBody>
          <a:bodyPr wrap="square">
            <a:spAutoFit/>
          </a:bodyPr>
          <a:lstStyle/>
          <a:p>
            <a:r>
              <a:rPr lang="ru-RU" sz="2400" dirty="0" smtClean="0"/>
              <a:t>Его отцом был граф Николай Александрович Толстой (1849-1900), а матерью – Александра Леонтьевна, урожденная Тургенева, двоюродная внучка декабриста Николая Тургенева</a:t>
            </a:r>
            <a:endParaRPr lang="ru-RU" sz="2400" dirty="0"/>
          </a:p>
        </p:txBody>
      </p:sp>
      <p:pic>
        <p:nvPicPr>
          <p:cNvPr id="6" name="Рисунок 5" descr="3b744110b09834cff9e1165254a.jpg"/>
          <p:cNvPicPr>
            <a:picLocks noChangeAspect="1"/>
          </p:cNvPicPr>
          <p:nvPr/>
        </p:nvPicPr>
        <p:blipFill>
          <a:blip r:embed="rId3" cstate="print"/>
          <a:stretch>
            <a:fillRect/>
          </a:stretch>
        </p:blipFill>
        <p:spPr>
          <a:xfrm>
            <a:off x="827584" y="2852936"/>
            <a:ext cx="2590800" cy="3810000"/>
          </a:xfrm>
          <a:prstGeom prst="rect">
            <a:avLst/>
          </a:prstGeom>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Е\Desktop\newplanet[1].jpg"/>
          <p:cNvPicPr>
            <a:picLocks noChangeAspect="1" noChangeArrowheads="1"/>
          </p:cNvPicPr>
          <p:nvPr/>
        </p:nvPicPr>
        <p:blipFill>
          <a:blip r:embed="rId3" cstate="print"/>
          <a:srcRect/>
          <a:stretch>
            <a:fillRect/>
          </a:stretch>
        </p:blipFill>
        <p:spPr bwMode="auto">
          <a:xfrm>
            <a:off x="1763688" y="3645024"/>
            <a:ext cx="5857884" cy="2898776"/>
          </a:xfrm>
          <a:prstGeom prst="rect">
            <a:avLst/>
          </a:prstGeom>
          <a:noFill/>
        </p:spPr>
      </p:pic>
      <p:sp>
        <p:nvSpPr>
          <p:cNvPr id="2" name="Заголовок 1"/>
          <p:cNvSpPr>
            <a:spLocks noGrp="1"/>
          </p:cNvSpPr>
          <p:nvPr>
            <p:ph type="title"/>
          </p:nvPr>
        </p:nvSpPr>
        <p:spPr>
          <a:xfrm>
            <a:off x="395536" y="0"/>
            <a:ext cx="7467600" cy="1143000"/>
          </a:xfrm>
        </p:spPr>
        <p:txBody>
          <a:bodyPr>
            <a:normAutofit/>
          </a:bodyPr>
          <a:lstStyle/>
          <a:p>
            <a:r>
              <a:rPr lang="ru-RU"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Мы должны помнить</a:t>
            </a:r>
            <a:endParaRPr lang="ru-RU"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Содержимое 2"/>
          <p:cNvSpPr>
            <a:spLocks noGrp="1"/>
          </p:cNvSpPr>
          <p:nvPr>
            <p:ph idx="1"/>
          </p:nvPr>
        </p:nvSpPr>
        <p:spPr>
          <a:xfrm>
            <a:off x="323528" y="980728"/>
            <a:ext cx="8472518" cy="2686055"/>
          </a:xfrm>
        </p:spPr>
        <p:txBody>
          <a:bodyPr>
            <a:normAutofit fontScale="77500" lnSpcReduction="20000"/>
          </a:bodyPr>
          <a:lstStyle/>
          <a:p>
            <a:r>
              <a:rPr lang="ru-RU" dirty="0" smtClean="0">
                <a:effectLst>
                  <a:outerShdw blurRad="38100" dist="38100" dir="2700000" algn="tl">
                    <a:srgbClr val="000000">
                      <a:alpha val="43137"/>
                    </a:srgbClr>
                  </a:outerShdw>
                </a:effectLst>
              </a:rPr>
              <a:t>Общее количество жертв среди мирного населения в Гражданской войне в 1918-1922 гг. – около 10 млн. человек;</a:t>
            </a:r>
          </a:p>
          <a:p>
            <a:endParaRPr lang="ru-RU" dirty="0" smtClean="0">
              <a:effectLst>
                <a:outerShdw blurRad="38100" dist="38100" dir="2700000" algn="tl">
                  <a:srgbClr val="000000">
                    <a:alpha val="43137"/>
                  </a:srgbClr>
                </a:outerShdw>
              </a:effectLst>
            </a:endParaRPr>
          </a:p>
          <a:p>
            <a:r>
              <a:rPr lang="ru-RU" dirty="0" smtClean="0">
                <a:effectLst>
                  <a:outerShdw blurRad="38100" dist="38100" dir="2700000" algn="tl">
                    <a:srgbClr val="000000">
                      <a:alpha val="43137"/>
                    </a:srgbClr>
                  </a:outerShdw>
                </a:effectLst>
              </a:rPr>
              <a:t>В рядах Красной армии погибло 800 тыс. человек;</a:t>
            </a:r>
          </a:p>
          <a:p>
            <a:endParaRPr lang="ru-RU" dirty="0" smtClean="0">
              <a:effectLst>
                <a:outerShdw blurRad="38100" dist="38100" dir="2700000" algn="tl">
                  <a:srgbClr val="000000">
                    <a:alpha val="43137"/>
                  </a:srgbClr>
                </a:outerShdw>
              </a:effectLst>
            </a:endParaRPr>
          </a:p>
          <a:p>
            <a:r>
              <a:rPr lang="ru-RU" dirty="0" smtClean="0">
                <a:effectLst>
                  <a:outerShdw blurRad="38100" dist="38100" dir="2700000" algn="tl">
                    <a:srgbClr val="000000">
                      <a:alpha val="43137"/>
                    </a:srgbClr>
                  </a:outerShdw>
                </a:effectLst>
              </a:rPr>
              <a:t>2-3,5 млн. русских граждан страна потеряла в связи с эмиграцией.</a:t>
            </a:r>
            <a:endParaRPr lang="ru-RU" dirty="0">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F0"/>
                </a:solidFill>
              </a:rPr>
              <a:t>Домашнее задание.</a:t>
            </a:r>
            <a:endParaRPr lang="ru-RU" dirty="0">
              <a:solidFill>
                <a:srgbClr val="00B0F0"/>
              </a:solidFill>
            </a:endParaRPr>
          </a:p>
        </p:txBody>
      </p:sp>
      <p:sp>
        <p:nvSpPr>
          <p:cNvPr id="3" name="Содержимое 2"/>
          <p:cNvSpPr>
            <a:spLocks noGrp="1"/>
          </p:cNvSpPr>
          <p:nvPr>
            <p:ph idx="1"/>
          </p:nvPr>
        </p:nvSpPr>
        <p:spPr/>
        <p:txBody>
          <a:bodyPr/>
          <a:lstStyle/>
          <a:p>
            <a:pPr>
              <a:buNone/>
            </a:pPr>
            <a:r>
              <a:rPr lang="ru-RU" dirty="0" smtClean="0"/>
              <a:t>   Написать эссе в любой форме: </a:t>
            </a:r>
          </a:p>
          <a:p>
            <a:pPr>
              <a:buNone/>
            </a:pPr>
            <a:r>
              <a:rPr lang="ru-RU" dirty="0" smtClean="0"/>
              <a:t>   «Какие черты характера особенно проявились в годы Гражданской войны?»(по роману А.Фадеева «Разгром», А.Толстого «Гадюка», Ю.Трифонова «Старик»)</a:t>
            </a:r>
            <a:endParaRPr lang="ru-RU"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0" y="260648"/>
            <a:ext cx="4427984" cy="4536504"/>
          </a:xfrm>
        </p:spPr>
        <p:txBody>
          <a:bodyPr>
            <a:normAutofit fontScale="77500" lnSpcReduction="20000"/>
          </a:bodyPr>
          <a:lstStyle/>
          <a:p>
            <a:pPr>
              <a:buNone/>
            </a:pPr>
            <a:r>
              <a:rPr lang="ru-RU" dirty="0" smtClean="0"/>
              <a:t>      </a:t>
            </a:r>
            <a:r>
              <a:rPr lang="ru-RU" sz="2800" dirty="0" smtClean="0"/>
              <a:t>Его романы </a:t>
            </a:r>
            <a:r>
              <a:rPr lang="ru-RU" sz="2800" dirty="0" smtClean="0">
                <a:solidFill>
                  <a:srgbClr val="00B0F0"/>
                </a:solidFill>
              </a:rPr>
              <a:t>"</a:t>
            </a:r>
            <a:r>
              <a:rPr lang="ru-RU" sz="2800" dirty="0" err="1" smtClean="0">
                <a:solidFill>
                  <a:srgbClr val="00B0F0"/>
                </a:solidFill>
              </a:rPr>
              <a:t>Аэлита</a:t>
            </a:r>
            <a:r>
              <a:rPr lang="ru-RU" sz="2800" dirty="0" smtClean="0">
                <a:solidFill>
                  <a:srgbClr val="00B0F0"/>
                </a:solidFill>
              </a:rPr>
              <a:t>" </a:t>
            </a:r>
            <a:r>
              <a:rPr lang="ru-RU" sz="2800" dirty="0" smtClean="0"/>
              <a:t>и </a:t>
            </a:r>
            <a:r>
              <a:rPr lang="ru-RU" sz="2800" dirty="0" smtClean="0">
                <a:solidFill>
                  <a:srgbClr val="00B0F0"/>
                </a:solidFill>
              </a:rPr>
              <a:t>"Гиперболоид инженера Гарина»</a:t>
            </a:r>
            <a:r>
              <a:rPr lang="ru-RU" sz="2800" dirty="0" smtClean="0"/>
              <a:t>  стали классикой русской фантастики.</a:t>
            </a:r>
          </a:p>
          <a:p>
            <a:pPr>
              <a:buNone/>
            </a:pPr>
            <a:r>
              <a:rPr lang="ru-RU" sz="2800" dirty="0" smtClean="0"/>
              <a:t>    </a:t>
            </a:r>
            <a:r>
              <a:rPr lang="ru-RU" dirty="0" smtClean="0"/>
              <a:t>Творчество Толстого было отмечено множеством наград, в том числе даже тремя Сталинскими премиями (1941, 1943, 1946 посмертно) – </a:t>
            </a:r>
            <a:r>
              <a:rPr lang="ru-RU" dirty="0" smtClean="0">
                <a:solidFill>
                  <a:srgbClr val="00B0F0"/>
                </a:solidFill>
              </a:rPr>
              <a:t>за трилогию "Хождение по мукам", за роман "Петр Первый" и за пьесу "Иван Грозный".</a:t>
            </a:r>
            <a:r>
              <a:rPr lang="ru-RU" dirty="0" smtClean="0"/>
              <a:t/>
            </a:r>
            <a:br>
              <a:rPr lang="ru-RU" dirty="0" smtClean="0"/>
            </a:br>
            <a:endParaRPr lang="ru-RU" dirty="0"/>
          </a:p>
        </p:txBody>
      </p:sp>
      <p:pic>
        <p:nvPicPr>
          <p:cNvPr id="6" name="Рисунок 5" descr="2625692.jpg"/>
          <p:cNvPicPr>
            <a:picLocks noChangeAspect="1"/>
          </p:cNvPicPr>
          <p:nvPr/>
        </p:nvPicPr>
        <p:blipFill>
          <a:blip r:embed="rId2" cstate="print"/>
          <a:stretch>
            <a:fillRect/>
          </a:stretch>
        </p:blipFill>
        <p:spPr>
          <a:xfrm>
            <a:off x="6084168" y="188640"/>
            <a:ext cx="2857500" cy="3810000"/>
          </a:xfrm>
          <a:prstGeom prst="ellipse">
            <a:avLst/>
          </a:prstGeom>
          <a:ln>
            <a:noFill/>
          </a:ln>
          <a:effectLst>
            <a:softEdge rad="112500"/>
          </a:effectLst>
        </p:spPr>
      </p:pic>
      <p:pic>
        <p:nvPicPr>
          <p:cNvPr id="7" name="Рисунок 6" descr="1274711745_aleksej-tolstoj-pyotr-pervyj.jpg"/>
          <p:cNvPicPr>
            <a:picLocks noChangeAspect="1"/>
          </p:cNvPicPr>
          <p:nvPr/>
        </p:nvPicPr>
        <p:blipFill>
          <a:blip r:embed="rId3" cstate="print"/>
          <a:stretch>
            <a:fillRect/>
          </a:stretch>
        </p:blipFill>
        <p:spPr>
          <a:xfrm>
            <a:off x="4499992" y="2708920"/>
            <a:ext cx="2519963" cy="37631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Рисунок 8" descr="21323.png"/>
          <p:cNvPicPr>
            <a:picLocks noChangeAspect="1"/>
          </p:cNvPicPr>
          <p:nvPr/>
        </p:nvPicPr>
        <p:blipFill>
          <a:blip r:embed="rId4" cstate="print"/>
          <a:stretch>
            <a:fillRect/>
          </a:stretch>
        </p:blipFill>
        <p:spPr>
          <a:xfrm>
            <a:off x="7092280" y="3573016"/>
            <a:ext cx="1905000" cy="3019425"/>
          </a:xfrm>
          <a:prstGeom prst="rect">
            <a:avLst/>
          </a:prstGeom>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332656"/>
            <a:ext cx="4896544" cy="5832648"/>
          </a:xfrm>
        </p:spPr>
        <p:txBody>
          <a:bodyPr>
            <a:normAutofit fontScale="92500" lnSpcReduction="20000"/>
          </a:bodyPr>
          <a:lstStyle/>
          <a:p>
            <a:pPr>
              <a:buNone/>
            </a:pPr>
            <a:r>
              <a:rPr lang="ru-RU" dirty="0" smtClean="0"/>
              <a:t>    Однако большинство из нас впервые познакомилось с творчеством А. Толстого по знаменитой сказке про деревянного человечка с длинным носом и "коротенькими мыслями" – "Золотой ключик, или Приключения Буратино". Симпатичный персонаж приглянулся нашим детям гораздо больше, чем его прообраз – </a:t>
            </a:r>
            <a:r>
              <a:rPr lang="ru-RU" dirty="0" err="1" smtClean="0"/>
              <a:t>Пиноккио</a:t>
            </a:r>
            <a:r>
              <a:rPr lang="ru-RU" dirty="0" smtClean="0"/>
              <a:t> из книжки Карло Коллоди</a:t>
            </a:r>
            <a:endParaRPr lang="ru-RU" dirty="0"/>
          </a:p>
        </p:txBody>
      </p:sp>
      <p:pic>
        <p:nvPicPr>
          <p:cNvPr id="4" name="Рисунок 3" descr="i0002404_1.jpg"/>
          <p:cNvPicPr>
            <a:picLocks noChangeAspect="1"/>
          </p:cNvPicPr>
          <p:nvPr/>
        </p:nvPicPr>
        <p:blipFill>
          <a:blip r:embed="rId2" cstate="print"/>
          <a:stretch>
            <a:fillRect/>
          </a:stretch>
        </p:blipFill>
        <p:spPr>
          <a:xfrm>
            <a:off x="5220072" y="764704"/>
            <a:ext cx="3590925" cy="4762500"/>
          </a:xfrm>
          <a:prstGeom prst="rect">
            <a:avLst/>
          </a:prstGeom>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77421.jpg"/>
          <p:cNvPicPr>
            <a:picLocks noGrp="1" noChangeAspect="1"/>
          </p:cNvPicPr>
          <p:nvPr>
            <p:ph idx="1"/>
          </p:nvPr>
        </p:nvPicPr>
        <p:blipFill>
          <a:blip r:embed="rId2" cstate="print"/>
          <a:stretch>
            <a:fillRect/>
          </a:stretch>
        </p:blipFill>
        <p:spPr>
          <a:xfrm>
            <a:off x="0" y="620688"/>
            <a:ext cx="3170165" cy="4896544"/>
          </a:xfrm>
        </p:spPr>
      </p:pic>
      <p:sp>
        <p:nvSpPr>
          <p:cNvPr id="5" name="Прямоугольник 4"/>
          <p:cNvSpPr/>
          <p:nvPr/>
        </p:nvSpPr>
        <p:spPr>
          <a:xfrm>
            <a:off x="3419872" y="332656"/>
            <a:ext cx="5724128" cy="6217087"/>
          </a:xfrm>
          <a:prstGeom prst="rect">
            <a:avLst/>
          </a:prstGeom>
        </p:spPr>
        <p:txBody>
          <a:bodyPr wrap="square">
            <a:spAutoFit/>
          </a:bodyPr>
          <a:lstStyle/>
          <a:p>
            <a:r>
              <a:rPr lang="ru-RU" sz="2000" dirty="0" smtClean="0"/>
              <a:t>     Исследователь творчества А. Толстого современный прозаик Алексей Варламов нисколько не скрывает неприглядность в развитии этого писателя. Но когда читатель совсем уж готов с омерзением отвернуться от героя, тут он вдруг и появляется в очередном отрывке </a:t>
            </a:r>
            <a:r>
              <a:rPr lang="ru-RU" sz="2000" dirty="0" err="1" smtClean="0"/>
              <a:t>мемуара</a:t>
            </a:r>
            <a:r>
              <a:rPr lang="ru-RU" sz="2000" dirty="0" smtClean="0"/>
              <a:t> – большой, породистый, громогласный, остроумно рассказывающий, талантливый, мощный, широкий, из </a:t>
            </a:r>
            <a:r>
              <a:rPr lang="ru-RU" sz="2000" dirty="0" err="1" smtClean="0"/>
              <a:t>булгаковского</a:t>
            </a:r>
            <a:r>
              <a:rPr lang="ru-RU" sz="2000" dirty="0" smtClean="0"/>
              <a:t> "Театрального  романа", из собственной прозы, из воспоминаний, из телеграммы Бунина после прочтения "Петра": "Алешка. Хоть ты и сволочь, мать твою… но талантливый писатель. Продолжай в том же духе". </a:t>
            </a:r>
          </a:p>
          <a:p>
            <a:r>
              <a:rPr lang="ru-RU" sz="2000" dirty="0" smtClean="0"/>
              <a:t>     Или из письма сына Цветаевой Мура, пригретого Толстыми после гибели Марины: "Сам маэстро остроумен, груб, похож на танк и любит мясо".</a:t>
            </a:r>
            <a:r>
              <a:rPr lang="ru-RU" dirty="0" smtClean="0"/>
              <a:t/>
            </a:r>
            <a:br>
              <a:rPr lang="ru-RU" dirty="0" smtClean="0"/>
            </a:br>
            <a:endParaRPr lang="ru-RU"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337560"/>
            <a:ext cx="8892480" cy="1603608"/>
          </a:xfrm>
        </p:spPr>
        <p:txBody>
          <a:bodyPr>
            <a:normAutofit fontScale="90000"/>
          </a:bodyPr>
          <a:lstStyle/>
          <a:p>
            <a:r>
              <a:rPr lang="ru-RU" sz="4000" dirty="0" smtClean="0"/>
              <a:t>Человек в огне Гражданской войны</a:t>
            </a:r>
            <a:r>
              <a:rPr lang="ru-RU" dirty="0" smtClean="0"/>
              <a:t/>
            </a:r>
            <a:br>
              <a:rPr lang="ru-RU" dirty="0" smtClean="0"/>
            </a:br>
            <a:endParaRPr lang="ru-RU" dirty="0"/>
          </a:p>
        </p:txBody>
      </p:sp>
      <p:sp>
        <p:nvSpPr>
          <p:cNvPr id="3" name="Подзаголовок 2"/>
          <p:cNvSpPr>
            <a:spLocks noGrp="1"/>
          </p:cNvSpPr>
          <p:nvPr>
            <p:ph type="subTitle" idx="1"/>
          </p:nvPr>
        </p:nvSpPr>
        <p:spPr>
          <a:xfrm>
            <a:off x="3923928" y="548680"/>
            <a:ext cx="5039888" cy="2344068"/>
          </a:xfrm>
        </p:spPr>
        <p:txBody>
          <a:bodyPr>
            <a:normAutofit/>
          </a:bodyPr>
          <a:lstStyle/>
          <a:p>
            <a:r>
              <a:rPr lang="ru-RU" dirty="0"/>
              <a:t> </a:t>
            </a:r>
          </a:p>
          <a:p>
            <a:r>
              <a:rPr lang="ru-RU" dirty="0"/>
              <a:t>Стал человек один другому - дьявол;</a:t>
            </a:r>
            <a:br>
              <a:rPr lang="ru-RU" dirty="0"/>
            </a:br>
            <a:r>
              <a:rPr lang="ru-RU" dirty="0"/>
              <a:t>Кровь – спайкой душ. </a:t>
            </a:r>
            <a:br>
              <a:rPr lang="ru-RU" dirty="0"/>
            </a:br>
            <a:r>
              <a:rPr lang="ru-RU" dirty="0"/>
              <a:t>Борьба за жизнь – законом;</a:t>
            </a:r>
            <a:br>
              <a:rPr lang="ru-RU" dirty="0"/>
            </a:br>
            <a:r>
              <a:rPr lang="ru-RU" dirty="0"/>
              <a:t>И долгом – месть</a:t>
            </a:r>
            <a:r>
              <a:rPr lang="ru-RU" dirty="0" smtClean="0"/>
              <a:t>.</a:t>
            </a:r>
          </a:p>
          <a:p>
            <a:r>
              <a:rPr lang="ru-RU" dirty="0" smtClean="0"/>
              <a:t>М. Волошин “Потомкам”.</a:t>
            </a:r>
            <a:endParaRPr lang="ru-RU" dirty="0"/>
          </a:p>
          <a:p>
            <a:pPr algn="l"/>
            <a:endParaRPr lang="ru-RU" dirty="0"/>
          </a:p>
        </p:txBody>
      </p:sp>
      <p:pic>
        <p:nvPicPr>
          <p:cNvPr id="4" name="Picture 4"/>
          <p:cNvPicPr>
            <a:picLocks noChangeAspect="1" noChangeArrowheads="1"/>
          </p:cNvPicPr>
          <p:nvPr/>
        </p:nvPicPr>
        <p:blipFill>
          <a:blip r:embed="rId2" cstate="print"/>
          <a:srcRect/>
          <a:stretch>
            <a:fillRect/>
          </a:stretch>
        </p:blipFill>
        <p:spPr bwMode="auto">
          <a:xfrm>
            <a:off x="142844" y="4286256"/>
            <a:ext cx="8890000" cy="2251076"/>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Tonya\Рабочий стол\Елена\Смерть Комисара.jpg"/>
          <p:cNvPicPr>
            <a:picLocks noChangeAspect="1" noChangeArrowheads="1"/>
          </p:cNvPicPr>
          <p:nvPr/>
        </p:nvPicPr>
        <p:blipFill>
          <a:blip r:embed="rId2" cstate="print"/>
          <a:srcRect/>
          <a:stretch>
            <a:fillRect/>
          </a:stretch>
        </p:blipFill>
        <p:spPr bwMode="auto">
          <a:xfrm>
            <a:off x="5436096" y="3140968"/>
            <a:ext cx="3707904" cy="2874476"/>
          </a:xfrm>
          <a:prstGeom prst="rect">
            <a:avLst/>
          </a:prstGeom>
          <a:ln>
            <a:noFill/>
          </a:ln>
          <a:effectLst>
            <a:softEdge rad="112500"/>
          </a:effectLst>
        </p:spPr>
      </p:pic>
      <p:sp>
        <p:nvSpPr>
          <p:cNvPr id="3" name="Содержимое 2"/>
          <p:cNvSpPr>
            <a:spLocks noGrp="1"/>
          </p:cNvSpPr>
          <p:nvPr>
            <p:ph idx="1"/>
          </p:nvPr>
        </p:nvSpPr>
        <p:spPr>
          <a:xfrm>
            <a:off x="0" y="188640"/>
            <a:ext cx="5868144" cy="6669360"/>
          </a:xfrm>
        </p:spPr>
        <p:txBody>
          <a:bodyPr>
            <a:normAutofit fontScale="77500" lnSpcReduction="20000"/>
          </a:bodyPr>
          <a:lstStyle/>
          <a:p>
            <a:pPr>
              <a:buNone/>
            </a:pPr>
            <a:r>
              <a:rPr lang="ru-RU" dirty="0" smtClean="0"/>
              <a:t>     Литература 20-х годов отразила три пути интеллигенции.  </a:t>
            </a:r>
          </a:p>
          <a:p>
            <a:pPr>
              <a:buNone/>
            </a:pPr>
            <a:r>
              <a:rPr lang="ru-RU" dirty="0" smtClean="0"/>
              <a:t>         </a:t>
            </a:r>
            <a:r>
              <a:rPr lang="ru-RU" dirty="0" smtClean="0">
                <a:solidFill>
                  <a:srgbClr val="FF0000"/>
                </a:solidFill>
              </a:rPr>
              <a:t>Первый</a:t>
            </a:r>
            <a:r>
              <a:rPr lang="ru-RU" dirty="0" smtClean="0"/>
              <a:t> — изжить в себе все, не соответствующее настоящему моменту, отдаться делу, забыть о себе, </a:t>
            </a:r>
            <a:r>
              <a:rPr lang="ru-RU" dirty="0" err="1" smtClean="0"/>
              <a:t>самоотречься</a:t>
            </a:r>
            <a:r>
              <a:rPr lang="ru-RU" dirty="0" smtClean="0"/>
              <a:t>, слиться с народом. </a:t>
            </a:r>
          </a:p>
          <a:p>
            <a:pPr>
              <a:buNone/>
            </a:pPr>
            <a:r>
              <a:rPr lang="ru-RU" dirty="0" smtClean="0"/>
              <a:t>        </a:t>
            </a:r>
            <a:r>
              <a:rPr lang="ru-RU" dirty="0" smtClean="0">
                <a:solidFill>
                  <a:srgbClr val="FF0000"/>
                </a:solidFill>
              </a:rPr>
              <a:t> Второй </a:t>
            </a:r>
            <a:r>
              <a:rPr lang="ru-RU" dirty="0" smtClean="0"/>
              <a:t>— постараться слиться с победившими, но при этом не терять человечности, сострадания. Этот путь раздваивал личности, причинял страдания. </a:t>
            </a:r>
          </a:p>
          <a:p>
            <a:pPr>
              <a:buNone/>
            </a:pPr>
            <a:r>
              <a:rPr lang="ru-RU" dirty="0" smtClean="0"/>
              <a:t>      </a:t>
            </a:r>
            <a:r>
              <a:rPr lang="ru-RU" dirty="0" smtClean="0">
                <a:solidFill>
                  <a:srgbClr val="FF0000"/>
                </a:solidFill>
              </a:rPr>
              <a:t> Третий </a:t>
            </a:r>
            <a:r>
              <a:rPr lang="ru-RU" dirty="0" smtClean="0"/>
              <a:t>— оставаться самим собой, жить, выполняя свое предназначение, создать свой мир и любой ценой защищать его. Этот мир мог быть отгорожен от внешнего простыми занавесками или километрами пути, стеной сарказма, бесплодного гнева и мучительного страдания. </a:t>
            </a:r>
            <a:endParaRPr lang="ru-RU"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457200" y="285728"/>
            <a:ext cx="4040188" cy="1071571"/>
          </a:xfrm>
        </p:spPr>
        <p:txBody>
          <a:bodyPr>
            <a:normAutofit fontScale="92500" lnSpcReduction="10000"/>
          </a:bodyPr>
          <a:lstStyle/>
          <a:p>
            <a:r>
              <a:rPr lang="ru-RU" dirty="0" smtClean="0">
                <a:solidFill>
                  <a:srgbClr val="FF0000"/>
                </a:solidFill>
              </a:rPr>
              <a:t>Человек и его романтическое восприятие того времени.</a:t>
            </a:r>
            <a:endParaRPr lang="ru-RU" dirty="0" smtClean="0"/>
          </a:p>
          <a:p>
            <a:endParaRPr lang="ru-RU" dirty="0"/>
          </a:p>
        </p:txBody>
      </p:sp>
      <p:sp>
        <p:nvSpPr>
          <p:cNvPr id="6" name="Содержимое 5"/>
          <p:cNvSpPr>
            <a:spLocks noGrp="1"/>
          </p:cNvSpPr>
          <p:nvPr>
            <p:ph sz="half" idx="2"/>
          </p:nvPr>
        </p:nvSpPr>
        <p:spPr>
          <a:xfrm>
            <a:off x="323528" y="1340768"/>
            <a:ext cx="4040188" cy="4768865"/>
          </a:xfrm>
        </p:spPr>
        <p:txBody>
          <a:bodyPr>
            <a:normAutofit lnSpcReduction="10000"/>
          </a:bodyPr>
          <a:lstStyle/>
          <a:p>
            <a:pPr>
              <a:buNone/>
            </a:pPr>
            <a:r>
              <a:rPr lang="ru-RU" dirty="0" smtClean="0"/>
              <a:t>     Вера в идею революции, как очистительную силу ради которой  убивается человек.</a:t>
            </a:r>
          </a:p>
          <a:p>
            <a:pPr>
              <a:buNone/>
            </a:pPr>
            <a:endParaRPr lang="ru-RU" dirty="0"/>
          </a:p>
          <a:p>
            <a:pPr>
              <a:buNone/>
            </a:pPr>
            <a:endParaRPr lang="ru-RU" dirty="0" smtClean="0"/>
          </a:p>
          <a:p>
            <a:pPr>
              <a:buNone/>
            </a:pPr>
            <a:endParaRPr lang="ru-RU" dirty="0" smtClean="0"/>
          </a:p>
          <a:p>
            <a:pPr>
              <a:buNone/>
            </a:pPr>
            <a:r>
              <a:rPr lang="ru-RU" dirty="0" smtClean="0"/>
              <a:t>Нам не дано имен </a:t>
            </a:r>
          </a:p>
          <a:p>
            <a:pPr>
              <a:buNone/>
            </a:pPr>
            <a:r>
              <a:rPr lang="ru-RU" dirty="0" smtClean="0"/>
              <a:t>Детям станков и околиц.</a:t>
            </a:r>
          </a:p>
          <a:p>
            <a:pPr>
              <a:buNone/>
            </a:pPr>
            <a:r>
              <a:rPr lang="ru-RU" dirty="0" smtClean="0"/>
              <a:t>Имя мое – легион</a:t>
            </a:r>
          </a:p>
          <a:p>
            <a:pPr>
              <a:buNone/>
            </a:pPr>
            <a:r>
              <a:rPr lang="ru-RU" dirty="0" smtClean="0"/>
              <a:t>Имя мое – комсомолец…</a:t>
            </a:r>
            <a:endParaRPr lang="ru-RU" dirty="0"/>
          </a:p>
        </p:txBody>
      </p:sp>
      <p:sp>
        <p:nvSpPr>
          <p:cNvPr id="7" name="Текст 6"/>
          <p:cNvSpPr>
            <a:spLocks noGrp="1"/>
          </p:cNvSpPr>
          <p:nvPr>
            <p:ph type="body" sz="quarter" idx="3"/>
          </p:nvPr>
        </p:nvSpPr>
        <p:spPr>
          <a:xfrm>
            <a:off x="4644008" y="332656"/>
            <a:ext cx="4041775" cy="714379"/>
          </a:xfrm>
        </p:spPr>
        <p:txBody>
          <a:bodyPr>
            <a:normAutofit fontScale="92500" lnSpcReduction="10000"/>
          </a:bodyPr>
          <a:lstStyle/>
          <a:p>
            <a:r>
              <a:rPr lang="ru-RU" dirty="0" smtClean="0"/>
              <a:t>Человек, вовлеченный в страшные события эпохи.</a:t>
            </a:r>
          </a:p>
          <a:p>
            <a:endParaRPr lang="ru-RU" dirty="0"/>
          </a:p>
        </p:txBody>
      </p:sp>
      <p:sp>
        <p:nvSpPr>
          <p:cNvPr id="8" name="Содержимое 7"/>
          <p:cNvSpPr>
            <a:spLocks noGrp="1"/>
          </p:cNvSpPr>
          <p:nvPr>
            <p:ph sz="quarter" idx="4"/>
          </p:nvPr>
        </p:nvSpPr>
        <p:spPr>
          <a:xfrm>
            <a:off x="4500562" y="1357298"/>
            <a:ext cx="4357717" cy="4768865"/>
          </a:xfrm>
        </p:spPr>
        <p:txBody>
          <a:bodyPr>
            <a:normAutofit fontScale="92500"/>
          </a:bodyPr>
          <a:lstStyle/>
          <a:p>
            <a:pPr>
              <a:buNone/>
            </a:pPr>
            <a:r>
              <a:rPr lang="ru-RU" dirty="0" smtClean="0"/>
              <a:t>     Человек, исступленно ищущий истины в несправедливом , истекающем кровью мире.</a:t>
            </a:r>
          </a:p>
          <a:p>
            <a:pPr>
              <a:buNone/>
            </a:pPr>
            <a:endParaRPr lang="ru-RU" dirty="0" smtClean="0"/>
          </a:p>
          <a:p>
            <a:pPr>
              <a:buNone/>
            </a:pPr>
            <a:endParaRPr lang="ru-RU" dirty="0"/>
          </a:p>
          <a:p>
            <a:pPr>
              <a:buNone/>
            </a:pPr>
            <a:endParaRPr lang="ru-RU" dirty="0" smtClean="0"/>
          </a:p>
          <a:p>
            <a:pPr>
              <a:buNone/>
            </a:pPr>
            <a:r>
              <a:rPr lang="ru-RU" dirty="0" smtClean="0"/>
              <a:t>Неправда с нами ела и пила,</a:t>
            </a:r>
          </a:p>
          <a:p>
            <a:pPr>
              <a:buNone/>
            </a:pPr>
            <a:r>
              <a:rPr lang="ru-RU" dirty="0" smtClean="0"/>
              <a:t>Колокола гудели по привычке,</a:t>
            </a:r>
          </a:p>
          <a:p>
            <a:pPr>
              <a:buNone/>
            </a:pPr>
            <a:r>
              <a:rPr lang="ru-RU" dirty="0" smtClean="0"/>
              <a:t>Монеты вес утратили и звон,</a:t>
            </a:r>
          </a:p>
          <a:p>
            <a:pPr>
              <a:buNone/>
            </a:pPr>
            <a:r>
              <a:rPr lang="ru-RU" dirty="0" smtClean="0"/>
              <a:t>И дети не пугались мертвецов…</a:t>
            </a:r>
            <a:endParaRPr lang="ru-RU"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smtClean="0">
                <a:solidFill>
                  <a:srgbClr val="00B0F0"/>
                </a:solidFill>
              </a:rPr>
              <a:t>Человек и Революция. </a:t>
            </a:r>
            <a:endParaRPr lang="ru-RU" dirty="0"/>
          </a:p>
        </p:txBody>
      </p:sp>
      <p:sp>
        <p:nvSpPr>
          <p:cNvPr id="3" name="Содержимое 2"/>
          <p:cNvSpPr>
            <a:spLocks noGrp="1"/>
          </p:cNvSpPr>
          <p:nvPr>
            <p:ph idx="1"/>
          </p:nvPr>
        </p:nvSpPr>
        <p:spPr>
          <a:xfrm>
            <a:off x="395536" y="1340768"/>
            <a:ext cx="8291264" cy="4525963"/>
          </a:xfrm>
        </p:spPr>
        <p:txBody>
          <a:bodyPr>
            <a:normAutofit/>
          </a:bodyPr>
          <a:lstStyle/>
          <a:p>
            <a:pPr>
              <a:buNone/>
            </a:pPr>
            <a:r>
              <a:rPr lang="ru-RU" dirty="0" smtClean="0"/>
              <a:t>    Каким же ощущал себя человек, пройдя такие испытания, увидев кровь и жестокость? </a:t>
            </a:r>
          </a:p>
          <a:p>
            <a:pPr>
              <a:buNone/>
            </a:pPr>
            <a:r>
              <a:rPr lang="ru-RU" dirty="0" smtClean="0"/>
              <a:t>   Эхо Гражданской войны долго отзывалось в душах людей, многие ею себя мерили, т.е. мерили свою жизнь степенью участия в борьбе. Одним из таких ярких  примеров  - рассказ А.Толстого «Гадюка».</a:t>
            </a:r>
            <a:endParaRPr lang="ru-RU"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203</TotalTime>
  <Words>983</Words>
  <Application>Microsoft Office PowerPoint</Application>
  <PresentationFormat>Экран (4:3)</PresentationFormat>
  <Paragraphs>79</Paragraphs>
  <Slides>21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Техническая</vt:lpstr>
      <vt:lpstr>Алексей Николаевич Толстой  (1883 - 1945)</vt:lpstr>
      <vt:lpstr>Слайд 2</vt:lpstr>
      <vt:lpstr>Слайд 3</vt:lpstr>
      <vt:lpstr>Слайд 4</vt:lpstr>
      <vt:lpstr>Слайд 5</vt:lpstr>
      <vt:lpstr>Человек в огне Гражданской войны </vt:lpstr>
      <vt:lpstr>Слайд 7</vt:lpstr>
      <vt:lpstr>Слайд 8</vt:lpstr>
      <vt:lpstr> Человек и Революция. </vt:lpstr>
      <vt:lpstr>А.Толстой «ГАДЮКА».</vt:lpstr>
      <vt:lpstr>А.Толстой «ГАДЮКА».</vt:lpstr>
      <vt:lpstr>Слайд 12</vt:lpstr>
      <vt:lpstr>Слайд 13</vt:lpstr>
      <vt:lpstr>А.Н.Толстой «Гадюка» …Одна, одна в дикой, враждебной жизни, одинока, как в минуту смерти, не нужна никому...</vt:lpstr>
      <vt:lpstr>"Весь мир как дикое поле"</vt:lpstr>
      <vt:lpstr>Слайд 16</vt:lpstr>
      <vt:lpstr>Слайд 17</vt:lpstr>
      <vt:lpstr>Уроки истории Гражданской войны: чему они нас учат?</vt:lpstr>
      <vt:lpstr>Слайд 19</vt:lpstr>
      <vt:lpstr>Мы должны помнить</vt:lpstr>
      <vt:lpstr>Домашнее задание.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Татьяна</dc:creator>
  <cp:lastModifiedBy>Татьяна</cp:lastModifiedBy>
  <cp:revision>23</cp:revision>
  <dcterms:created xsi:type="dcterms:W3CDTF">2011-01-13T17:10:22Z</dcterms:created>
  <dcterms:modified xsi:type="dcterms:W3CDTF">2011-01-15T22:23:05Z</dcterms:modified>
</cp:coreProperties>
</file>