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8" r:id="rId10"/>
    <p:sldId id="269" r:id="rId11"/>
    <p:sldId id="288" r:id="rId12"/>
    <p:sldId id="270" r:id="rId13"/>
    <p:sldId id="271" r:id="rId14"/>
    <p:sldId id="278" r:id="rId15"/>
    <p:sldId id="272" r:id="rId16"/>
    <p:sldId id="273" r:id="rId17"/>
    <p:sldId id="274" r:id="rId18"/>
    <p:sldId id="275" r:id="rId19"/>
    <p:sldId id="279" r:id="rId20"/>
    <p:sldId id="276" r:id="rId21"/>
    <p:sldId id="289" r:id="rId22"/>
    <p:sldId id="277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1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44D5CB2-DC0E-4E69-99AA-AB2C62FB41B0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E1FBDB-8F98-441C-815A-0C78F7683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731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z="2000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089E5E-0D7D-4856-BBA7-8A74EFB2BB1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FB99AC-D992-46B4-9A2F-BCC69B0353B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Прямоугольник 7"/>
          <p:cNvGrpSpPr>
            <a:grpSpLocks/>
          </p:cNvGrpSpPr>
          <p:nvPr/>
        </p:nvGrpSpPr>
        <p:grpSpPr bwMode="auto">
          <a:xfrm>
            <a:off x="2663825" y="-6350"/>
            <a:ext cx="6486525" cy="6870700"/>
            <a:chOff x="1678" y="-4"/>
            <a:chExt cx="4086" cy="4328"/>
          </a:xfrm>
        </p:grpSpPr>
        <p:pic>
          <p:nvPicPr>
            <p:cNvPr id="5" name="Прямоугольник 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8" y="-4"/>
              <a:ext cx="4086" cy="4328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1680" y="0"/>
              <a:ext cx="408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26E67F-2168-4F9A-95A5-C30B64F07BE8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9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4DDCBF1-7C92-431E-AD8C-9EA5F4DCA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999FD-308B-4137-9E26-909B94401E71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591DE-A6DE-4B70-8B60-83C6BC1AF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693DAC-2D07-444B-B39A-690157C463AD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5DF2CA1-FD02-4F22-915F-DC92D057A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6448-69C4-4910-9731-76DF36CC5DAF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1B9F1-E732-427E-ADDB-05B200CF1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12BD667-134D-4CBB-8BF8-72D3726D5125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9DF29B-0E61-4B2D-9CF9-15EDD46A7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3A19F-339D-432F-99B4-52A4D6B01866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502E-814E-41E5-BD81-AC00DC2AC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601-4BA9-48D4-BB8B-417F2559AEBD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85B7E-18E3-4444-A4CB-3E11FC6F6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5054-9118-485C-BDA8-2BBB3F23FA32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DAC99-480D-42EB-AFA5-77BF8B2D2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AFB47-ED3B-4054-A18D-1B447B01B69A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60FF8-25E4-40D6-978A-53915C24B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6FAF-8FF6-4B89-ACD0-CAA7B108AB59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F8866-5D3E-4112-A093-3B222E69D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5BEBB6-AD43-4F30-809C-AE3D7744A89E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9C524E-EAB3-40DF-9918-C9E88E6F9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1AB6C70-C92C-4868-9D4D-4C94ECD3A673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D1BA079-F713-45D6-9259-4D214306D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allnokia.ru/files/08/10/marra_352x416_b0111_163.jpg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/>
              <a:t>ГБОУ    ШКОЛА 62</a:t>
            </a:r>
            <a:br>
              <a:rPr lang="ru-RU" sz="2000" dirty="0" smtClean="0"/>
            </a:br>
            <a:r>
              <a:rPr lang="ru-RU" sz="2000" dirty="0" smtClean="0"/>
              <a:t>САНКТ-ПЕТЕРБУРГА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6700" dirty="0" smtClean="0"/>
              <a:t>УРОК      П</a:t>
            </a:r>
            <a:r>
              <a:rPr lang="ru-RU" sz="6700" i="1" dirty="0" smtClean="0"/>
              <a:t>О</a:t>
            </a:r>
            <a:r>
              <a:rPr lang="ru-RU" sz="6700" dirty="0" smtClean="0"/>
              <a:t>    МАТЕМАТИКЕ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ТЕМА:»СКОРОСТЬ СБЛИЖЕНИЯ  И   СКОРОСТЬ УДАЛЕНИЯ»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                            4 КЛ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         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smtClean="0"/>
              <a:t>УЧИТЕЛЬ:АФОНИНА </a:t>
            </a:r>
            <a:r>
              <a:rPr lang="ru-RU" sz="3600" dirty="0" smtClean="0"/>
              <a:t>С. </a:t>
            </a:r>
            <a:r>
              <a:rPr lang="ru-RU" sz="3600" dirty="0" smtClean="0"/>
              <a:t>А.ГБОУ </a:t>
            </a:r>
            <a:r>
              <a:rPr lang="ru-RU" sz="3600" dirty="0" err="1" smtClean="0"/>
              <a:t>сош</a:t>
            </a:r>
            <a:r>
              <a:rPr lang="ru-RU" sz="3600" dirty="0" smtClean="0"/>
              <a:t> 62 СПб</a:t>
            </a: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УЧЕБНИК:   МАТЕМАТИКА   4 КЛ.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АВТОР: ПЕТЕРСОН Л.Г.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Движение точек по числовому лучу: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smtClean="0"/>
              <a:t>1.Движение  в противоположных направлениях.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2800" smtClean="0"/>
              <a:t>2.Встречное движение.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2800" smtClean="0"/>
              <a:t>3.Движение с отставанием.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2800" smtClean="0"/>
              <a:t>4.Движение вдогонку.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1600" smtClean="0"/>
              <a:t>(Учащиеся составляют схемы движений)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endParaRPr lang="ru-RU" sz="48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Движение точек по 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числовому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лучу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5602" name="Picture 4" descr="C:\Users\Руслан\Desktop\урок 1\PB0704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08275"/>
            <a:ext cx="775493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Проблемная ситуация :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3200" smtClean="0">
                <a:solidFill>
                  <a:srgbClr val="C00000"/>
                </a:solidFill>
              </a:rPr>
              <a:t>Как будет меняться расстояние между точками во всех случаях?</a:t>
            </a:r>
          </a:p>
        </p:txBody>
      </p:sp>
      <p:pic>
        <p:nvPicPr>
          <p:cNvPr id="2051" name="Picture 3" descr="C:\Users\Руслан\Desktop\урок 1\i[8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8825" y="2781300"/>
            <a:ext cx="53514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Открытие нового: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Работа в группах.</a:t>
            </a:r>
          </a:p>
        </p:txBody>
      </p:sp>
      <p:pic>
        <p:nvPicPr>
          <p:cNvPr id="3074" name="Picture 2" descr="C:\Users\Руслан\Desktop\урок 1\PB0703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425947">
            <a:off x="920750" y="2841625"/>
            <a:ext cx="31321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Руслан\Desktop\урок 1\PB0703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63570">
            <a:off x="4068763" y="2000250"/>
            <a:ext cx="2625725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8" name="Picture 2" descr="C:\Users\Руслан\Desktop\урок 1\PB0703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19862088">
            <a:off x="1012825" y="2854325"/>
            <a:ext cx="2620963" cy="3224213"/>
          </a:xfrm>
        </p:spPr>
      </p:pic>
      <p:pic>
        <p:nvPicPr>
          <p:cNvPr id="4100" name="Picture 4" descr="C:\Users\Руслан\Desktop\урок 1\PB070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349500"/>
            <a:ext cx="295275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4" name="Picture 4" descr="C:\Users\Руслан\Desktop\урок 1\PB0704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060575"/>
            <a:ext cx="2382838" cy="3638550"/>
          </a:xfrm>
        </p:spPr>
      </p:pic>
      <p:pic>
        <p:nvPicPr>
          <p:cNvPr id="5125" name="Picture 5" descr="C:\Users\Руслан\Desktop\урок 1\PB0704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989138"/>
            <a:ext cx="25923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46" name="Picture 2" descr="C:\Users\Руслан\Desktop\урок 1\PB0704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484313"/>
            <a:ext cx="7632700" cy="518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317500"/>
            <a:ext cx="7493000" cy="115093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Две точки в каждом из случаев движутся с </a:t>
            </a:r>
            <a:r>
              <a:rPr lang="ru-RU" i="1" smtClean="0"/>
              <a:t>разными скоростями</a:t>
            </a:r>
            <a:r>
              <a:rPr lang="ru-RU" smtClean="0"/>
              <a:t>, равномерно. При этом расстояние между ними </a:t>
            </a:r>
            <a:r>
              <a:rPr lang="ru-RU" smtClean="0">
                <a:solidFill>
                  <a:srgbClr val="C00000"/>
                </a:solidFill>
              </a:rPr>
              <a:t>увеличивается </a:t>
            </a:r>
            <a:r>
              <a:rPr lang="ru-RU" smtClean="0"/>
              <a:t>или </a:t>
            </a:r>
            <a:r>
              <a:rPr lang="ru-RU" smtClean="0">
                <a:solidFill>
                  <a:srgbClr val="C00000"/>
                </a:solidFill>
              </a:rPr>
              <a:t>уменьшается </a:t>
            </a:r>
            <a:r>
              <a:rPr lang="ru-RU" smtClean="0"/>
              <a:t>на </a:t>
            </a:r>
            <a:r>
              <a:rPr lang="ru-RU" smtClean="0">
                <a:solidFill>
                  <a:srgbClr val="C00000"/>
                </a:solidFill>
              </a:rPr>
              <a:t>одно</a:t>
            </a:r>
            <a:r>
              <a:rPr lang="ru-RU" smtClean="0"/>
              <a:t> и то же число единиц.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Работа с учебником   </a:t>
            </a:r>
            <a:r>
              <a:rPr lang="ru-RU" sz="1600" dirty="0" smtClean="0">
                <a:solidFill>
                  <a:schemeClr val="tx1"/>
                </a:solidFill>
              </a:rPr>
              <a:t>стр.82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 rot="1348346">
            <a:off x="457200" y="1609725"/>
            <a:ext cx="7239000" cy="48466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</a:t>
            </a:r>
          </a:p>
        </p:txBody>
      </p:sp>
      <p:pic>
        <p:nvPicPr>
          <p:cNvPr id="7170" name="Picture 2" descr="C:\Users\Руслан\Desktop\урок 1\PB0704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916113"/>
            <a:ext cx="648017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Запомни: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Если расстояние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i="1" smtClean="0"/>
              <a:t>увеличивается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492500" y="3716338"/>
            <a:ext cx="2087563" cy="865187"/>
          </a:xfrm>
          <a:prstGeom prst="rightArrow">
            <a:avLst>
              <a:gd name="adj1" fmla="val 37760"/>
              <a:gd name="adj2" fmla="val 50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2967335"/>
            <a:ext cx="280831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V</a:t>
            </a:r>
            <a:r>
              <a:rPr 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9038" y="2487613"/>
            <a:ext cx="3181350" cy="931862"/>
          </a:xfrm>
          <a:prstGeom prst="rect">
            <a:avLst/>
          </a:prstGeom>
          <a:noFill/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32588" y="3213100"/>
            <a:ext cx="1189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удаления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4868863"/>
            <a:ext cx="3313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  </a:t>
            </a:r>
            <a:r>
              <a:rPr lang="ru-RU" sz="2800" i="1">
                <a:latin typeface="Trebuchet MS" pitchFamily="34" charset="0"/>
              </a:rPr>
              <a:t>уменьшается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68144" y="4813994"/>
            <a:ext cx="86409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v</a:t>
            </a:r>
            <a:endParaRPr lang="ru-RU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59563" y="573246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сближения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5425" y="225425"/>
            <a:ext cx="6138863" cy="1182688"/>
          </a:xfrm>
        </p:spPr>
      </p:pic>
      <p:sp>
        <p:nvSpPr>
          <p:cNvPr id="15362" name="Текст 2"/>
          <p:cNvSpPr>
            <a:spLocks noGrp="1"/>
          </p:cNvSpPr>
          <p:nvPr>
            <p:ph type="body" idx="2"/>
          </p:nvPr>
        </p:nvSpPr>
        <p:spPr>
          <a:xfrm>
            <a:off x="457200" y="1497013"/>
            <a:ext cx="5897563" cy="603250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sp>
        <p:nvSpPr>
          <p:cNvPr id="15363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975"/>
          </a:xfrm>
        </p:spPr>
        <p:txBody>
          <a:bodyPr/>
          <a:lstStyle/>
          <a:p>
            <a:pPr marL="342900" indent="-342900">
              <a:buFont typeface="Wingdings 2" pitchFamily="18" charset="2"/>
              <a:buAutoNum type="arabicPlain"/>
            </a:pPr>
            <a:r>
              <a:rPr lang="ru-RU" sz="2400" smtClean="0"/>
              <a:t>Познакомить учащихся с понятиями «скорость сближения» и «скорость удаления»</a:t>
            </a:r>
          </a:p>
          <a:p>
            <a:pPr marL="342900" indent="-342900">
              <a:buFont typeface="Wingdings 2" pitchFamily="18" charset="2"/>
              <a:buAutoNum type="arabicPlain"/>
            </a:pPr>
            <a:r>
              <a:rPr lang="ru-RU" sz="2400" smtClean="0"/>
              <a:t>Познакомить учащихся  с правилами вычисления данных скоростей.</a:t>
            </a:r>
          </a:p>
          <a:p>
            <a:pPr marL="342900" indent="-342900">
              <a:buFont typeface="Wingdings 2" pitchFamily="18" charset="2"/>
              <a:buAutoNum type="arabicPlain"/>
            </a:pPr>
            <a:r>
              <a:rPr lang="ru-RU" sz="2400" smtClean="0"/>
              <a:t>Закрепить умения анализировать и решать задачи ; находить часть. которую одно число составляет от другого; навык решать уравнения; порядок действий в выражениях</a:t>
            </a:r>
          </a:p>
          <a:p>
            <a:pPr marL="342900" indent="-342900">
              <a:buFont typeface="Wingdings 2" pitchFamily="18" charset="2"/>
              <a:buAutoNum type="arabicPlain"/>
            </a:pPr>
            <a:r>
              <a:rPr lang="ru-RU" sz="2400" smtClean="0"/>
              <a:t>Развивать логическое  и аналитическое мышление. память. речь. навыки устных и письменных вычислений.</a:t>
            </a:r>
          </a:p>
          <a:p>
            <a:pPr marL="342900" indent="-342900">
              <a:buFont typeface="Wingdings 2" pitchFamily="18" charset="2"/>
              <a:buAutoNum type="arabicPlain"/>
            </a:pPr>
            <a:endParaRPr lang="ru-RU" sz="2400" smtClean="0"/>
          </a:p>
          <a:p>
            <a:pPr marL="342900" indent="-342900">
              <a:buFont typeface="Wingdings 2" pitchFamily="18" charset="2"/>
              <a:buAutoNum type="arabicPlain"/>
            </a:pPr>
            <a:endParaRPr lang="ru-RU" sz="24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Запомни!!!!!!!!!!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C00000"/>
                </a:solidFill>
              </a:rPr>
              <a:t>Скорость сближения- </a:t>
            </a:r>
            <a:r>
              <a:rPr lang="ru-RU" smtClean="0"/>
              <a:t>это расстояние на которое сближаются объекты за единицу времени.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C00000"/>
                </a:solidFill>
              </a:rPr>
              <a:t>Скорость удаления- </a:t>
            </a:r>
            <a:r>
              <a:rPr lang="ru-RU" smtClean="0"/>
              <a:t>это расстояние на которое удаляются объекты за единицу времени.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194" name="Picture 2" descr="C:\Users\Руслан\Desktop\урок 1\PB07039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773238"/>
            <a:ext cx="7010400" cy="4673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Запомни!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smtClean="0"/>
              <a:t>встречное движение 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движение вдогонку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4211638" y="1700213"/>
            <a:ext cx="2952750" cy="79216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92275" y="3644900"/>
            <a:ext cx="5256213" cy="1871663"/>
          </a:xfrm>
          <a:prstGeom prst="rect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59371" y="3861048"/>
            <a:ext cx="511688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V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сближения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Запомни 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7239000" cy="48466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Движение с отставанием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Движение в противоположных направлениях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779838" y="2708275"/>
            <a:ext cx="1079500" cy="16573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6013" y="4724400"/>
            <a:ext cx="6696075" cy="14414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9370" y="4813994"/>
            <a:ext cx="562525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V 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удаления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239000" cy="8640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Закрепление ранее изученного  материала.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150"/>
            <a:ext cx="7239000" cy="57642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Работа с учебником стр.82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№10  </a:t>
            </a:r>
            <a:r>
              <a:rPr lang="ru-RU" sz="1800" smtClean="0"/>
              <a:t>(подготовка к решению номера)</a:t>
            </a:r>
            <a:r>
              <a:rPr lang="ru-RU" smtClean="0"/>
              <a:t>                   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1сут.=…ч.                    1кг=…г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1ч.=…мин.                   1т=…кг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                                   1ц=…кг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1м=…дм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1м=…см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1км=…м</a:t>
            </a:r>
          </a:p>
          <a:p>
            <a:pPr>
              <a:buFont typeface="Wingdings 2" pitchFamily="18" charset="2"/>
              <a:buNone/>
            </a:pPr>
            <a:endParaRPr lang="ru-RU" sz="36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250"/>
            <a:ext cx="7239000" cy="59801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Работа в парах.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3200" smtClean="0"/>
              <a:t>4:7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10:(24х7)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35:(168х60)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                     </a:t>
            </a:r>
            <a:r>
              <a:rPr lang="ru-RU" smtClean="0"/>
              <a:t>       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3200" smtClean="0"/>
              <a:t>                             2:3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                             7:30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                             48:300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                             1000:3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555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3375"/>
            <a:ext cx="7239000" cy="61229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№11 </a:t>
            </a:r>
          </a:p>
          <a:p>
            <a:pPr>
              <a:buFont typeface="Wingdings 2" pitchFamily="18" charset="2"/>
              <a:buNone/>
            </a:pPr>
            <a:r>
              <a:rPr lang="ru-RU" sz="2000" smtClean="0"/>
              <a:t>(решение уравнений по выбору учащихся)</a:t>
            </a:r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r>
              <a:rPr lang="ru-RU" sz="2000" smtClean="0"/>
              <a:t>Проверка у доски</a:t>
            </a:r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r>
              <a:rPr lang="ru-RU" sz="2000" smtClean="0"/>
              <a:t>№12 </a:t>
            </a:r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endParaRPr lang="ru-RU" sz="2000" smtClean="0"/>
          </a:p>
          <a:p>
            <a:pPr>
              <a:buFont typeface="Wingdings 2" pitchFamily="18" charset="2"/>
              <a:buNone/>
            </a:pPr>
            <a:r>
              <a:rPr lang="ru-RU" sz="2000" smtClean="0"/>
              <a:t>№13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7500" y="317500"/>
            <a:ext cx="7388225" cy="115093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Тема:  « Скорость сближения и скорость удаления»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3600" smtClean="0"/>
              <a:t>   </a:t>
            </a:r>
            <a:r>
              <a:rPr lang="en-US" sz="5400" smtClean="0">
                <a:solidFill>
                  <a:srgbClr val="C00000"/>
                </a:solidFill>
              </a:rPr>
              <a:t>V </a:t>
            </a:r>
            <a:r>
              <a:rPr lang="ru-RU" sz="3600" smtClean="0"/>
              <a:t>сближения=?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    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    </a:t>
            </a:r>
            <a:r>
              <a:rPr lang="en-US" sz="5400" smtClean="0">
                <a:solidFill>
                  <a:srgbClr val="C00000"/>
                </a:solidFill>
              </a:rPr>
              <a:t>V</a:t>
            </a:r>
            <a:r>
              <a:rPr lang="en-US" sz="3600" smtClean="0">
                <a:solidFill>
                  <a:srgbClr val="C00000"/>
                </a:solidFill>
              </a:rPr>
              <a:t> </a:t>
            </a:r>
            <a:r>
              <a:rPr lang="ru-RU" sz="3600" smtClean="0"/>
              <a:t>удаления=?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7500" y="317500"/>
            <a:ext cx="7388225" cy="115093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1.Что понравилось на уроке?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2.Всё ли у вас получалось?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3.Что лучше всего получалось?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4.Над чем надо ещё поработать?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5. Как вы думаете ,чем мы будем заниматься на следующем уроке?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7239000" cy="61960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Вспомните  чистописание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</a:t>
            </a:r>
            <a:r>
              <a:rPr lang="ru-RU" sz="9600" smtClean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5300663"/>
            <a:ext cx="30972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rebuchet MS" pitchFamily="34" charset="0"/>
              </a:rPr>
              <a:t>Почему   </a:t>
            </a:r>
            <a:r>
              <a:rPr lang="ru-RU" sz="6000">
                <a:solidFill>
                  <a:srgbClr val="C00000"/>
                </a:solidFill>
                <a:latin typeface="Trebuchet MS" pitchFamily="34" charset="0"/>
              </a:rPr>
              <a:t>7 </a:t>
            </a:r>
            <a:r>
              <a:rPr lang="ru-RU" sz="3600">
                <a:solidFill>
                  <a:srgbClr val="C00000"/>
                </a:solidFill>
                <a:latin typeface="Trebuchet MS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Оборудование: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/>
              <a:t>Схема-алгоритм                  30штук</a:t>
            </a:r>
          </a:p>
          <a:p>
            <a:r>
              <a:rPr lang="ru-RU" sz="2400" smtClean="0"/>
              <a:t>Таблицы видов движения      6штук</a:t>
            </a:r>
          </a:p>
          <a:p>
            <a:r>
              <a:rPr lang="ru-RU" sz="2400" smtClean="0"/>
              <a:t>Таблицы единиц величин</a:t>
            </a:r>
          </a:p>
          <a:p>
            <a:r>
              <a:rPr lang="ru-RU" sz="2400" smtClean="0"/>
              <a:t>Точки</a:t>
            </a:r>
          </a:p>
          <a:p>
            <a:r>
              <a:rPr lang="ru-RU" sz="2400" smtClean="0"/>
              <a:t>Учебник по математике</a:t>
            </a:r>
          </a:p>
          <a:p>
            <a:r>
              <a:rPr lang="ru-RU" sz="2400" smtClean="0"/>
              <a:t>Таблички  (скорость удаления и скорость сближения)</a:t>
            </a:r>
          </a:p>
          <a:p>
            <a:r>
              <a:rPr lang="ru-RU" sz="2400" smtClean="0"/>
              <a:t>Числовые лучи</a:t>
            </a:r>
          </a:p>
          <a:p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317500"/>
            <a:ext cx="7493000" cy="115093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7338"/>
            <a:ext cx="7239000" cy="41036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Семь  раз отмерь , один- </a:t>
            </a:r>
          </a:p>
          <a:p>
            <a:pPr>
              <a:buFont typeface="Wingdings 2" pitchFamily="18" charset="2"/>
              <a:buNone/>
            </a:pPr>
            <a:r>
              <a:rPr lang="ru-RU" sz="3600" smtClean="0">
                <a:solidFill>
                  <a:srgbClr val="C00000"/>
                </a:solidFill>
              </a:rPr>
              <a:t>отрежь</a:t>
            </a:r>
            <a:r>
              <a:rPr lang="ru-RU" sz="2800" smtClean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3140968"/>
            <a:ext cx="547260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Молодцы!</a:t>
            </a:r>
          </a:p>
        </p:txBody>
      </p:sp>
      <p:pic>
        <p:nvPicPr>
          <p:cNvPr id="4098" name="Picture 2" descr="Картинка 18 из 13599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924175"/>
            <a:ext cx="321945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Организационный момент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pic>
        <p:nvPicPr>
          <p:cNvPr id="1026" name="Picture 2" descr="C:\Users\Руслан\Desktop\урок 1\imgpreview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1844675"/>
            <a:ext cx="4752975" cy="3744913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850" y="1628775"/>
            <a:ext cx="33115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00000"/>
                </a:solidFill>
                <a:latin typeface="Trebuchet MS" pitchFamily="34" charset="0"/>
              </a:rPr>
              <a:t>УДАЧИ</a:t>
            </a:r>
            <a:r>
              <a:rPr lang="ru-RU" sz="4400">
                <a:latin typeface="Trebuchet MS" pitchFamily="34" charset="0"/>
              </a:rPr>
              <a:t>!!!!!!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4213" y="5661025"/>
            <a:ext cx="5759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rebuchet MS" pitchFamily="34" charset="0"/>
              </a:rPr>
              <a:t>Ни пуха  ,ни пера!!!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Актуализация опорных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smtClean="0"/>
              <a:t>Чистописание: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1050" y="1989138"/>
            <a:ext cx="41767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latin typeface="Trebuchet MS" pitchFamily="34" charset="0"/>
              </a:rPr>
              <a:t> </a:t>
            </a:r>
            <a:r>
              <a:rPr lang="ru-RU" sz="9600">
                <a:solidFill>
                  <a:srgbClr val="C00000"/>
                </a:solidFill>
                <a:latin typeface="Trebuchet MS" pitchFamily="34" charset="0"/>
              </a:rPr>
              <a:t>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8313" y="3716338"/>
            <a:ext cx="424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rebuchet MS" pitchFamily="34" charset="0"/>
              </a:rPr>
              <a:t>Работа с числовым лучом: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flipH="1">
            <a:off x="827088" y="4437063"/>
            <a:ext cx="4752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rebuchet MS" pitchFamily="34" charset="0"/>
              </a:rPr>
              <a:t>297……….305</a:t>
            </a:r>
          </a:p>
          <a:p>
            <a:endParaRPr lang="ru-RU">
              <a:latin typeface="Trebuchet MS" pitchFamily="34" charset="0"/>
            </a:endParaRPr>
          </a:p>
          <a:p>
            <a:r>
              <a:rPr lang="ru-RU">
                <a:latin typeface="Trebuchet MS" pitchFamily="34" charset="0"/>
              </a:rPr>
              <a:t>402…………398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317500"/>
            <a:ext cx="7493000" cy="1150938"/>
          </a:xfrm>
        </p:spPr>
      </p:pic>
      <p:pic>
        <p:nvPicPr>
          <p:cNvPr id="1026" name="Picture 2" descr="C:\Users\Руслан\Desktop\урок 1\PB07039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916113"/>
            <a:ext cx="6551612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317500"/>
            <a:ext cx="7493000" cy="1150938"/>
          </a:xfrm>
        </p:spPr>
      </p:pic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116013" y="1773238"/>
            <a:ext cx="2303462" cy="1223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/>
              <a:t>V</a:t>
            </a:r>
            <a:r>
              <a:rPr lang="ru-RU" sz="4800" dirty="0"/>
              <a:t>=?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700213"/>
            <a:ext cx="2520950" cy="1296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				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19700" y="2276475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rebuchet MS" pitchFamily="34" charset="0"/>
              </a:rPr>
              <a:t>ВРЕМЯ=?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51050" y="4005263"/>
            <a:ext cx="4033838" cy="115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S=</a:t>
            </a:r>
            <a:r>
              <a:rPr lang="ru-RU" sz="36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   Задачи: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1.Саша прошёл 124 метра за 4 минуты. С какой скоростью он шёл?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2.Саша шёл 6часов со скоростью 15 км в час . Какое расстояние он прошёл?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3.Велосипедист ехал со скоростью 22 км в час и проехал с этой скоростью 110 км. Сколько времени он был в пути?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     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1979613" y="2565400"/>
            <a:ext cx="2087562" cy="7191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V=</a:t>
            </a:r>
            <a:r>
              <a:rPr lang="ru-RU" dirty="0"/>
              <a:t>?</a:t>
            </a:r>
          </a:p>
        </p:txBody>
      </p:sp>
      <p:sp>
        <p:nvSpPr>
          <p:cNvPr id="9" name="Овал 8"/>
          <p:cNvSpPr/>
          <p:nvPr/>
        </p:nvSpPr>
        <p:spPr>
          <a:xfrm>
            <a:off x="4932363" y="5949950"/>
            <a:ext cx="2592387" cy="431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Время=</a:t>
            </a:r>
            <a:r>
              <a:rPr lang="ru-RU" dirty="0"/>
              <a:t>?</a:t>
            </a:r>
          </a:p>
        </p:txBody>
      </p:sp>
      <p:sp>
        <p:nvSpPr>
          <p:cNvPr id="10" name="Овал 9"/>
          <p:cNvSpPr/>
          <p:nvPr/>
        </p:nvSpPr>
        <p:spPr>
          <a:xfrm>
            <a:off x="3203575" y="4365625"/>
            <a:ext cx="1944688" cy="503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S=</a:t>
            </a:r>
            <a:r>
              <a:rPr lang="ru-RU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116013" y="1773238"/>
            <a:ext cx="2303462" cy="1223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/>
              <a:t>V</a:t>
            </a:r>
            <a:r>
              <a:rPr lang="ru-RU" sz="4800" dirty="0"/>
              <a:t>=?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700213"/>
            <a:ext cx="2520950" cy="1296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				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вввв</a:t>
            </a:r>
            <a:endParaRPr 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19700" y="2276475"/>
            <a:ext cx="1538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Время=?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51050" y="4076700"/>
            <a:ext cx="4033838" cy="115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S=</a:t>
            </a:r>
            <a:r>
              <a:rPr lang="ru-RU" sz="36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265</TotalTime>
  <Words>536</Words>
  <Application>Microsoft Office PowerPoint</Application>
  <PresentationFormat>Экран (4:3)</PresentationFormat>
  <Paragraphs>171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ГБОУ    ШКОЛА 62 САНКТ-ПЕТЕРБУРГА</vt:lpstr>
      <vt:lpstr>Презентация PowerPoint</vt:lpstr>
      <vt:lpstr>Оборудование:</vt:lpstr>
      <vt:lpstr>Организационный момент:</vt:lpstr>
      <vt:lpstr>Актуализация опорных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Движение точек по числовому лучу:</vt:lpstr>
      <vt:lpstr>Движение точек по числовому лучу</vt:lpstr>
      <vt:lpstr>Проблемная ситуация :</vt:lpstr>
      <vt:lpstr>Открытие нового: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учебником   стр.82</vt:lpstr>
      <vt:lpstr>Запомни:</vt:lpstr>
      <vt:lpstr>Запомни!!!!!!!!!!</vt:lpstr>
      <vt:lpstr>Презентация PowerPoint</vt:lpstr>
      <vt:lpstr>Запомни!</vt:lpstr>
      <vt:lpstr>Запомни !</vt:lpstr>
      <vt:lpstr>Закрепление ранее изученного  материала.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Шурка</dc:creator>
  <cp:lastModifiedBy>Светлана</cp:lastModifiedBy>
  <cp:revision>35</cp:revision>
  <dcterms:created xsi:type="dcterms:W3CDTF">2011-11-06T15:14:43Z</dcterms:created>
  <dcterms:modified xsi:type="dcterms:W3CDTF">2015-04-01T16:44:25Z</dcterms:modified>
</cp:coreProperties>
</file>