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4" r:id="rId6"/>
    <p:sldId id="275" r:id="rId7"/>
    <p:sldId id="278" r:id="rId8"/>
    <p:sldId id="269" r:id="rId9"/>
    <p:sldId id="265" r:id="rId10"/>
    <p:sldId id="267" r:id="rId11"/>
    <p:sldId id="270" r:id="rId12"/>
    <p:sldId id="266" r:id="rId13"/>
    <p:sldId id="268" r:id="rId14"/>
    <p:sldId id="271" r:id="rId15"/>
    <p:sldId id="274" r:id="rId16"/>
    <p:sldId id="272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F13C-B109-4EBB-8474-6017084B0643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F7720-2EDA-4AE4-B27E-D5BFF82BC7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58E9B5-CDC1-4423-A6DA-F3A1FCCA87F4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A573D1-9D4B-4FC1-8FAE-CB1023C33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Открытый урок русского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354282" cy="28648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Правописание  парных звонких и глухих согласных в конце слов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929198"/>
            <a:ext cx="2694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 2 класс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40" y="214290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ТЕЛЕГРАММА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57224" y="0"/>
            <a:ext cx="8286776" cy="6858000"/>
            <a:chOff x="1000100" y="500042"/>
            <a:chExt cx="8001056" cy="578647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000100" y="500042"/>
              <a:ext cx="8001056" cy="578647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0297" y="1357298"/>
              <a:ext cx="57150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/>
                  </a:solidFill>
                </a:rPr>
                <a:t>Дорогой  Слонёнок!</a:t>
              </a:r>
            </a:p>
            <a:p>
              <a:r>
                <a:rPr lang="ru-RU" sz="3600" b="1" dirty="0" smtClean="0">
                  <a:solidFill>
                    <a:schemeClr val="accent2"/>
                  </a:solidFill>
                </a:rPr>
                <a:t>Иди прямо через зелёный лу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г</a:t>
              </a:r>
              <a:r>
                <a:rPr lang="ru-RU" sz="3600" b="1" dirty="0" smtClean="0">
                  <a:solidFill>
                    <a:schemeClr val="accent2"/>
                  </a:solidFill>
                </a:rPr>
                <a:t>. Справа будет большой пру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д</a:t>
              </a:r>
              <a:r>
                <a:rPr lang="ru-RU" sz="3600" b="1" dirty="0" smtClean="0">
                  <a:solidFill>
                    <a:schemeClr val="accent2"/>
                  </a:solidFill>
                </a:rPr>
                <a:t>, на нём деревянный пло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т</a:t>
              </a:r>
              <a:r>
                <a:rPr lang="ru-RU" sz="3600" b="1" dirty="0" smtClean="0">
                  <a:solidFill>
                    <a:schemeClr val="accent2"/>
                  </a:solidFill>
                </a:rPr>
                <a:t>. Не пугайся ко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з</a:t>
              </a:r>
              <a:r>
                <a:rPr lang="ru-RU" sz="3600" b="1" dirty="0" smtClean="0">
                  <a:solidFill>
                    <a:schemeClr val="accent2"/>
                  </a:solidFill>
                </a:rPr>
                <a:t>- они не бодаются. Ждём тебя.</a:t>
              </a:r>
              <a:endParaRPr lang="ru-RU" sz="36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9" name="Picture 9" descr="J0215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0"/>
            <a:ext cx="2000232" cy="20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Игорь\Мои документы\рисунки\рисунки-4\рисунки\CLIPART2\J02152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786" y="4571984"/>
            <a:ext cx="193444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500042"/>
            <a:ext cx="8143900" cy="5786478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ВОЛШЕБНАЯ  ЯБЛОНЯ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3375"/>
            <a:ext cx="5688979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285728"/>
            <a:ext cx="7858180" cy="6286544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УЗЕЛОК   НА   ПАМЯТЬ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6552728" cy="5589240"/>
          </a:xfrm>
          <a:prstGeom prst="rect">
            <a:avLst/>
          </a:prstGeom>
          <a:solidFill>
            <a:srgbClr val="00B0F0">
              <a:alpha val="28000"/>
            </a:srgbClr>
          </a:solidFill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259632" y="404664"/>
            <a:ext cx="6870700" cy="11955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«Узелок на память»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214290"/>
            <a:ext cx="7858180" cy="607223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071678"/>
            <a:ext cx="65722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Морж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северное животное.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Морж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человек, который не боится холода, закалён, купается зимой.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071538" y="357166"/>
            <a:ext cx="7858180" cy="6000792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М О Л О Д Ц Ы 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ru-RU" dirty="0"/>
              <a:t>   </a:t>
            </a:r>
            <a:r>
              <a:rPr lang="ru-RU" sz="4000" b="1" dirty="0">
                <a:solidFill>
                  <a:schemeClr val="accent2"/>
                </a:solidFill>
                <a:latin typeface="Garamond" pitchFamily="18" charset="0"/>
              </a:rPr>
              <a:t>Дома составьте и запишите в тетрадь 5 предложений на тему «Мой друг». Постарайтесь использовать больше слов с парной согласной в </a:t>
            </a:r>
            <a:r>
              <a:rPr lang="ru-RU" sz="4000" b="1" dirty="0" smtClean="0">
                <a:solidFill>
                  <a:schemeClr val="accent2"/>
                </a:solidFill>
                <a:latin typeface="Garamond" pitchFamily="18" charset="0"/>
              </a:rPr>
              <a:t>конце слова. </a:t>
            </a:r>
            <a:r>
              <a:rPr lang="ru-RU" sz="4000" b="1" dirty="0">
                <a:solidFill>
                  <a:schemeClr val="accent2"/>
                </a:solidFill>
                <a:latin typeface="Garamond" pitchFamily="18" charset="0"/>
              </a:rPr>
              <a:t>Кому будет трудно, найдите и запишите 3 пословицы о дружбе.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71538" y="285728"/>
            <a:ext cx="7715304" cy="6286520"/>
            <a:chOff x="1214414" y="357166"/>
            <a:chExt cx="7715304" cy="628652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14414" y="357166"/>
              <a:ext cx="7715304" cy="6286520"/>
              <a:chOff x="1214414" y="357166"/>
              <a:chExt cx="7715304" cy="6286520"/>
            </a:xfrm>
          </p:grpSpPr>
          <p:sp>
            <p:nvSpPr>
              <p:cNvPr id="3" name="Горизонтальный свиток 2"/>
              <p:cNvSpPr/>
              <p:nvPr/>
            </p:nvSpPr>
            <p:spPr>
              <a:xfrm>
                <a:off x="1214414" y="357166"/>
                <a:ext cx="7715304" cy="6286520"/>
              </a:xfrm>
              <a:prstGeom prst="horizontalScroll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  </a:t>
                </a:r>
                <a:endParaRPr lang="ru-RU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85984" y="1714488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П     РН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14546" y="2500306"/>
                <a:ext cx="25003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ЗВ    НК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14546" y="3500438"/>
                <a:ext cx="2500330" cy="78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/>
                  <a:t> </a:t>
                </a:r>
                <a:r>
                  <a:rPr lang="ru-RU" sz="4400" b="1" i="1" dirty="0" smtClean="0"/>
                  <a:t>  </a:t>
                </a:r>
                <a:r>
                  <a:rPr lang="ru-RU" sz="3600" b="1" i="1" dirty="0" smtClean="0">
                    <a:latin typeface="Franklin Gothic Heavy" pitchFamily="34" charset="0"/>
                  </a:rPr>
                  <a:t>ГЛ    Х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57422" y="4572008"/>
                <a:ext cx="25003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С   Г Л   СН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43570" y="1643050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А    Ы    Е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43570" y="2428868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О    И       Е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43570" y="3571876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У    И    Е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72132" y="4643446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latin typeface="Franklin Gothic Heavy" pitchFamily="34" charset="0"/>
                  </a:rPr>
                  <a:t>О  А  Ы  Е</a:t>
                </a:r>
                <a:endParaRPr lang="ru-RU" sz="3600" b="1" i="1" dirty="0">
                  <a:latin typeface="Franklin Gothic Heavy" pitchFamily="34" charset="0"/>
                </a:endParaRPr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5143504" y="1142984"/>
              <a:ext cx="214314" cy="464347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0"/>
            <a:ext cx="8143900" cy="6072206"/>
          </a:xfrm>
          <a:prstGeom prst="horizontalScroll">
            <a:avLst>
              <a:gd name="adj" fmla="val 1372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Игорь\Мои документы\рисунки\рисунки-4\рисунки\CLIPART5\J028562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06" y="2500306"/>
            <a:ext cx="3602670" cy="2714644"/>
          </a:xfrm>
          <a:prstGeom prst="rect">
            <a:avLst/>
          </a:prstGeom>
          <a:noFill/>
        </p:spPr>
      </p:pic>
      <p:pic>
        <p:nvPicPr>
          <p:cNvPr id="7" name="Picture 9" descr="C:\Documents and Settings\Игорь\Мои документы\рисунки\рисунки-4\рисунки\CLIPART2\J021533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00306"/>
            <a:ext cx="1643074" cy="229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928662" y="0"/>
            <a:ext cx="8215338" cy="6858000"/>
            <a:chOff x="928662" y="0"/>
            <a:chExt cx="8215338" cy="6858000"/>
          </a:xfrm>
        </p:grpSpPr>
        <p:sp>
          <p:nvSpPr>
            <p:cNvPr id="2" name="Горизонтальный свиток 1"/>
            <p:cNvSpPr/>
            <p:nvPr/>
          </p:nvSpPr>
          <p:spPr>
            <a:xfrm>
              <a:off x="928662" y="0"/>
              <a:ext cx="8215338" cy="6858000"/>
            </a:xfrm>
            <a:prstGeom prst="horizontalScroll">
              <a:avLst>
                <a:gd name="adj" fmla="val 13728"/>
              </a:avLst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572000" y="2714620"/>
              <a:ext cx="1285884" cy="12858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3036378">
              <a:off x="2644643" y="1440417"/>
              <a:ext cx="2422211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</a:rPr>
                <a:t>В    Ф</a:t>
              </a:r>
              <a:endParaRPr lang="ru-RU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0116013">
              <a:off x="5916093" y="2243522"/>
              <a:ext cx="2415261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</a:rPr>
                <a:t>Д   Т</a:t>
              </a:r>
              <a:endParaRPr lang="ru-RU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20484575">
              <a:off x="2135283" y="3423214"/>
              <a:ext cx="2392580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</a:rPr>
                <a:t>Б   П</a:t>
              </a:r>
              <a:endParaRPr lang="ru-RU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582020">
              <a:off x="5688917" y="3928349"/>
              <a:ext cx="2357708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</a:rPr>
                <a:t>З    С</a:t>
              </a:r>
              <a:endParaRPr lang="ru-RU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8169911">
              <a:off x="4893709" y="1206772"/>
              <a:ext cx="2130438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</a:rPr>
                <a:t>Г   К</a:t>
              </a:r>
              <a:r>
                <a:rPr lang="ru-RU" sz="5400" b="1" i="1" dirty="0" smtClean="0">
                  <a:solidFill>
                    <a:srgbClr val="002060"/>
                  </a:solidFill>
                </a:rPr>
                <a:t> </a:t>
              </a:r>
              <a:endParaRPr lang="ru-RU" sz="5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6973222">
              <a:off x="3801465" y="4775951"/>
              <a:ext cx="2236590" cy="1148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</a:rPr>
                <a:t>Ж    Ш</a:t>
              </a:r>
              <a:endParaRPr lang="ru-RU" sz="4000" b="1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214414" y="214290"/>
            <a:ext cx="7001737" cy="6442691"/>
            <a:chOff x="1214414" y="214290"/>
            <a:chExt cx="7001737" cy="644269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214414" y="214290"/>
              <a:ext cx="1714511" cy="1779456"/>
              <a:chOff x="1214414" y="214290"/>
              <a:chExt cx="1714511" cy="1779456"/>
            </a:xfrm>
          </p:grpSpPr>
          <p:pic>
            <p:nvPicPr>
              <p:cNvPr id="1034" name="Picture 10" descr="C:\Documents and Settings\Игорь\Рабочий стол\6z018i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4414" y="214290"/>
                <a:ext cx="1714511" cy="1279957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357290" y="1285860"/>
                <a:ext cx="10230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Palatino Linotype" pitchFamily="18" charset="0"/>
                  </a:rPr>
                  <a:t>  </a:t>
                </a:r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уж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214414" y="1928802"/>
              <a:ext cx="1643074" cy="2370725"/>
              <a:chOff x="1214414" y="1928802"/>
              <a:chExt cx="1643074" cy="2370725"/>
            </a:xfrm>
          </p:grpSpPr>
          <p:pic>
            <p:nvPicPr>
              <p:cNvPr id="1037" name="Picture 13" descr="C:\Documents and Settings\Игорь\Рабочий стол\e_103i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4414" y="1928802"/>
                <a:ext cx="1643074" cy="1828582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571604" y="3714752"/>
                <a:ext cx="7521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ёж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57950" y="285728"/>
              <a:ext cx="1858201" cy="2227849"/>
              <a:chOff x="3571868" y="2285992"/>
              <a:chExt cx="1858201" cy="2227849"/>
            </a:xfrm>
          </p:grpSpPr>
          <p:pic>
            <p:nvPicPr>
              <p:cNvPr id="1035" name="Picture 11" descr="C:\Documents and Settings\Игорь\Рабочий стол\m_515i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6182" y="2285992"/>
                <a:ext cx="1571636" cy="1749079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571868" y="3929066"/>
                <a:ext cx="1858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медведь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357554" y="2500306"/>
              <a:ext cx="2190023" cy="1942097"/>
              <a:chOff x="6357950" y="2071678"/>
              <a:chExt cx="2190023" cy="1942097"/>
            </a:xfrm>
          </p:grpSpPr>
          <p:pic>
            <p:nvPicPr>
              <p:cNvPr id="1040" name="Picture 16" descr="C:\Documents and Settings\Игорь\Рабочий стол\k6884i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2264" y="2071678"/>
                <a:ext cx="1357322" cy="1510568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357950" y="3429000"/>
                <a:ext cx="21900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крокодил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214414" y="4286256"/>
              <a:ext cx="1714512" cy="2370725"/>
              <a:chOff x="1214414" y="4286256"/>
              <a:chExt cx="1714512" cy="2370725"/>
            </a:xfrm>
          </p:grpSpPr>
          <p:pic>
            <p:nvPicPr>
              <p:cNvPr id="1039" name="Picture 15" descr="C:\Documents and Settings\Игорь\Рабочий стол\k_540i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4414" y="4286256"/>
                <a:ext cx="1714512" cy="1908086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00166" y="6072206"/>
                <a:ext cx="923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кит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429388" y="2714620"/>
              <a:ext cx="1643074" cy="2370725"/>
              <a:chOff x="6572264" y="4143380"/>
              <a:chExt cx="1643074" cy="2370725"/>
            </a:xfrm>
          </p:grpSpPr>
          <p:pic>
            <p:nvPicPr>
              <p:cNvPr id="1042" name="Picture 18" descr="C:\Documents and Settings\Игорь\Рабочий стол\z_003i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72264" y="4143380"/>
                <a:ext cx="1643074" cy="1828582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072330" y="5929330"/>
                <a:ext cx="1101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заяц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pic>
          <p:nvPicPr>
            <p:cNvPr id="1026" name="Picture 2" descr="C:\Documents and Settings\Игорь\Рабочий стол\l_506i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3306" y="4500570"/>
              <a:ext cx="1571636" cy="1749079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1027" name="Picture 3" descr="C:\Documents and Settings\Игорь\Рабочий стол\zh_501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14678" y="285728"/>
              <a:ext cx="2374415" cy="1571636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500430" y="171448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2"/>
                  </a:solidFill>
                  <a:latin typeface="Palatino Linotype" pitchFamily="18" charset="0"/>
                </a:rPr>
                <a:t>жираф</a:t>
              </a:r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00496" y="6072206"/>
              <a:ext cx="85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2"/>
                  </a:solidFill>
                  <a:latin typeface="Palatino Linotype" pitchFamily="18" charset="0"/>
                </a:rPr>
                <a:t>лев</a:t>
              </a:r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81003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у</a:t>
            </a:r>
            <a:r>
              <a:rPr lang="ru-RU" sz="4800" b="1" dirty="0" smtClean="0">
                <a:solidFill>
                  <a:schemeClr val="accent2"/>
                </a:solidFill>
              </a:rPr>
              <a:t>ж                   –     ужи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Ёж                   –     ежи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Жираф          –     жирафы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Медведь       –     медведи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Крокодил     –     крокодилы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Заяц                </a:t>
            </a:r>
            <a:r>
              <a:rPr lang="ru-RU" sz="4800" b="1" dirty="0" smtClean="0">
                <a:solidFill>
                  <a:schemeClr val="accent2"/>
                </a:solidFill>
              </a:rPr>
              <a:t>– </a:t>
            </a:r>
            <a:r>
              <a:rPr lang="ru-RU" sz="4800" b="1" dirty="0" smtClean="0">
                <a:solidFill>
                  <a:schemeClr val="accent2"/>
                </a:solidFill>
              </a:rPr>
              <a:t>    </a:t>
            </a:r>
            <a:r>
              <a:rPr lang="ru-RU" sz="4800" b="1" dirty="0" smtClean="0">
                <a:solidFill>
                  <a:schemeClr val="accent2"/>
                </a:solidFill>
              </a:rPr>
              <a:t>зайцы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Кит                  –     киты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Лев </a:t>
            </a:r>
            <a:r>
              <a:rPr lang="ru-RU" sz="4800" b="1" dirty="0" smtClean="0">
                <a:solidFill>
                  <a:schemeClr val="accent2"/>
                </a:solidFill>
              </a:rPr>
              <a:t>                 –     </a:t>
            </a:r>
            <a:r>
              <a:rPr lang="ru-RU" sz="4800" b="1" dirty="0" smtClean="0">
                <a:solidFill>
                  <a:schemeClr val="accent2"/>
                </a:solidFill>
              </a:rPr>
              <a:t>львы</a:t>
            </a:r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00100" y="214290"/>
            <a:ext cx="7929618" cy="607223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ФИЗМИНУТКА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000100" y="214290"/>
            <a:ext cx="7929618" cy="607223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ПОМОГИТЕ   РАЗОБРАТЬСЯ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40" y="214290"/>
            <a:ext cx="5108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ТЕЛЕГРАММА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00100" y="500042"/>
            <a:ext cx="8001056" cy="5786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500297" y="1357298"/>
            <a:ext cx="6370718" cy="5500702"/>
            <a:chOff x="2500297" y="1357298"/>
            <a:chExt cx="6370718" cy="5500702"/>
          </a:xfrm>
        </p:grpSpPr>
        <p:pic>
          <p:nvPicPr>
            <p:cNvPr id="2057" name="Picture 9" descr="J02152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00892" y="4929174"/>
              <a:ext cx="1870123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00297" y="1357298"/>
              <a:ext cx="57150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Дорогой  Слонёнок!</a:t>
              </a:r>
            </a:p>
            <a:p>
              <a:r>
                <a:rPr lang="ru-RU" sz="3600" b="1" dirty="0" smtClean="0"/>
                <a:t>Иди прямо через зелёный лук. Справа будет большой прут, на нём деревянный плод. Не пугайся кос- они не бодаются. Ждём тебя.</a:t>
              </a:r>
              <a:endParaRPr lang="ru-RU" sz="3600" b="1" dirty="0"/>
            </a:p>
          </p:txBody>
        </p:sp>
      </p:grpSp>
      <p:pic>
        <p:nvPicPr>
          <p:cNvPr id="11" name="Picture 2" descr="C:\Documents and Settings\Игорь\Мои документы\рисунки\рисунки-4\рисунки\CLIPART2\J02152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285728"/>
            <a:ext cx="193444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rgbClr val="0070C0"/>
      </a:dk1>
      <a:lt1>
        <a:srgbClr val="7FC9FF"/>
      </a:lt1>
      <a:dk2>
        <a:srgbClr val="FF0000"/>
      </a:dk2>
      <a:lt2>
        <a:srgbClr val="FFB800"/>
      </a:lt2>
      <a:accent1>
        <a:srgbClr val="FFD465"/>
      </a:accent1>
      <a:accent2>
        <a:srgbClr val="000000"/>
      </a:accent2>
      <a:accent3>
        <a:srgbClr val="C5B1FF"/>
      </a:accent3>
      <a:accent4>
        <a:srgbClr val="000000"/>
      </a:accent4>
      <a:accent5>
        <a:srgbClr val="FFF6B8"/>
      </a:accent5>
      <a:accent6>
        <a:srgbClr val="3E00ED"/>
      </a:accent6>
      <a:hlink>
        <a:srgbClr val="37FF37"/>
      </a:hlink>
      <a:folHlink>
        <a:srgbClr val="0070C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</TotalTime>
  <Words>224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Открытый урок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</vt:lpstr>
    </vt:vector>
  </TitlesOfParts>
  <Company>БРГУ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Привет!!!!</dc:creator>
  <cp:lastModifiedBy>acer</cp:lastModifiedBy>
  <cp:revision>59</cp:revision>
  <dcterms:created xsi:type="dcterms:W3CDTF">2010-11-23T10:48:52Z</dcterms:created>
  <dcterms:modified xsi:type="dcterms:W3CDTF">2012-11-26T13:05:03Z</dcterms:modified>
</cp:coreProperties>
</file>