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5" r:id="rId3"/>
    <p:sldId id="257" r:id="rId4"/>
    <p:sldId id="258" r:id="rId5"/>
    <p:sldId id="259" r:id="rId6"/>
    <p:sldId id="298" r:id="rId7"/>
    <p:sldId id="260" r:id="rId8"/>
    <p:sldId id="261" r:id="rId9"/>
    <p:sldId id="300" r:id="rId10"/>
    <p:sldId id="290" r:id="rId11"/>
    <p:sldId id="29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  <p:sldId id="278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71" r:id="rId35"/>
    <p:sldId id="272" r:id="rId36"/>
    <p:sldId id="286" r:id="rId37"/>
    <p:sldId id="287" r:id="rId38"/>
    <p:sldId id="288" r:id="rId39"/>
    <p:sldId id="289" r:id="rId40"/>
    <p:sldId id="294" r:id="rId41"/>
    <p:sldId id="293" r:id="rId42"/>
    <p:sldId id="301" r:id="rId43"/>
    <p:sldId id="302" r:id="rId44"/>
    <p:sldId id="303" r:id="rId45"/>
    <p:sldId id="304" r:id="rId46"/>
    <p:sldId id="306" r:id="rId47"/>
    <p:sldId id="307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6600FF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40" autoAdjust="0"/>
  </p:normalViewPr>
  <p:slideViewPr>
    <p:cSldViewPr>
      <p:cViewPr>
        <p:scale>
          <a:sx n="50" d="100"/>
          <a:sy n="50" d="100"/>
        </p:scale>
        <p:origin x="-88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8FA8-4675-4150-A066-6DAF4EF7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0717-D7A6-4865-95AF-848E837EC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1B7C-12FA-486A-8A87-7B043D22B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0C628-44BE-4A86-B93E-C45AC3447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52F2D-3D60-453A-852F-F87A87838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3F12-3563-4FB8-9A9A-CF8F8541F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795E-EFB4-4F2C-B1F1-22A5E5646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93082-CBA0-48EB-96FA-C9C64F173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F09B-3A23-40F2-9B0C-51A490D9F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A5D3-CF56-4830-975A-F6F45B156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158F-CCD4-40CB-8552-D6EFE3D87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50BE1D6-8D55-4549-A9A8-8E59529CC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75;&#1088;&#1091;&#1079;&#1082;&#1080;\gimn_rf_t1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uralpress.ru/show_image_photoset.php?id=2323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hyperlink" Target="http://www1.uralpress.ru/show_image_photoset.php?id=23231" TargetMode="Externa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hyperlink" Target="http://www1.uralpress.ru/show_image_photoset.php?id=2323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3.jpeg"/><Relationship Id="rId7" Type="http://schemas.openxmlformats.org/officeDocument/2006/relationships/image" Target="../media/image5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63.jpeg"/><Relationship Id="rId9" Type="http://schemas.openxmlformats.org/officeDocument/2006/relationships/image" Target="../media/image9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044022" cy="865188"/>
          </a:xfrm>
        </p:spPr>
        <p:txBody>
          <a:bodyPr/>
          <a:lstStyle/>
          <a:p>
            <a:pPr eaLnBrk="1" hangingPunct="1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Россия  - наша Родина. </a:t>
            </a:r>
          </a:p>
        </p:txBody>
      </p:sp>
      <p:pic>
        <p:nvPicPr>
          <p:cNvPr id="2051" name="Picture 5" descr="other_00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49373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78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916238" y="182563"/>
            <a:ext cx="5976937" cy="72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1.Россия - священная наша держава,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Россия - любимая наша страна.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Могучая воля, великая слава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Твое  достоянье на  все  времена!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Отечество наше свободное,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Братских народов союз вековой,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Предками данная мудрость народная!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страна! Мы гордимся тобой!</a:t>
            </a:r>
            <a:r>
              <a:rPr lang="ru-RU" sz="2000">
                <a:solidFill>
                  <a:schemeClr val="accent2"/>
                </a:solidFill>
              </a:rPr>
              <a:t/>
            </a:r>
            <a:br>
              <a:rPr lang="ru-RU" sz="2000">
                <a:solidFill>
                  <a:schemeClr val="accent2"/>
                </a:solidFill>
              </a:rPr>
            </a:br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2.От южных морей до полярного края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Раскинулись наши леса и поля.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Одна ты на свете! Одна ты такая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Хранимая Богом родная земля!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</a:p>
          <a:p>
            <a:endParaRPr lang="ru-RU" sz="2000" i="1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3.Широкий простор для мечты и для жизни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Грядущие нам открывают года.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Нам силу дает наша верность Отчизне.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Так было, так есть и так будет всегда!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3213" y="250825"/>
            <a:ext cx="198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Гимн</a:t>
            </a:r>
          </a:p>
          <a:p>
            <a:r>
              <a:rPr lang="ru-RU" sz="3200" i="1">
                <a:solidFill>
                  <a:srgbClr val="FF0000"/>
                </a:solidFill>
              </a:rPr>
              <a:t>   России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50825" y="1773238"/>
            <a:ext cx="2519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Музыка - Георгия Александрова, новый текст - Сергея Михалкова.</a:t>
            </a:r>
            <a:r>
              <a:rPr lang="ru-RU"/>
              <a:t> </a:t>
            </a:r>
          </a:p>
        </p:txBody>
      </p:sp>
      <p:pic>
        <p:nvPicPr>
          <p:cNvPr id="5" name="gimn_rf_t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5143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609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785813"/>
          </a:xfrm>
        </p:spPr>
        <p:txBody>
          <a:bodyPr/>
          <a:lstStyle/>
          <a:p>
            <a:pPr eaLnBrk="1" hangingPunct="1"/>
            <a:r>
              <a:rPr lang="ru-RU" sz="6600" smtClean="0">
                <a:solidFill>
                  <a:srgbClr val="7030A0"/>
                </a:solidFill>
                <a:latin typeface="Monotype Corsiva" pitchFamily="66" charset="0"/>
              </a:rPr>
              <a:t>СТОЛИЦА - 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63"/>
            <a:ext cx="6400800" cy="3424237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rgbClr val="7030A0"/>
                </a:solidFill>
              </a:rPr>
              <a:t>ГЛАВНЫЙ ГОРОД  ГОСУДАРСТВА</a:t>
            </a:r>
          </a:p>
          <a:p>
            <a:pPr eaLnBrk="1" hangingPunct="1"/>
            <a:r>
              <a:rPr lang="ru-RU" sz="9600" smtClean="0">
                <a:solidFill>
                  <a:srgbClr val="0070C0"/>
                </a:solidFill>
                <a:latin typeface="Monotype Corsiva" pitchFamily="66" charset="0"/>
              </a:rPr>
              <a:t>Москва</a:t>
            </a:r>
          </a:p>
        </p:txBody>
      </p:sp>
    </p:spTree>
  </p:cSld>
  <p:clrMapOvr>
    <a:masterClrMapping/>
  </p:clrMapOvr>
  <p:transition advTm="14328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5111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Москва – это Красная площадь.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башни Кремля.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сердце России,</a:t>
            </a:r>
          </a:p>
          <a:p>
            <a:r>
              <a:rPr lang="ru-RU">
                <a:solidFill>
                  <a:schemeClr val="accent2"/>
                </a:solidFill>
              </a:rPr>
              <a:t>Которое любит тебя.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4340" name="Picture 6" descr="moscow_0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5888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герб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47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7313" y="179388"/>
            <a:ext cx="417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Санкт - Петербург</a:t>
            </a:r>
          </a:p>
        </p:txBody>
      </p:sp>
      <p:pic>
        <p:nvPicPr>
          <p:cNvPr id="15363" name="Picture 5" descr="герб санкт-петерб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1809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9388" y="5516563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Он царя Петра творенье,     Кораблей заморских флаги,</a:t>
            </a:r>
            <a:r>
              <a:rPr lang="ru-RU"/>
              <a:t> </a:t>
            </a:r>
            <a:r>
              <a:rPr lang="ru-RU">
                <a:solidFill>
                  <a:schemeClr val="accent2"/>
                </a:solidFill>
              </a:rPr>
              <a:t>Город славы, город сад.     Вдоль Невы дворцов парад.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5365" name="Picture 7" descr="spb_0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3000"/>
            <a:ext cx="62642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1793_conte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429000"/>
            <a:ext cx="1768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515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3598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Золотое кольцо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68313" y="58054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старинные,           Словно птицы- лебеди</a:t>
            </a:r>
          </a:p>
          <a:p>
            <a:r>
              <a:rPr lang="ru-RU">
                <a:solidFill>
                  <a:schemeClr val="accent2"/>
                </a:solidFill>
              </a:rPr>
              <a:t>Звон колоколов.                Суздаль и Ростов.</a:t>
            </a:r>
            <a:r>
              <a:rPr lang="ru-RU"/>
              <a:t>    </a:t>
            </a:r>
          </a:p>
        </p:txBody>
      </p:sp>
      <p:pic>
        <p:nvPicPr>
          <p:cNvPr id="16388" name="Picture 6" descr="Суздальский кремль"/>
          <p:cNvPicPr>
            <a:picLocks noChangeAspect="1" noChangeArrowheads="1"/>
          </p:cNvPicPr>
          <p:nvPr/>
        </p:nvPicPr>
        <p:blipFill>
          <a:blip r:embed="rId2" cstate="print"/>
          <a:srcRect t="2025"/>
          <a:stretch>
            <a:fillRect/>
          </a:stretch>
        </p:blipFill>
        <p:spPr bwMode="auto">
          <a:xfrm>
            <a:off x="5003800" y="188913"/>
            <a:ext cx="39671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23850" y="1557338"/>
            <a:ext cx="1881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Суздаль</a:t>
            </a:r>
          </a:p>
        </p:txBody>
      </p:sp>
      <p:pic>
        <p:nvPicPr>
          <p:cNvPr id="16390" name="Picture 8" descr="герб Сузд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16478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547813" y="4941888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Суздальский кремль</a:t>
            </a:r>
          </a:p>
        </p:txBody>
      </p:sp>
    </p:spTree>
  </p:cSld>
  <p:clrMapOvr>
    <a:masterClrMapping/>
  </p:clrMapOvr>
  <p:transition advTm="9921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Ростов Кафедральный собор рождества Пресвятой Богород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692150"/>
            <a:ext cx="63373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1784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Ростов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0" y="6165850"/>
            <a:ext cx="896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Кафедральный собор рождества Пресвятой Богородицы</a:t>
            </a:r>
          </a:p>
        </p:txBody>
      </p:sp>
      <p:pic>
        <p:nvPicPr>
          <p:cNvPr id="17413" name="Picture 8" descr="Герб Ростова Велик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15827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38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16013" y="587692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широкой Волге               Башенки резные,</a:t>
            </a:r>
          </a:p>
          <a:p>
            <a:r>
              <a:rPr lang="ru-RU">
                <a:solidFill>
                  <a:schemeClr val="accent2"/>
                </a:solidFill>
              </a:rPr>
              <a:t>Тверь и Кострома,               Чудо- терема. </a:t>
            </a:r>
          </a:p>
        </p:txBody>
      </p:sp>
      <p:pic>
        <p:nvPicPr>
          <p:cNvPr id="18435" name="Picture 5" descr="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92375"/>
            <a:ext cx="43926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195513" y="188913"/>
            <a:ext cx="1392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Тверь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787900" y="188913"/>
            <a:ext cx="2289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Кострома</a:t>
            </a:r>
          </a:p>
        </p:txBody>
      </p:sp>
      <p:pic>
        <p:nvPicPr>
          <p:cNvPr id="18438" name="Picture 8" descr="Кострома Церковь Воскресения на Деб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492375"/>
            <a:ext cx="4059237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Герб Тве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17303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герб Костром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260350"/>
            <a:ext cx="1663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65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19113" y="544512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старинные,            Новгород на Волхове,</a:t>
            </a:r>
          </a:p>
          <a:p>
            <a:r>
              <a:rPr lang="ru-RU">
                <a:solidFill>
                  <a:schemeClr val="accent2"/>
                </a:solidFill>
              </a:rPr>
              <a:t>Крепость на реке.               Муром на Оке.</a:t>
            </a:r>
          </a:p>
        </p:txBody>
      </p:sp>
      <p:pic>
        <p:nvPicPr>
          <p:cNvPr id="19459" name="Picture 5" descr="Великий Новг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204913"/>
            <a:ext cx="63373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31775" y="250825"/>
            <a:ext cx="2182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Новгород</a:t>
            </a:r>
          </a:p>
        </p:txBody>
      </p:sp>
      <p:pic>
        <p:nvPicPr>
          <p:cNvPr id="19461" name="Picture 7" descr="герб Великого Нов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1949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375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Памятник Илье Муромц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88913"/>
            <a:ext cx="367347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47675" y="107950"/>
            <a:ext cx="154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Муром</a:t>
            </a:r>
          </a:p>
        </p:txBody>
      </p:sp>
      <p:pic>
        <p:nvPicPr>
          <p:cNvPr id="20484" name="Picture 6" descr="герб Муро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1725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859338" y="6021388"/>
            <a:ext cx="396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Памятник Илье Муромцу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23850" y="4365625"/>
            <a:ext cx="3990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Здесь дружины храбрые</a:t>
            </a:r>
          </a:p>
          <a:p>
            <a:r>
              <a:rPr lang="ru-RU">
                <a:solidFill>
                  <a:schemeClr val="accent2"/>
                </a:solidFill>
              </a:rPr>
              <a:t>В бой вели князья,</a:t>
            </a:r>
          </a:p>
          <a:p>
            <a:r>
              <a:rPr lang="ru-RU">
                <a:solidFill>
                  <a:schemeClr val="accent2"/>
                </a:solidFill>
              </a:rPr>
              <a:t>Конного и пешего</a:t>
            </a:r>
          </a:p>
          <a:p>
            <a:r>
              <a:rPr lang="ru-RU">
                <a:solidFill>
                  <a:schemeClr val="accent2"/>
                </a:solidFill>
              </a:rPr>
              <a:t>Недруга разя.</a:t>
            </a:r>
          </a:p>
        </p:txBody>
      </p:sp>
    </p:spTree>
  </p:cSld>
  <p:clrMapOvr>
    <a:masterClrMapping/>
  </p:clrMapOvr>
  <p:transition advTm="9797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859338" y="3500438"/>
            <a:ext cx="38877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</a:t>
            </a:r>
          </a:p>
          <a:p>
            <a:r>
              <a:rPr lang="ru-RU">
                <a:solidFill>
                  <a:schemeClr val="accent2"/>
                </a:solidFill>
              </a:rPr>
              <a:t>Мастерами славные.</a:t>
            </a:r>
          </a:p>
          <a:p>
            <a:r>
              <a:rPr lang="ru-RU">
                <a:solidFill>
                  <a:schemeClr val="accent2"/>
                </a:solidFill>
              </a:rPr>
              <a:t>Улицы кузнечные,</a:t>
            </a:r>
          </a:p>
          <a:p>
            <a:r>
              <a:rPr lang="ru-RU">
                <a:solidFill>
                  <a:schemeClr val="accent2"/>
                </a:solidFill>
              </a:rPr>
              <a:t>Улицы гончарные.</a:t>
            </a:r>
          </a:p>
          <a:p>
            <a:r>
              <a:rPr lang="ru-RU">
                <a:solidFill>
                  <a:schemeClr val="accent2"/>
                </a:solidFill>
              </a:rPr>
              <a:t>Площади торговые,</a:t>
            </a:r>
          </a:p>
          <a:p>
            <a:r>
              <a:rPr lang="ru-RU">
                <a:solidFill>
                  <a:schemeClr val="accent2"/>
                </a:solidFill>
              </a:rPr>
              <a:t>Праздничные ярмарки –</a:t>
            </a:r>
          </a:p>
          <a:p>
            <a:r>
              <a:rPr lang="ru-RU">
                <a:solidFill>
                  <a:schemeClr val="accent2"/>
                </a:solidFill>
              </a:rPr>
              <a:t>Из Ельца - матрёшки,</a:t>
            </a:r>
          </a:p>
          <a:p>
            <a:r>
              <a:rPr lang="ru-RU">
                <a:solidFill>
                  <a:schemeClr val="accent2"/>
                </a:solidFill>
              </a:rPr>
              <a:t>А из Тулы пряники.</a:t>
            </a:r>
          </a:p>
        </p:txBody>
      </p:sp>
      <p:pic>
        <p:nvPicPr>
          <p:cNvPr id="21507" name="Picture 10" descr="Старая у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48050"/>
            <a:ext cx="396081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2" descr="фото | riki | Старая улица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4813"/>
            <a:ext cx="20796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Старая улица &lt; ... &lt; Бульбаш.by &lt; друго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50838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17145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Ты сегодня узнаешь</a:t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что такое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813" y="1785938"/>
            <a:ext cx="7715250" cy="457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Россия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Родина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Государственные символы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Столица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Патриот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Отечество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Президент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Tm="11688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Ту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60350"/>
            <a:ext cx="69881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084888" y="333375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Успенский собор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1135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Тула</a:t>
            </a:r>
          </a:p>
        </p:txBody>
      </p:sp>
      <p:pic>
        <p:nvPicPr>
          <p:cNvPr id="22533" name="Picture 7" descr="герб Ту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1657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364163" y="5084763"/>
            <a:ext cx="3341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старинные-</a:t>
            </a:r>
          </a:p>
          <a:p>
            <a:r>
              <a:rPr lang="ru-RU">
                <a:solidFill>
                  <a:schemeClr val="accent2"/>
                </a:solidFill>
              </a:rPr>
              <a:t>К солнышку лицом –</a:t>
            </a:r>
          </a:p>
          <a:p>
            <a:r>
              <a:rPr lang="ru-RU">
                <a:solidFill>
                  <a:schemeClr val="accent2"/>
                </a:solidFill>
              </a:rPr>
              <a:t>Для России стали</a:t>
            </a:r>
          </a:p>
          <a:p>
            <a:r>
              <a:rPr lang="ru-RU">
                <a:solidFill>
                  <a:schemeClr val="accent2"/>
                </a:solidFill>
              </a:rPr>
              <a:t>Золотым кольцом.</a:t>
            </a:r>
          </a:p>
        </p:txBody>
      </p:sp>
    </p:spTree>
  </p:cSld>
  <p:clrMapOvr>
    <a:masterClrMapping/>
  </p:clrMapOvr>
  <p:transition advTm="9391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hoto1199732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106863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643438" y="1557338"/>
            <a:ext cx="42100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В самолёте нам лететь.</a:t>
            </a:r>
          </a:p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На Россию нам смотреть,</a:t>
            </a:r>
          </a:p>
          <a:p>
            <a:r>
              <a:rPr lang="ru-RU">
                <a:solidFill>
                  <a:schemeClr val="accent2"/>
                </a:solidFill>
              </a:rPr>
              <a:t>То увидим  мы тогда</a:t>
            </a:r>
          </a:p>
          <a:p>
            <a:r>
              <a:rPr lang="ru-RU">
                <a:solidFill>
                  <a:schemeClr val="accent2"/>
                </a:solidFill>
              </a:rPr>
              <a:t>И леса, и города,</a:t>
            </a:r>
          </a:p>
          <a:p>
            <a:r>
              <a:rPr lang="ru-RU">
                <a:solidFill>
                  <a:schemeClr val="accent2"/>
                </a:solidFill>
              </a:rPr>
              <a:t>Океанские просторы,</a:t>
            </a:r>
          </a:p>
          <a:p>
            <a:r>
              <a:rPr lang="ru-RU">
                <a:solidFill>
                  <a:schemeClr val="accent2"/>
                </a:solidFill>
              </a:rPr>
              <a:t>Ленты рек, озёра, горы…</a:t>
            </a:r>
          </a:p>
          <a:p>
            <a:r>
              <a:rPr lang="ru-RU">
                <a:solidFill>
                  <a:schemeClr val="accent2"/>
                </a:solidFill>
              </a:rPr>
              <a:t>Мы увидим даль без края,</a:t>
            </a:r>
          </a:p>
          <a:p>
            <a:r>
              <a:rPr lang="ru-RU">
                <a:solidFill>
                  <a:schemeClr val="accent2"/>
                </a:solidFill>
              </a:rPr>
              <a:t>Тундру, где звенит весна,</a:t>
            </a:r>
          </a:p>
          <a:p>
            <a:r>
              <a:rPr lang="ru-RU">
                <a:solidFill>
                  <a:schemeClr val="accent2"/>
                </a:solidFill>
              </a:rPr>
              <a:t>И поймёшь тогда, какая</a:t>
            </a:r>
          </a:p>
          <a:p>
            <a:r>
              <a:rPr lang="ru-RU">
                <a:solidFill>
                  <a:schemeClr val="accent2"/>
                </a:solidFill>
              </a:rPr>
              <a:t>Наша родина большая,</a:t>
            </a:r>
          </a:p>
          <a:p>
            <a:r>
              <a:rPr lang="ru-RU">
                <a:solidFill>
                  <a:schemeClr val="accent2"/>
                </a:solidFill>
              </a:rPr>
              <a:t>Необъятная страна.</a:t>
            </a:r>
          </a:p>
        </p:txBody>
      </p:sp>
      <p:pic>
        <p:nvPicPr>
          <p:cNvPr id="23556" name="Picture 7" descr="prir7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33375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141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76238" y="34925"/>
            <a:ext cx="1706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Валаам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435600" y="765175"/>
            <a:ext cx="32083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В небе чаек гам</a:t>
            </a:r>
          </a:p>
          <a:p>
            <a:r>
              <a:rPr lang="ru-RU">
                <a:solidFill>
                  <a:srgbClr val="6600FF"/>
                </a:solidFill>
              </a:rPr>
              <a:t>Мы плывём на</a:t>
            </a:r>
          </a:p>
          <a:p>
            <a:r>
              <a:rPr lang="ru-RU">
                <a:solidFill>
                  <a:srgbClr val="6600FF"/>
                </a:solidFill>
              </a:rPr>
              <a:t>                    остров,</a:t>
            </a:r>
          </a:p>
          <a:p>
            <a:r>
              <a:rPr lang="ru-RU">
                <a:solidFill>
                  <a:srgbClr val="6600FF"/>
                </a:solidFill>
              </a:rPr>
              <a:t>Остров Валаам.</a:t>
            </a:r>
          </a:p>
          <a:p>
            <a:endParaRPr lang="ru-RU">
              <a:solidFill>
                <a:srgbClr val="6600FF"/>
              </a:solidFill>
            </a:endParaRPr>
          </a:p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Голубая ширь.</a:t>
            </a:r>
          </a:p>
          <a:p>
            <a:r>
              <a:rPr lang="ru-RU">
                <a:solidFill>
                  <a:srgbClr val="6600FF"/>
                </a:solidFill>
              </a:rPr>
              <a:t>На скалистом озере</a:t>
            </a:r>
          </a:p>
          <a:p>
            <a:r>
              <a:rPr lang="ru-RU">
                <a:solidFill>
                  <a:srgbClr val="6600FF"/>
                </a:solidFill>
              </a:rPr>
              <a:t>Чудо - монастырь.</a:t>
            </a:r>
          </a:p>
          <a:p>
            <a:endParaRPr lang="ru-RU">
              <a:solidFill>
                <a:srgbClr val="6600FF"/>
              </a:solidFill>
            </a:endParaRPr>
          </a:p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Красота земли, -</a:t>
            </a:r>
          </a:p>
          <a:p>
            <a:r>
              <a:rPr lang="ru-RU">
                <a:solidFill>
                  <a:srgbClr val="6600FF"/>
                </a:solidFill>
              </a:rPr>
              <a:t>Голубика – ягода</a:t>
            </a:r>
          </a:p>
          <a:p>
            <a:r>
              <a:rPr lang="ru-RU">
                <a:solidFill>
                  <a:srgbClr val="6600FF"/>
                </a:solidFill>
              </a:rPr>
              <a:t>В капельках зари.</a:t>
            </a:r>
          </a:p>
        </p:txBody>
      </p:sp>
      <p:pic>
        <p:nvPicPr>
          <p:cNvPr id="24580" name="Picture 6" descr="вала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42481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Валаам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860800"/>
            <a:ext cx="42481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109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367188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Музыку и пляски.</a:t>
            </a:r>
          </a:p>
          <a:p>
            <a:r>
              <a:rPr lang="ru-RU">
                <a:solidFill>
                  <a:schemeClr val="accent2"/>
                </a:solidFill>
              </a:rPr>
              <a:t>На конях джигиты</a:t>
            </a:r>
          </a:p>
          <a:p>
            <a:r>
              <a:rPr lang="ru-RU">
                <a:solidFill>
                  <a:schemeClr val="accent2"/>
                </a:solidFill>
              </a:rPr>
              <a:t>Скачут без опаски.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Делать украшенья.</a:t>
            </a:r>
          </a:p>
          <a:p>
            <a:r>
              <a:rPr lang="ru-RU">
                <a:solidFill>
                  <a:schemeClr val="accent2"/>
                </a:solidFill>
              </a:rPr>
              <a:t>Славятся чеканкой</a:t>
            </a:r>
          </a:p>
          <a:p>
            <a:r>
              <a:rPr lang="ru-RU">
                <a:solidFill>
                  <a:schemeClr val="accent2"/>
                </a:solidFill>
              </a:rPr>
              <a:t>Местные селения.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Пить кефир-айран.</a:t>
            </a:r>
          </a:p>
          <a:p>
            <a:r>
              <a:rPr lang="ru-RU">
                <a:solidFill>
                  <a:schemeClr val="accent2"/>
                </a:solidFill>
              </a:rPr>
              <a:t>Надевает бурку</a:t>
            </a:r>
          </a:p>
          <a:p>
            <a:r>
              <a:rPr lang="ru-RU">
                <a:solidFill>
                  <a:schemeClr val="accent2"/>
                </a:solidFill>
              </a:rPr>
              <a:t>В дальний путь чабан.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364163" y="5013325"/>
            <a:ext cx="3295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Сладкий виноград.</a:t>
            </a:r>
          </a:p>
          <a:p>
            <a:r>
              <a:rPr lang="ru-RU">
                <a:solidFill>
                  <a:schemeClr val="accent2"/>
                </a:solidFill>
              </a:rPr>
              <a:t>Здесь хозяин гостю,</a:t>
            </a:r>
          </a:p>
          <a:p>
            <a:r>
              <a:rPr lang="ru-RU">
                <a:solidFill>
                  <a:schemeClr val="accent2"/>
                </a:solidFill>
              </a:rPr>
              <a:t>Как родному, рад.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76238" y="10795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Кавказе</a:t>
            </a:r>
          </a:p>
        </p:txBody>
      </p:sp>
      <p:pic>
        <p:nvPicPr>
          <p:cNvPr id="25605" name="Picture 7" descr="vat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76250"/>
            <a:ext cx="360521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234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76238" y="323850"/>
            <a:ext cx="2165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Волге</a:t>
            </a:r>
          </a:p>
        </p:txBody>
      </p:sp>
      <p:pic>
        <p:nvPicPr>
          <p:cNvPr id="26627" name="Picture 5" descr="Волг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891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79388" y="2060575"/>
            <a:ext cx="45291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Вы на Волге были?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Были.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Что вы делали?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Удили.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Кто попался на крючок?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Нам попался судачок.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Как не верить вам, ребята?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Волга рыбою богата.</a:t>
            </a:r>
          </a:p>
          <a:p>
            <a:pPr>
              <a:buFontTx/>
              <a:buChar char="-"/>
            </a:pP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6629" name="Picture 7" descr="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429000"/>
            <a:ext cx="40640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44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58750" y="107950"/>
            <a:ext cx="429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В степной станице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403350" y="4940300"/>
            <a:ext cx="71485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В стороне степной                 Песни нам поют,</a:t>
            </a:r>
          </a:p>
          <a:p>
            <a:r>
              <a:rPr lang="ru-RU">
                <a:solidFill>
                  <a:schemeClr val="accent2"/>
                </a:solidFill>
              </a:rPr>
              <a:t>Землю сушит зной.                Молока дают. </a:t>
            </a:r>
          </a:p>
          <a:p>
            <a:r>
              <a:rPr lang="ru-RU">
                <a:solidFill>
                  <a:schemeClr val="accent2"/>
                </a:solidFill>
              </a:rPr>
              <a:t>Здесь растят коней,</a:t>
            </a:r>
          </a:p>
          <a:p>
            <a:r>
              <a:rPr lang="ru-RU">
                <a:solidFill>
                  <a:schemeClr val="accent2"/>
                </a:solidFill>
              </a:rPr>
              <a:t>Как растят детей: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7652" name="Picture 9" descr="b3bec1ea058f655f0a8cbcc7bad91f7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13100"/>
            <a:ext cx="18002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сем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765175"/>
            <a:ext cx="59753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17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58750" y="250825"/>
            <a:ext cx="3503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Уральские горы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911725" y="3592513"/>
            <a:ext cx="37211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Уральские горы</a:t>
            </a:r>
          </a:p>
          <a:p>
            <a:r>
              <a:rPr lang="ru-RU">
                <a:solidFill>
                  <a:schemeClr val="accent2"/>
                </a:solidFill>
              </a:rPr>
              <a:t>По каменным плитам</a:t>
            </a:r>
          </a:p>
          <a:p>
            <a:r>
              <a:rPr lang="ru-RU">
                <a:solidFill>
                  <a:schemeClr val="accent2"/>
                </a:solidFill>
              </a:rPr>
              <a:t>Ведут за собой нас</a:t>
            </a:r>
          </a:p>
          <a:p>
            <a:r>
              <a:rPr lang="ru-RU">
                <a:solidFill>
                  <a:schemeClr val="accent2"/>
                </a:solidFill>
              </a:rPr>
              <a:t>В страну малахита.</a:t>
            </a:r>
          </a:p>
          <a:p>
            <a:r>
              <a:rPr lang="ru-RU">
                <a:solidFill>
                  <a:schemeClr val="accent2"/>
                </a:solidFill>
              </a:rPr>
              <a:t>В страну, где не счесть</a:t>
            </a:r>
          </a:p>
          <a:p>
            <a:r>
              <a:rPr lang="ru-RU">
                <a:solidFill>
                  <a:schemeClr val="accent2"/>
                </a:solidFill>
              </a:rPr>
              <a:t>Драгоценных камней,</a:t>
            </a:r>
          </a:p>
          <a:p>
            <a:r>
              <a:rPr lang="ru-RU">
                <a:solidFill>
                  <a:schemeClr val="accent2"/>
                </a:solidFill>
              </a:rPr>
              <a:t>В страну работящих</a:t>
            </a:r>
          </a:p>
          <a:p>
            <a:r>
              <a:rPr lang="ru-RU">
                <a:solidFill>
                  <a:schemeClr val="accent2"/>
                </a:solidFill>
              </a:rPr>
              <a:t>И добрых людей.</a:t>
            </a:r>
          </a:p>
        </p:txBody>
      </p:sp>
      <p:pic>
        <p:nvPicPr>
          <p:cNvPr id="28676" name="Picture 6" descr="урал горы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88913"/>
            <a:ext cx="259238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фото | La pulya≈ | Малахитовая шкатулк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908050"/>
            <a:ext cx="28892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233819">
            <a:hlinkClick r:id="rId5" tooltip="Во весь экран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060575"/>
            <a:ext cx="299402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922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03213" y="250825"/>
            <a:ext cx="404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Таёжная страница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003800" y="4941888"/>
            <a:ext cx="3887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Кедры, пихты, сосняки.</a:t>
            </a:r>
          </a:p>
          <a:p>
            <a:r>
              <a:rPr lang="ru-RU">
                <a:solidFill>
                  <a:schemeClr val="accent2"/>
                </a:solidFill>
              </a:rPr>
              <a:t>Лось рогатый у реки.</a:t>
            </a:r>
          </a:p>
          <a:p>
            <a:r>
              <a:rPr lang="ru-RU">
                <a:solidFill>
                  <a:schemeClr val="accent2"/>
                </a:solidFill>
              </a:rPr>
              <a:t>Куропатка бьёт крылом,</a:t>
            </a:r>
          </a:p>
          <a:p>
            <a:r>
              <a:rPr lang="ru-RU">
                <a:solidFill>
                  <a:schemeClr val="accent2"/>
                </a:solidFill>
              </a:rPr>
              <a:t>По реке плывёт паром.</a:t>
            </a:r>
          </a:p>
        </p:txBody>
      </p:sp>
      <p:pic>
        <p:nvPicPr>
          <p:cNvPr id="29700" name="Picture 6" descr="тай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49275"/>
            <a:ext cx="45005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тайг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378301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19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2986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Озеро Байкал</a:t>
            </a:r>
          </a:p>
        </p:txBody>
      </p:sp>
      <p:pic>
        <p:nvPicPr>
          <p:cNvPr id="30723" name="Picture 5" descr="Байк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836613"/>
            <a:ext cx="724693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195513" y="5157788"/>
            <a:ext cx="480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Есть в тайге сибирской нашей</a:t>
            </a:r>
          </a:p>
          <a:p>
            <a:r>
              <a:rPr lang="ru-RU">
                <a:solidFill>
                  <a:schemeClr val="accent2"/>
                </a:solidFill>
              </a:rPr>
              <a:t>Больше моря чудо-чаша.</a:t>
            </a:r>
          </a:p>
          <a:p>
            <a:r>
              <a:rPr lang="ru-RU">
                <a:solidFill>
                  <a:schemeClr val="accent2"/>
                </a:solidFill>
              </a:rPr>
              <a:t>Это – озеро Байкал</a:t>
            </a:r>
          </a:p>
          <a:p>
            <a:r>
              <a:rPr lang="ru-RU">
                <a:solidFill>
                  <a:schemeClr val="accent2"/>
                </a:solidFill>
              </a:rPr>
              <a:t>В окруженье диких скал.</a:t>
            </a:r>
          </a:p>
        </p:txBody>
      </p:sp>
    </p:spTree>
  </p:cSld>
  <p:clrMapOvr>
    <a:masterClrMapping/>
  </p:clrMapOvr>
  <p:transition advTm="1014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47675" y="34925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Дальнем Востоке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787900" y="5084763"/>
            <a:ext cx="4160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Тигры –жители Уссури-</a:t>
            </a:r>
          </a:p>
          <a:p>
            <a:r>
              <a:rPr lang="ru-RU">
                <a:solidFill>
                  <a:schemeClr val="accent2"/>
                </a:solidFill>
              </a:rPr>
              <a:t>В полосатой ходят шкуре.</a:t>
            </a:r>
          </a:p>
          <a:p>
            <a:r>
              <a:rPr lang="ru-RU">
                <a:solidFill>
                  <a:schemeClr val="accent2"/>
                </a:solidFill>
              </a:rPr>
              <a:t>Это очень редкий вид</a:t>
            </a:r>
          </a:p>
          <a:p>
            <a:r>
              <a:rPr lang="ru-RU">
                <a:solidFill>
                  <a:schemeClr val="accent2"/>
                </a:solidFill>
              </a:rPr>
              <a:t>И красив, и знаменит.</a:t>
            </a:r>
          </a:p>
        </p:txBody>
      </p:sp>
      <p:pic>
        <p:nvPicPr>
          <p:cNvPr id="31748" name="Picture 7" descr="4556c281fdab571d840b1e19345fdeb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88913"/>
            <a:ext cx="10953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усс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34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79388" y="567055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И берёзки, вдоль которых</a:t>
            </a:r>
          </a:p>
          <a:p>
            <a:r>
              <a:rPr lang="ru-RU">
                <a:solidFill>
                  <a:schemeClr val="accent2"/>
                </a:solidFill>
              </a:rPr>
              <a:t>Дом, где мы с тобой живём,   Рядом с мамой мы идём.</a:t>
            </a:r>
          </a:p>
          <a:p>
            <a:r>
              <a:rPr lang="ru-RU">
                <a:solidFill>
                  <a:schemeClr val="accent2"/>
                </a:solidFill>
              </a:rPr>
              <a:t>                                             </a:t>
            </a:r>
          </a:p>
        </p:txBody>
      </p:sp>
      <p:pic>
        <p:nvPicPr>
          <p:cNvPr id="5123" name="Picture 6" descr="photo1191337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03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03213" y="107950"/>
            <a:ext cx="295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Камчатке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95288" y="5805488"/>
            <a:ext cx="8589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Вдали вулкан дымится.              Здесь Родины граница,</a:t>
            </a:r>
          </a:p>
          <a:p>
            <a:r>
              <a:rPr lang="ru-RU">
                <a:solidFill>
                  <a:schemeClr val="accent2"/>
                </a:solidFill>
              </a:rPr>
              <a:t>Над сопками туман.                     Здесь Тихий океан.</a:t>
            </a:r>
          </a:p>
        </p:txBody>
      </p:sp>
      <p:pic>
        <p:nvPicPr>
          <p:cNvPr id="32772" name="Picture 7" descr="b6"/>
          <p:cNvPicPr>
            <a:picLocks noChangeAspect="1" noChangeArrowheads="1"/>
          </p:cNvPicPr>
          <p:nvPr/>
        </p:nvPicPr>
        <p:blipFill>
          <a:blip r:embed="rId2" cstate="print"/>
          <a:srcRect t="3937"/>
          <a:stretch>
            <a:fillRect/>
          </a:stretch>
        </p:blipFill>
        <p:spPr bwMode="auto">
          <a:xfrm>
            <a:off x="4859338" y="390525"/>
            <a:ext cx="3960812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Извержение Ключевского вулкана. Небесное плам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42481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433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141663"/>
            <a:ext cx="39433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3" descr="446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141663"/>
            <a:ext cx="424815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07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Живут в России разные           У каждого народа</a:t>
            </a:r>
          </a:p>
          <a:p>
            <a:r>
              <a:rPr lang="ru-RU">
                <a:solidFill>
                  <a:schemeClr val="accent2"/>
                </a:solidFill>
              </a:rPr>
              <a:t>Народы с давних пор.              Язык свой и наряд.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тайга по нраву,          Один – черкеску носит,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степной простор.     Другой надел халат.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3890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Российская семья</a:t>
            </a:r>
          </a:p>
        </p:txBody>
      </p:sp>
      <p:pic>
        <p:nvPicPr>
          <p:cNvPr id="33796" name="Picture 7" descr="ist10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ist10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836613"/>
            <a:ext cx="4824413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6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624388" y="3663950"/>
            <a:ext cx="42037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Один – рыбак с рожденья,</a:t>
            </a:r>
          </a:p>
          <a:p>
            <a:r>
              <a:rPr lang="ru-RU">
                <a:solidFill>
                  <a:schemeClr val="accent2"/>
                </a:solidFill>
              </a:rPr>
              <a:t>Другой  - оленевод.</a:t>
            </a:r>
          </a:p>
          <a:p>
            <a:r>
              <a:rPr lang="ru-RU">
                <a:solidFill>
                  <a:schemeClr val="accent2"/>
                </a:solidFill>
              </a:rPr>
              <a:t>Один кумыс готовит,</a:t>
            </a:r>
          </a:p>
          <a:p>
            <a:r>
              <a:rPr lang="ru-RU">
                <a:solidFill>
                  <a:schemeClr val="accent2"/>
                </a:solidFill>
              </a:rPr>
              <a:t>Другой готовит мёд.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милее осень,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милей весна.</a:t>
            </a:r>
          </a:p>
          <a:p>
            <a:r>
              <a:rPr lang="ru-RU">
                <a:solidFill>
                  <a:schemeClr val="accent2"/>
                </a:solidFill>
              </a:rPr>
              <a:t>А Родина Россия</a:t>
            </a:r>
          </a:p>
          <a:p>
            <a:r>
              <a:rPr lang="ru-RU">
                <a:solidFill>
                  <a:schemeClr val="accent2"/>
                </a:solidFill>
              </a:rPr>
              <a:t>У нас у всех - одна.</a:t>
            </a:r>
          </a:p>
        </p:txBody>
      </p:sp>
      <p:pic>
        <p:nvPicPr>
          <p:cNvPr id="34819" name="Picture 6" descr="На «Саянском кольце» можно услышать традиционную музыку народов России (фото Полина Устюжанин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36750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фото | Олег Иванов | Оленевод Бельдые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97200"/>
            <a:ext cx="41751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2" descr="pict00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60350"/>
            <a:ext cx="23050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44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715125" y="260350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Гжель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857500" y="2143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i="1">
              <a:solidFill>
                <a:srgbClr val="FF0000"/>
              </a:solidFill>
            </a:endParaRPr>
          </a:p>
          <a:p>
            <a:endParaRPr lang="ru-RU" sz="3200" i="1">
              <a:solidFill>
                <a:srgbClr val="FF0000"/>
              </a:solidFill>
            </a:endParaRPr>
          </a:p>
          <a:p>
            <a:endParaRPr lang="ru-RU" sz="3200" i="1">
              <a:solidFill>
                <a:srgbClr val="FF0000"/>
              </a:solidFill>
            </a:endParaRPr>
          </a:p>
        </p:txBody>
      </p:sp>
      <p:pic>
        <p:nvPicPr>
          <p:cNvPr id="35844" name="Picture 7" descr="ist10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157788"/>
            <a:ext cx="1200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сервиз кофей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143000"/>
            <a:ext cx="3889375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1" descr="свинья-копи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292600"/>
            <a:ext cx="2301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3" descr="чайни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214438"/>
            <a:ext cx="4148138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1" descr="свинья-копи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357688"/>
            <a:ext cx="2301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625" y="285750"/>
            <a:ext cx="57864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Русские народные промыслы</a:t>
            </a:r>
            <a:endParaRPr lang="ru-RU" sz="4000" dirty="0"/>
          </a:p>
        </p:txBody>
      </p:sp>
    </p:spTree>
  </p:cSld>
  <p:clrMapOvr>
    <a:masterClrMapping/>
  </p:clrMapOvr>
  <p:transition advTm="7953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4356100" y="1341438"/>
            <a:ext cx="47879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solidFill>
                <a:schemeClr val="accent2"/>
              </a:solidFill>
            </a:endParaRPr>
          </a:p>
          <a:p>
            <a:r>
              <a:rPr lang="ru-RU" i="1">
                <a:solidFill>
                  <a:schemeClr val="accent2"/>
                </a:solidFill>
              </a:rPr>
              <a:t>Самовар раздула Тула</a:t>
            </a:r>
          </a:p>
          <a:p>
            <a:r>
              <a:rPr lang="ru-RU" i="1">
                <a:solidFill>
                  <a:schemeClr val="accent2"/>
                </a:solidFill>
              </a:rPr>
              <a:t>Тула – древняя земля –</a:t>
            </a:r>
          </a:p>
          <a:p>
            <a:r>
              <a:rPr lang="ru-RU" i="1">
                <a:solidFill>
                  <a:schemeClr val="accent2"/>
                </a:solidFill>
              </a:rPr>
              <a:t>Белой скатертью взмахнула</a:t>
            </a:r>
          </a:p>
          <a:p>
            <a:r>
              <a:rPr lang="ru-RU" i="1">
                <a:solidFill>
                  <a:schemeClr val="accent2"/>
                </a:solidFill>
              </a:rPr>
              <a:t>От Заречья до Кремля.</a:t>
            </a:r>
          </a:p>
          <a:p>
            <a:endParaRPr lang="ru-RU" i="1">
              <a:solidFill>
                <a:schemeClr val="accent2"/>
              </a:solidFill>
            </a:endParaRPr>
          </a:p>
          <a:p>
            <a:r>
              <a:rPr lang="ru-RU" i="1">
                <a:solidFill>
                  <a:schemeClr val="accent2"/>
                </a:solidFill>
              </a:rPr>
              <a:t>Самовар гудит и топчет</a:t>
            </a:r>
          </a:p>
          <a:p>
            <a:r>
              <a:rPr lang="ru-RU" i="1">
                <a:solidFill>
                  <a:schemeClr val="accent2"/>
                </a:solidFill>
              </a:rPr>
              <a:t>Топку в небо белый дым.</a:t>
            </a:r>
          </a:p>
          <a:p>
            <a:r>
              <a:rPr lang="ru-RU" i="1">
                <a:solidFill>
                  <a:schemeClr val="accent2"/>
                </a:solidFill>
              </a:rPr>
              <a:t>Где ты ни был днём ли,</a:t>
            </a:r>
          </a:p>
          <a:p>
            <a:r>
              <a:rPr lang="ru-RU" i="1">
                <a:solidFill>
                  <a:schemeClr val="accent2"/>
                </a:solidFill>
              </a:rPr>
              <a:t>                                    ночью-</a:t>
            </a:r>
          </a:p>
          <a:p>
            <a:r>
              <a:rPr lang="ru-RU" i="1">
                <a:solidFill>
                  <a:schemeClr val="accent2"/>
                </a:solidFill>
              </a:rPr>
              <a:t>Словно дома рядом с ним.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932363" y="260350"/>
            <a:ext cx="3925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Тульский самовар</a:t>
            </a:r>
          </a:p>
        </p:txBody>
      </p:sp>
      <p:pic>
        <p:nvPicPr>
          <p:cNvPr id="36868" name="Picture 6" descr="3d89537752b40937741dfbd9fe991d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49725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fcd34331372b87e6f010bef2cb31d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8913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81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264025" y="639763"/>
            <a:ext cx="44719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Он гудит в лесной избушке,</a:t>
            </a:r>
          </a:p>
          <a:p>
            <a:r>
              <a:rPr lang="ru-RU">
                <a:solidFill>
                  <a:schemeClr val="accent2"/>
                </a:solidFill>
              </a:rPr>
              <a:t>В городах среди степей…</a:t>
            </a:r>
          </a:p>
          <a:p>
            <a:r>
              <a:rPr lang="ru-RU">
                <a:solidFill>
                  <a:schemeClr val="accent2"/>
                </a:solidFill>
              </a:rPr>
              <a:t>Из него не редко Пушкин</a:t>
            </a:r>
          </a:p>
          <a:p>
            <a:r>
              <a:rPr lang="ru-RU">
                <a:solidFill>
                  <a:schemeClr val="accent2"/>
                </a:solidFill>
              </a:rPr>
              <a:t>Чаем потчевал друзей.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Полководец, князь Суворов</a:t>
            </a:r>
          </a:p>
          <a:p>
            <a:r>
              <a:rPr lang="ru-RU">
                <a:solidFill>
                  <a:schemeClr val="accent2"/>
                </a:solidFill>
              </a:rPr>
              <a:t>За собой его возил.</a:t>
            </a:r>
          </a:p>
          <a:p>
            <a:r>
              <a:rPr lang="ru-RU">
                <a:solidFill>
                  <a:schemeClr val="accent2"/>
                </a:solidFill>
              </a:rPr>
              <a:t>Самовар наш нюхал порох,</a:t>
            </a:r>
          </a:p>
          <a:p>
            <a:r>
              <a:rPr lang="ru-RU">
                <a:solidFill>
                  <a:schemeClr val="accent2"/>
                </a:solidFill>
              </a:rPr>
              <a:t>Видел крепость Измаил.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Он гудит, не уставая,</a:t>
            </a:r>
          </a:p>
          <a:p>
            <a:r>
              <a:rPr lang="ru-RU">
                <a:solidFill>
                  <a:schemeClr val="accent2"/>
                </a:solidFill>
              </a:rPr>
              <a:t>Двести лет уже подряд.</a:t>
            </a:r>
          </a:p>
          <a:p>
            <a:r>
              <a:rPr lang="ru-RU">
                <a:solidFill>
                  <a:schemeClr val="accent2"/>
                </a:solidFill>
              </a:rPr>
              <a:t>Самовар душа живая –</a:t>
            </a:r>
          </a:p>
          <a:p>
            <a:r>
              <a:rPr lang="ru-RU">
                <a:solidFill>
                  <a:schemeClr val="accent2"/>
                </a:solidFill>
              </a:rPr>
              <a:t>Друг веселью, сказке брат.</a:t>
            </a:r>
          </a:p>
        </p:txBody>
      </p:sp>
      <p:pic>
        <p:nvPicPr>
          <p:cNvPr id="37891" name="Picture 5" descr="autor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4313"/>
            <a:ext cx="19954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97a5306bd3194229cbf2dbc0a6fdf1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708275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609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1954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Хохлома</a:t>
            </a:r>
          </a:p>
        </p:txBody>
      </p:sp>
      <p:pic>
        <p:nvPicPr>
          <p:cNvPr id="38915" name="Picture 12" descr="Шестигранник большой"/>
          <p:cNvPicPr>
            <a:picLocks noChangeAspect="1" noChangeArrowheads="1"/>
          </p:cNvPicPr>
          <p:nvPr/>
        </p:nvPicPr>
        <p:blipFill>
          <a:blip r:embed="rId2" cstate="print"/>
          <a:srcRect l="9842" r="9842"/>
          <a:stretch>
            <a:fillRect/>
          </a:stretch>
        </p:blipFill>
        <p:spPr bwMode="auto">
          <a:xfrm>
            <a:off x="179388" y="2420938"/>
            <a:ext cx="4591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4" descr="Пло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990975"/>
            <a:ext cx="4025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6" descr="Хохлома купить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60350"/>
            <a:ext cx="40513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19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447675" y="466725"/>
            <a:ext cx="1404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Палех</a:t>
            </a:r>
          </a:p>
        </p:txBody>
      </p:sp>
      <p:pic>
        <p:nvPicPr>
          <p:cNvPr id="39939" name="Picture 6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85850"/>
            <a:ext cx="31686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9550"/>
            <a:ext cx="3673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0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276475"/>
            <a:ext cx="396081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2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149725"/>
            <a:ext cx="374491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4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7244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19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03213" y="179388"/>
            <a:ext cx="4567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Дымковская игрушка</a:t>
            </a:r>
          </a:p>
        </p:txBody>
      </p:sp>
      <p:pic>
        <p:nvPicPr>
          <p:cNvPr id="40963" name="Picture 6" descr="Дымковская игр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2857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2" descr="221388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88913"/>
            <a:ext cx="2228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4" descr="click?url=http%3A%2F%2Fmuseu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083050"/>
            <a:ext cx="374332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8" descr="dimk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076700"/>
            <a:ext cx="3384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0" descr="dim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908050"/>
            <a:ext cx="26558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546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03213" y="323850"/>
            <a:ext cx="5703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Матрёшки Сергиев- Посад</a:t>
            </a:r>
          </a:p>
        </p:txBody>
      </p:sp>
      <p:pic>
        <p:nvPicPr>
          <p:cNvPr id="41987" name="Picture 5" descr="Сергиев _ По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37063"/>
            <a:ext cx="33115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 Набор матрешек \&quot;Красная Шапочка\&quot;, арт.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9" descr="Набор матрешек \&quot;Семейка\&quot;, арт.5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437063"/>
            <a:ext cx="3240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1" descr="Набор матрешек \&quot;Репка\&quot;, арт.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916113"/>
            <a:ext cx="33829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3" descr="sp_matrosh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2708275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2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9388" y="4797425"/>
            <a:ext cx="8964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Что мы Родиной зовём?       Наши праздники и песни,</a:t>
            </a:r>
          </a:p>
          <a:p>
            <a:r>
              <a:rPr lang="ru-RU">
                <a:solidFill>
                  <a:schemeClr val="accent2"/>
                </a:solidFill>
              </a:rPr>
              <a:t>Поле с тонким колоском,      Тёплый вечер за окном.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/>
          </a:p>
        </p:txBody>
      </p:sp>
      <p:pic>
        <p:nvPicPr>
          <p:cNvPr id="6147" name="Picture 6" descr="DSCN3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800"/>
            <a:ext cx="81359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813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городец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50043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7" descr="городецкая роспи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713" y="3500438"/>
            <a:ext cx="27336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1" descr="городецкая роспи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836613"/>
            <a:ext cx="31686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3" descr="городецкая роспис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5" descr="городецкая роспис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500438"/>
            <a:ext cx="234156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16"/>
          <p:cNvSpPr txBox="1">
            <a:spLocks noChangeArrowheads="1"/>
          </p:cNvSpPr>
          <p:nvPr/>
        </p:nvSpPr>
        <p:spPr bwMode="auto">
          <a:xfrm>
            <a:off x="519113" y="107950"/>
            <a:ext cx="438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Городецкая роспись</a:t>
            </a:r>
          </a:p>
        </p:txBody>
      </p:sp>
    </p:spTree>
  </p:cSld>
  <p:clrMapOvr>
    <a:masterClrMapping/>
  </p:clrMapOvr>
  <p:transition advTm="4359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Балал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763" y="2276475"/>
            <a:ext cx="2747962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7" descr="Балала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644900"/>
            <a:ext cx="2324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9" descr="Балала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738" y="188913"/>
            <a:ext cx="23352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1" descr="Балалай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276475"/>
            <a:ext cx="287972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12"/>
          <p:cNvSpPr txBox="1">
            <a:spLocks noChangeArrowheads="1"/>
          </p:cNvSpPr>
          <p:nvPr/>
        </p:nvSpPr>
        <p:spPr bwMode="auto">
          <a:xfrm>
            <a:off x="808038" y="179388"/>
            <a:ext cx="2354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Балалайки</a:t>
            </a:r>
          </a:p>
        </p:txBody>
      </p:sp>
    </p:spTree>
  </p:cSld>
  <p:clrMapOvr>
    <a:masterClrMapping/>
  </p:clrMapOvr>
  <p:transition advTm="2328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Игра  «Собери пословицы»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Для Родины своей		      рад своей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воронушке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Родина – мать,		      соловей без песни.</a:t>
            </a:r>
            <a:b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 чужой сторонушке	      ни сил, ни жизни не жалей.</a:t>
            </a:r>
            <a:b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Человек без Родины - 	     чужая сторона – мачеха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 </a:t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Всякому мила		     своя сторона.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5187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5083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Дополни высказывания: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Государственные символы России – это …., …….., ………..</a:t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Главный город страны …………………</a:t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4375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50" y="-2071688"/>
            <a:ext cx="7637463" cy="7500938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Дай определение .</a:t>
            </a:r>
          </a:p>
          <a:p>
            <a:pPr eaLnBrk="1" hangingPunct="1">
              <a:defRPr/>
            </a:pPr>
            <a:endParaRPr lang="ru-RU" sz="4400" dirty="0" smtClean="0"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Президент –это……………………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Патриот – это……………………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Родина – это……………………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813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 descr="42407800_1239506297_gagarin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2643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2" descr="449295_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0002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autor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214813"/>
            <a:ext cx="19954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1" descr="Набор матрешек \&quot;Репка\&quot;, арт.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4429125"/>
            <a:ext cx="2786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2" descr="2213883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13" y="500063"/>
            <a:ext cx="18669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6" descr="russ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3786188"/>
            <a:ext cx="20542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6" descr="флаг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5" y="214313"/>
            <a:ext cx="21558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7" descr="fcd34331372b87e6f010bef2cb31d8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25" y="1928813"/>
            <a:ext cx="1601788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85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88"/>
            <a:ext cx="8229600" cy="47863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Вывод: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 – дети России – вы надежда и будущее нашей страны.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Еврей и тувинец, бурят и </a:t>
            </a:r>
            <a:r>
              <a:rPr lang="ru-RU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удмурд</a:t>
            </a: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Русский, татарин, башкир и якут.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Разных народов большая семья,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 этим гордиться должны мы друзья.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Россией зовётся общий наш дом,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пусть будет уютно каждому в нём.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Любые трудности мы осилим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и только в единстве сила России.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0179" name="Picture 6" descr="4a4ca0b61c252c3c97d2b2265ac9550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293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1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55721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Домашнее задание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	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Расскажи членам семьи и своим друзьям об известных тебе людях России.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	Проведи интервью с членами своей семьи по вопросам: Каких героев России они знают, в чём их заслуга перед Отечеством?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Какие книги о нашей Родине они посоветовали тебе прочитать?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Есть ли среди ваших родственников те, кто много сделал для Родины? Кто  это? В чём их заслуги?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21297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 И под небом синим-синим</a:t>
            </a:r>
          </a:p>
          <a:p>
            <a:r>
              <a:rPr lang="ru-RU">
                <a:solidFill>
                  <a:schemeClr val="accent2"/>
                </a:solidFill>
              </a:rPr>
              <a:t>Всё, что в сердце бережём,     Флаг России над Кремлём.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7171" name="Picture 5" descr="moscow_0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5888"/>
            <a:ext cx="67691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5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2071688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7030A0"/>
                </a:solidFill>
                <a:latin typeface="Monotype Corsiva" pitchFamily="66" charset="0"/>
              </a:rPr>
              <a:t>Государственными символами страны являются: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5"/>
            <a:ext cx="6400800" cy="35718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422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2849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Герб  России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5076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 России величавой</a:t>
            </a:r>
          </a:p>
          <a:p>
            <a:r>
              <a:rPr lang="ru-RU">
                <a:solidFill>
                  <a:schemeClr val="accent2"/>
                </a:solidFill>
              </a:rPr>
              <a:t>На гербе орёл двуглавый,</a:t>
            </a:r>
          </a:p>
          <a:p>
            <a:r>
              <a:rPr lang="ru-RU">
                <a:solidFill>
                  <a:schemeClr val="accent2"/>
                </a:solidFill>
              </a:rPr>
              <a:t>Чтоб на запад на восток</a:t>
            </a:r>
          </a:p>
          <a:p>
            <a:r>
              <a:rPr lang="ru-RU">
                <a:solidFill>
                  <a:schemeClr val="accent2"/>
                </a:solidFill>
              </a:rPr>
              <a:t>Он смотреть бы сразу мог.</a:t>
            </a:r>
          </a:p>
          <a:p>
            <a:r>
              <a:rPr lang="ru-RU">
                <a:solidFill>
                  <a:schemeClr val="accent2"/>
                </a:solidFill>
              </a:rPr>
              <a:t>Сильный, мудрый он и гордый.</a:t>
            </a:r>
          </a:p>
          <a:p>
            <a:r>
              <a:rPr lang="ru-RU">
                <a:solidFill>
                  <a:schemeClr val="accent2"/>
                </a:solidFill>
              </a:rPr>
              <a:t>Он – России дух свободный.</a:t>
            </a:r>
          </a:p>
        </p:txBody>
      </p:sp>
      <p:pic>
        <p:nvPicPr>
          <p:cNvPr id="9220" name="Picture 6" descr="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5888"/>
            <a:ext cx="4408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31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3602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Белый цвет – берёзка.</a:t>
            </a:r>
          </a:p>
          <a:p>
            <a:r>
              <a:rPr lang="ru-RU">
                <a:solidFill>
                  <a:schemeClr val="accent2"/>
                </a:solidFill>
              </a:rPr>
              <a:t>Синий - неба цвет.</a:t>
            </a:r>
          </a:p>
          <a:p>
            <a:r>
              <a:rPr lang="ru-RU">
                <a:solidFill>
                  <a:schemeClr val="accent2"/>
                </a:solidFill>
              </a:rPr>
              <a:t>Красная полоска-</a:t>
            </a:r>
          </a:p>
          <a:p>
            <a:r>
              <a:rPr lang="ru-RU">
                <a:solidFill>
                  <a:schemeClr val="accent2"/>
                </a:solidFill>
              </a:rPr>
              <a:t>Солнечный рассвет.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3000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10244" name="Picture 6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765175"/>
            <a:ext cx="57610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18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500313"/>
            <a:ext cx="7772400" cy="3929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снежинки так прекрасны и легки,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как совершенны у ромашки лепестки, 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 на доске строка написанная мелом,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мы говорим сейчас о цвете:…….(белом)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спокойны и чисты рек русских воды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прозрачны и светлы как вечер зимний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благородны и просторны неба своды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художник их раскрасил в :    …….(синий)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много войн пережила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наши деды умирали не напрасно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верность родине их к славе привела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под знаменем победы ярко …..(красным)</a:t>
            </a: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400" b="0" dirty="0" smtClean="0"/>
              <a:t/>
            </a:r>
            <a:br>
              <a:rPr lang="ru-RU" sz="1400" b="0" dirty="0" smtClean="0"/>
            </a:br>
            <a:endParaRPr lang="ru-RU" sz="1400" b="0" dirty="0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642938" y="357188"/>
            <a:ext cx="8001000" cy="17859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Для того, чтобы понять что означают цвета нашего флага, я предлагаю вам выполнить небольшое задание. Из стихотворных отрывков определите о каком цвете в них говорится и постарайтесь понять, что он означает.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Tm="45734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930</Words>
  <Application>Microsoft Office PowerPoint</Application>
  <PresentationFormat>Экран (4:3)</PresentationFormat>
  <Paragraphs>234</Paragraphs>
  <Slides>47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Оформление по умолчанию</vt:lpstr>
      <vt:lpstr>Россия  - наша Родина. </vt:lpstr>
      <vt:lpstr>Ты сегодня узнаешь что такое </vt:lpstr>
      <vt:lpstr>Слайд 3</vt:lpstr>
      <vt:lpstr>Слайд 4</vt:lpstr>
      <vt:lpstr>Слайд 5</vt:lpstr>
      <vt:lpstr>Государственными символами страны являются:</vt:lpstr>
      <vt:lpstr>Слайд 7</vt:lpstr>
      <vt:lpstr>Слайд 8</vt:lpstr>
      <vt:lpstr>    снежинки так прекрасны и легки,  как совершенны у ромашки лепестки,  как на доске строка написанная мелом, мы говорим сейчас о цвете:…….(белом)  спокойны и чисты рек русских воды прозрачны и светлы как вечер зимний и благородны и просторны неба своды художник их раскрасил в :    …….(синий)  россия  много войн пережила и наши деды умирали не напрасно и верность родине их к славе привела под знаменем победы ярко …..(красным)   </vt:lpstr>
      <vt:lpstr>Слайд 10</vt:lpstr>
      <vt:lpstr>СТОЛИЦА -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                              Игра  «Собери пословицы»   Для Родины своей        рад своей  воронушке.  Родина – мать,        соловей без песни. На чужой сторонушке       ни сил, ни жизни не жалей. Человек без Родины -       чужая сторона – мачеха.  Всякому мила       своя сторона.</vt:lpstr>
      <vt:lpstr> Дополни высказывания:  Государственные символы России – это …., …….., ……….. Главный город страны ………………… </vt:lpstr>
      <vt:lpstr>Слайд 44</vt:lpstr>
      <vt:lpstr>Слайд 45</vt:lpstr>
      <vt:lpstr>Вывод: 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 Вы – дети России – вы надежда и будущее нашей страны.  Еврей и тувинец, бурят и удмурд, Русский, татарин, башкир и якут. Разных народов большая семья, и этим гордиться должны мы друзья.  Россией зовётся общий наш дом, пусть будет уютно каждому в нём. Любые трудности мы осилим  и только в единстве сила России. </vt:lpstr>
      <vt:lpstr>Домашнее задание        Расскажи членам семьи и своим друзьям об известных тебе людях России.            Проведи интервью с членами своей семьи по вопросам: Каких героев России они знают, в чём их заслуга перед Отечеством? Какие книги о нашей Родине они посоветовали тебе прочитать? Есть ли среди ваших родственников те, кто много сделал для Родины? Кто  это? В чём их заслуги?  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Пользователь</cp:lastModifiedBy>
  <cp:revision>67</cp:revision>
  <dcterms:created xsi:type="dcterms:W3CDTF">2008-02-07T16:31:21Z</dcterms:created>
  <dcterms:modified xsi:type="dcterms:W3CDTF">2015-03-30T13:15:56Z</dcterms:modified>
</cp:coreProperties>
</file>